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75"/>
  </p:notesMasterIdLst>
  <p:sldIdLst>
    <p:sldId id="256" r:id="rId2"/>
    <p:sldId id="393" r:id="rId3"/>
    <p:sldId id="389" r:id="rId4"/>
    <p:sldId id="376" r:id="rId5"/>
    <p:sldId id="377" r:id="rId6"/>
    <p:sldId id="378" r:id="rId7"/>
    <p:sldId id="379" r:id="rId8"/>
    <p:sldId id="380" r:id="rId9"/>
    <p:sldId id="381" r:id="rId10"/>
    <p:sldId id="382" r:id="rId11"/>
    <p:sldId id="385" r:id="rId12"/>
    <p:sldId id="386" r:id="rId13"/>
    <p:sldId id="394" r:id="rId14"/>
    <p:sldId id="367" r:id="rId15"/>
    <p:sldId id="368" r:id="rId16"/>
    <p:sldId id="383" r:id="rId17"/>
    <p:sldId id="384" r:id="rId18"/>
    <p:sldId id="369" r:id="rId19"/>
    <p:sldId id="281" r:id="rId20"/>
    <p:sldId id="319" r:id="rId21"/>
    <p:sldId id="324" r:id="rId22"/>
    <p:sldId id="284" r:id="rId23"/>
    <p:sldId id="387" r:id="rId24"/>
    <p:sldId id="287" r:id="rId25"/>
    <p:sldId id="291" r:id="rId26"/>
    <p:sldId id="339" r:id="rId27"/>
    <p:sldId id="391" r:id="rId28"/>
    <p:sldId id="392" r:id="rId29"/>
    <p:sldId id="375" r:id="rId30"/>
    <p:sldId id="333" r:id="rId31"/>
    <p:sldId id="334" r:id="rId32"/>
    <p:sldId id="335" r:id="rId33"/>
    <p:sldId id="336" r:id="rId34"/>
    <p:sldId id="297" r:id="rId35"/>
    <p:sldId id="388" r:id="rId36"/>
    <p:sldId id="329" r:id="rId37"/>
    <p:sldId id="395" r:id="rId38"/>
    <p:sldId id="396" r:id="rId39"/>
    <p:sldId id="302" r:id="rId40"/>
    <p:sldId id="318" r:id="rId41"/>
    <p:sldId id="323" r:id="rId42"/>
    <p:sldId id="362" r:id="rId43"/>
    <p:sldId id="321" r:id="rId44"/>
    <p:sldId id="322" r:id="rId45"/>
    <p:sldId id="325" r:id="rId46"/>
    <p:sldId id="363" r:id="rId47"/>
    <p:sldId id="364" r:id="rId48"/>
    <p:sldId id="365" r:id="rId49"/>
    <p:sldId id="366" r:id="rId50"/>
    <p:sldId id="326" r:id="rId51"/>
    <p:sldId id="269" r:id="rId52"/>
    <p:sldId id="272" r:id="rId53"/>
    <p:sldId id="273" r:id="rId54"/>
    <p:sldId id="274" r:id="rId55"/>
    <p:sldId id="275" r:id="rId56"/>
    <p:sldId id="276" r:id="rId57"/>
    <p:sldId id="313" r:id="rId58"/>
    <p:sldId id="315" r:id="rId59"/>
    <p:sldId id="316" r:id="rId60"/>
    <p:sldId id="308" r:id="rId61"/>
    <p:sldId id="397" r:id="rId62"/>
    <p:sldId id="317" r:id="rId63"/>
    <p:sldId id="398" r:id="rId64"/>
    <p:sldId id="399" r:id="rId65"/>
    <p:sldId id="400" r:id="rId66"/>
    <p:sldId id="401" r:id="rId67"/>
    <p:sldId id="402" r:id="rId68"/>
    <p:sldId id="403" r:id="rId69"/>
    <p:sldId id="404" r:id="rId70"/>
    <p:sldId id="405" r:id="rId71"/>
    <p:sldId id="408" r:id="rId72"/>
    <p:sldId id="406" r:id="rId73"/>
    <p:sldId id="40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70" d="100"/>
          <a:sy n="70" d="100"/>
        </p:scale>
        <p:origin x="16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92C13-7BC9-4126-B8B9-E9F0EB0670F7}" type="datetimeFigureOut">
              <a:rPr lang="en-US" smtClean="0"/>
              <a:pPr/>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2E5F1-5ED9-4E26-990C-0EB3F71A98C3}" type="slidenum">
              <a:rPr lang="en-US" smtClean="0"/>
              <a:pPr/>
              <a:t>‹#›</a:t>
            </a:fld>
            <a:endParaRPr lang="en-US"/>
          </a:p>
        </p:txBody>
      </p:sp>
    </p:spTree>
    <p:extLst>
      <p:ext uri="{BB962C8B-B14F-4D97-AF65-F5344CB8AC3E}">
        <p14:creationId xmlns:p14="http://schemas.microsoft.com/office/powerpoint/2010/main" val="9964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F11EA94-A184-4CFD-9CA0-730D87A2B89B}" type="slidenum">
              <a:rPr lang="en-US"/>
              <a:pPr/>
              <a:t>19</a:t>
            </a:fld>
            <a:endParaRPr lang="en-US"/>
          </a:p>
        </p:txBody>
      </p:sp>
      <p:sp>
        <p:nvSpPr>
          <p:cNvPr id="74755" name="Rectangle 2"/>
          <p:cNvSpPr>
            <a:spLocks noGrp="1" noRot="1" noChangeAspect="1" noChangeArrowheads="1" noTextEdit="1"/>
          </p:cNvSpPr>
          <p:nvPr>
            <p:ph type="sldImg"/>
          </p:nvPr>
        </p:nvSpPr>
        <p:spPr>
          <a:xfrm>
            <a:off x="1181100" y="519113"/>
            <a:ext cx="4445000" cy="3333750"/>
          </a:xfrm>
          <a:ln/>
        </p:spPr>
      </p:sp>
      <p:sp>
        <p:nvSpPr>
          <p:cNvPr id="74756" name="Rectangle 3"/>
          <p:cNvSpPr>
            <a:spLocks noGrp="1" noChangeArrowheads="1"/>
          </p:cNvSpPr>
          <p:nvPr>
            <p:ph type="body" idx="1"/>
          </p:nvPr>
        </p:nvSpPr>
        <p:spPr>
          <a:xfrm>
            <a:off x="304800" y="4725988"/>
            <a:ext cx="6248400" cy="3546475"/>
          </a:xfrm>
          <a:noFill/>
          <a:ln/>
        </p:spPr>
        <p:txBody>
          <a:bodyPr lIns="0" tIns="0" rIns="0" bIns="0"/>
          <a:lstStyle/>
          <a:p>
            <a:pPr eaLnBrk="1" hangingPunct="1"/>
            <a:endParaRPr lang="en-US" dirty="0" smtClean="0"/>
          </a:p>
        </p:txBody>
      </p:sp>
      <p:sp>
        <p:nvSpPr>
          <p:cNvPr id="74757"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Current nonpharmacologic antianginal strategies</a:t>
            </a:r>
          </a:p>
        </p:txBody>
      </p:sp>
      <p:sp>
        <p:nvSpPr>
          <p:cNvPr id="74758" name="Rectangle 5"/>
          <p:cNvSpPr>
            <a:spLocks noChangeArrowheads="1"/>
          </p:cNvSpPr>
          <p:nvPr/>
        </p:nvSpPr>
        <p:spPr bwMode="auto">
          <a:xfrm>
            <a:off x="304800" y="8091488"/>
            <a:ext cx="6245225" cy="750887"/>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a:t>Gibbons RJ, Abrams J, Chatterjee K, Daley J, Deedwania PC, Douglas JS, et al. ACC/AHA 2002 guideline update for the management of patients with chronic stable angina: A report of the American College of Cardiology/ American Heart Association Task Force on Practice Guidelines (Committee to Update the 1999 Guidelines for the Management of Patients with Chronic Stable Angina). 2002. Available at www.acc.org/clinical/guidelines/stable/ stable.pdf.</a:t>
            </a:r>
          </a:p>
        </p:txBody>
      </p:sp>
      <p:sp>
        <p:nvSpPr>
          <p:cNvPr id="74759" name="Line 6"/>
          <p:cNvSpPr>
            <a:spLocks noChangeShapeType="1"/>
          </p:cNvSpPr>
          <p:nvPr/>
        </p:nvSpPr>
        <p:spPr bwMode="auto">
          <a:xfrm>
            <a:off x="301625" y="8043863"/>
            <a:ext cx="6248400" cy="0"/>
          </a:xfrm>
          <a:prstGeom prst="line">
            <a:avLst/>
          </a:prstGeom>
          <a:noFill/>
          <a:ln w="317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24410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D96A6C0-DED8-4FED-A33A-0CB0708FA9E2}" type="slidenum">
              <a:rPr lang="en-US"/>
              <a:pPr/>
              <a:t>53</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803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392C91A-D82D-4971-89FC-C9190BD42969}" type="slidenum">
              <a:rPr lang="en-US"/>
              <a:pPr/>
              <a:t>54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213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4857C23-B6CB-400A-ACA5-53CC0189EF5B}" type="slidenum">
              <a:rPr lang="en-US"/>
              <a:pPr/>
              <a:t>55</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8350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5951F5D-A1F9-4FCF-BFE3-C3144F094818}" type="slidenum">
              <a:rPr lang="en-US"/>
              <a:pPr/>
              <a:t>56</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26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C670A1A-6153-4A89-935E-56B5FAAD14E3}" type="slidenum">
              <a:rPr lang="en-US"/>
              <a:pPr/>
              <a:t>22</a:t>
            </a:fld>
            <a:endParaRPr lang="en-US"/>
          </a:p>
        </p:txBody>
      </p:sp>
      <p:sp>
        <p:nvSpPr>
          <p:cNvPr id="87043" name="Rectangle 2"/>
          <p:cNvSpPr>
            <a:spLocks noGrp="1" noRot="1" noChangeAspect="1" noChangeArrowheads="1" noTextEdit="1"/>
          </p:cNvSpPr>
          <p:nvPr>
            <p:ph type="sldImg"/>
          </p:nvPr>
        </p:nvSpPr>
        <p:spPr>
          <a:xfrm>
            <a:off x="1144588" y="684213"/>
            <a:ext cx="4572000" cy="3429000"/>
          </a:xfrm>
          <a:ln/>
        </p:spPr>
      </p:sp>
      <p:sp>
        <p:nvSpPr>
          <p:cNvPr id="87044" name="Rectangle 3"/>
          <p:cNvSpPr>
            <a:spLocks noGrp="1" noChangeArrowheads="1"/>
          </p:cNvSpPr>
          <p:nvPr>
            <p:ph type="body" idx="1"/>
          </p:nvPr>
        </p:nvSpPr>
        <p:spPr>
          <a:xfrm>
            <a:off x="685800" y="4343400"/>
            <a:ext cx="5486400" cy="4116388"/>
          </a:xfrm>
          <a:noFill/>
          <a:ln/>
        </p:spPr>
        <p:txBody>
          <a:bodyPr/>
          <a:lstStyle/>
          <a:p>
            <a:pPr eaLnBrk="1" hangingPunct="1"/>
            <a:endParaRPr lang="en-US" sz="1000" i="1" smtClean="0"/>
          </a:p>
          <a:p>
            <a:pPr eaLnBrk="1" hangingPunct="1"/>
            <a:endParaRPr lang="en-US" sz="1000" i="1" smtClean="0"/>
          </a:p>
          <a:p>
            <a:pPr eaLnBrk="1" hangingPunct="1"/>
            <a:r>
              <a:rPr lang="en-US" sz="1000" smtClean="0"/>
              <a:t>Ischemia is associated with disruptions in cellular sodium and calcium homeostasis.</a:t>
            </a:r>
          </a:p>
          <a:p>
            <a:pPr eaLnBrk="1" hangingPunct="1"/>
            <a:endParaRPr lang="en-US" sz="1000" smtClean="0"/>
          </a:p>
          <a:p>
            <a:pPr eaLnBrk="1" hangingPunct="1"/>
            <a:r>
              <a:rPr lang="en-US" sz="1000" smtClean="0"/>
              <a:t>An enhanced late sodium current  is likely to contribute to the sodium overload observed in ischemia.  Late phase sodium channels have been shown to remain open longer in ischemic conditions.  Sodium overload may result  from decreased efflux and increased influx during ischemia, with greater intracellular accumulation of sodium as the duration of ischemia increases.</a:t>
            </a:r>
          </a:p>
          <a:p>
            <a:pPr eaLnBrk="1" hangingPunct="1"/>
            <a:endParaRPr lang="en-US" sz="1000" smtClean="0"/>
          </a:p>
          <a:p>
            <a:pPr eaLnBrk="1" hangingPunct="1"/>
            <a:r>
              <a:rPr lang="en-US" sz="1000" smtClean="0"/>
              <a:t>This is followed by an increase in intracellular Calcium  through the Na/Ca exchanger on the myocyte wall.</a:t>
            </a:r>
          </a:p>
          <a:p>
            <a:pPr eaLnBrk="1" hangingPunct="1"/>
            <a:endParaRPr lang="en-US" sz="1000" i="1" smtClean="0"/>
          </a:p>
          <a:p>
            <a:pPr eaLnBrk="1" hangingPunct="1"/>
            <a:endParaRPr lang="en-US" sz="1000" i="1" smtClean="0"/>
          </a:p>
          <a:p>
            <a:pPr eaLnBrk="1" hangingPunct="1"/>
            <a:endParaRPr lang="en-US" sz="1000" i="1" smtClean="0"/>
          </a:p>
          <a:p>
            <a:pPr eaLnBrk="1" hangingPunct="1"/>
            <a:endParaRPr lang="en-US" sz="1000" i="1" smtClean="0"/>
          </a:p>
          <a:p>
            <a:pPr eaLnBrk="1" hangingPunct="1"/>
            <a:r>
              <a:rPr lang="en-US" sz="1000" i="1" smtClean="0"/>
              <a:t>Ju YK, Saint DA, Gage PW. Hypoxia increases persistent sodium current in rat ventricular myocytes. J Physiol. 1996;497 ( Pt 2):337-347. </a:t>
            </a:r>
          </a:p>
          <a:p>
            <a:pPr eaLnBrk="1" hangingPunct="1"/>
            <a:r>
              <a:rPr lang="en-US" sz="1000" i="1" smtClean="0"/>
              <a:t>Murphy E, Perlman M, London RE, Steenbergen C. Amiloride delays the ischemia-induced rise in cytosolic free calcium. Circ Res. 1991;68:1250-1258.</a:t>
            </a:r>
          </a:p>
          <a:p>
            <a:pPr eaLnBrk="1" hangingPunct="1"/>
            <a:r>
              <a:rPr lang="en-US" sz="1000" i="1" smtClean="0"/>
              <a:t>Jansen MA, van Emous JG, Nederhoff MG, van Echteld CJ. Assessment of myocardial viability by intracellular 23Na magnetic resonance imaging. Circulation. 2004;110:3457-3464.</a:t>
            </a:r>
          </a:p>
        </p:txBody>
      </p:sp>
    </p:spTree>
    <p:extLst>
      <p:ext uri="{BB962C8B-B14F-4D97-AF65-F5344CB8AC3E}">
        <p14:creationId xmlns:p14="http://schemas.microsoft.com/office/powerpoint/2010/main" val="223187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42E5F1-5ED9-4E26-990C-0EB3F71A98C3}" type="slidenum">
              <a:rPr lang="en-US" smtClean="0"/>
              <a:pPr/>
              <a:t>26</a:t>
            </a:fld>
            <a:endParaRPr lang="en-US"/>
          </a:p>
        </p:txBody>
      </p:sp>
    </p:spTree>
    <p:extLst>
      <p:ext uri="{BB962C8B-B14F-4D97-AF65-F5344CB8AC3E}">
        <p14:creationId xmlns:p14="http://schemas.microsoft.com/office/powerpoint/2010/main" val="69626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9AD36FC-A536-4795-A568-B0F533C661FF}" type="slidenum">
              <a:rPr lang="en-US"/>
              <a:pPr/>
              <a:t>34</a:t>
            </a:fld>
            <a:endParaRPr lang="en-US"/>
          </a:p>
        </p:txBody>
      </p:sp>
      <p:sp>
        <p:nvSpPr>
          <p:cNvPr id="82947" name="Rectangle 2"/>
          <p:cNvSpPr>
            <a:spLocks noGrp="1" noRot="1" noChangeAspect="1" noChangeArrowheads="1" noTextEdit="1"/>
          </p:cNvSpPr>
          <p:nvPr>
            <p:ph type="sldImg"/>
          </p:nvPr>
        </p:nvSpPr>
        <p:spPr>
          <a:xfrm>
            <a:off x="1195388" y="534988"/>
            <a:ext cx="4445000" cy="3333750"/>
          </a:xfrm>
          <a:ln/>
        </p:spPr>
      </p:sp>
      <p:sp>
        <p:nvSpPr>
          <p:cNvPr id="82948"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err="1" smtClean="0"/>
              <a:t>Ivabradine</a:t>
            </a:r>
            <a:r>
              <a:rPr lang="en-US" dirty="0" smtClean="0"/>
              <a:t> selectively targets the Na</a:t>
            </a:r>
            <a:r>
              <a:rPr lang="en-US" baseline="30000" dirty="0" smtClean="0"/>
              <a:t>+</a:t>
            </a:r>
            <a:r>
              <a:rPr lang="en-US" dirty="0" smtClean="0"/>
              <a:t>/K</a:t>
            </a:r>
            <a:r>
              <a:rPr lang="en-US" baseline="30000" dirty="0" smtClean="0"/>
              <a:t>+</a:t>
            </a:r>
            <a:r>
              <a:rPr lang="en-US" dirty="0" smtClean="0"/>
              <a:t> current (I</a:t>
            </a:r>
            <a:r>
              <a:rPr lang="en-US" baseline="-25000" dirty="0" smtClean="0"/>
              <a:t>f </a:t>
            </a:r>
            <a:r>
              <a:rPr lang="en-US" dirty="0" smtClean="0"/>
              <a:t>current) in pacemaker cells of the </a:t>
            </a:r>
            <a:r>
              <a:rPr lang="en-US" dirty="0" err="1" smtClean="0"/>
              <a:t>sinoatrial</a:t>
            </a:r>
            <a:r>
              <a:rPr lang="en-US" dirty="0" smtClean="0"/>
              <a:t> node.</a:t>
            </a:r>
          </a:p>
          <a:p>
            <a:pPr eaLnBrk="1" hangingPunct="1"/>
            <a:r>
              <a:rPr lang="en-US" dirty="0" smtClean="0"/>
              <a:t>Channels that carry the I</a:t>
            </a:r>
            <a:r>
              <a:rPr lang="en-US" baseline="-25000" dirty="0" smtClean="0"/>
              <a:t>f</a:t>
            </a:r>
            <a:r>
              <a:rPr lang="en-US" dirty="0" smtClean="0"/>
              <a:t> current are unique to the </a:t>
            </a:r>
            <a:r>
              <a:rPr lang="en-US" dirty="0" err="1" smtClean="0"/>
              <a:t>sinoatrial</a:t>
            </a:r>
            <a:r>
              <a:rPr lang="en-US" dirty="0" smtClean="0"/>
              <a:t> node, although ion channels in the retina have a similar structure and are probably the source of mild, transient visual disturbances in some patients taking I</a:t>
            </a:r>
            <a:r>
              <a:rPr lang="en-US" baseline="-25000" dirty="0" smtClean="0"/>
              <a:t>f</a:t>
            </a:r>
            <a:r>
              <a:rPr lang="en-US" dirty="0" smtClean="0"/>
              <a:t> blockers.</a:t>
            </a:r>
            <a:r>
              <a:rPr lang="en-US" baseline="30000" dirty="0" smtClean="0"/>
              <a:t>1</a:t>
            </a:r>
          </a:p>
        </p:txBody>
      </p:sp>
      <p:sp>
        <p:nvSpPr>
          <p:cNvPr id="82949"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Sinus node inhibition: Ivabradine</a:t>
            </a:r>
          </a:p>
        </p:txBody>
      </p:sp>
      <p:sp>
        <p:nvSpPr>
          <p:cNvPr id="82950" name="Rectangle 5"/>
          <p:cNvSpPr>
            <a:spLocks noChangeArrowheads="1"/>
          </p:cNvSpPr>
          <p:nvPr/>
        </p:nvSpPr>
        <p:spPr bwMode="auto">
          <a:xfrm>
            <a:off x="307975" y="8372475"/>
            <a:ext cx="6245225" cy="450850"/>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a:t>Tardif J-C, Ford I, Tendera M, Bourassa MG, Fox K, for the INITIATIVE Investigators. Efficacy of ivabradine, </a:t>
            </a:r>
            <a:br>
              <a:rPr lang="en-US" sz="1000"/>
            </a:br>
            <a:r>
              <a:rPr lang="en-US" sz="1000"/>
              <a:t>a new selective I</a:t>
            </a:r>
            <a:r>
              <a:rPr lang="en-US" sz="1000" baseline="-25000"/>
              <a:t>f</a:t>
            </a:r>
            <a:r>
              <a:rPr lang="en-US" sz="1000"/>
              <a:t> inhibitor, compared with atenolol in patients with chronic stable angina. </a:t>
            </a:r>
            <a:r>
              <a:rPr lang="en-US" sz="1000" i="1"/>
              <a:t>Eur Heart J</a:t>
            </a:r>
            <a:r>
              <a:rPr lang="en-US" sz="1000"/>
              <a:t>. 2005;26:2529-2536.</a:t>
            </a:r>
          </a:p>
        </p:txBody>
      </p:sp>
      <p:sp>
        <p:nvSpPr>
          <p:cNvPr id="82951" name="Line 6"/>
          <p:cNvSpPr>
            <a:spLocks noChangeShapeType="1"/>
          </p:cNvSpPr>
          <p:nvPr/>
        </p:nvSpPr>
        <p:spPr bwMode="auto">
          <a:xfrm>
            <a:off x="304800" y="8326438"/>
            <a:ext cx="6248400" cy="0"/>
          </a:xfrm>
          <a:prstGeom prst="line">
            <a:avLst/>
          </a:prstGeom>
          <a:noFill/>
          <a:ln w="317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1497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09B289A-8252-4203-A735-6AE6131B3AAC}" type="slidenum">
              <a:rPr lang="en-US"/>
              <a:pPr/>
              <a:t>39</a:t>
            </a:fld>
            <a:endParaRPr lang="en-US"/>
          </a:p>
        </p:txBody>
      </p:sp>
      <p:sp>
        <p:nvSpPr>
          <p:cNvPr id="79875" name="Rectangle 2"/>
          <p:cNvSpPr>
            <a:spLocks noGrp="1" noRot="1" noChangeAspect="1" noChangeArrowheads="1" noTextEdit="1"/>
          </p:cNvSpPr>
          <p:nvPr>
            <p:ph type="sldImg"/>
          </p:nvPr>
        </p:nvSpPr>
        <p:spPr>
          <a:xfrm>
            <a:off x="1195388" y="534988"/>
            <a:ext cx="4445000" cy="3333750"/>
          </a:xfrm>
          <a:ln/>
        </p:spPr>
      </p:sp>
      <p:sp>
        <p:nvSpPr>
          <p:cNvPr id="79876"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smtClean="0"/>
              <a:t>The free fatty acid oxidation hypothesis arose out of advances in understanding of myocardial metabolic pathways.</a:t>
            </a:r>
          </a:p>
          <a:p>
            <a:pPr eaLnBrk="1" hangingPunct="1"/>
            <a:r>
              <a:rPr lang="en-US" dirty="0" smtClean="0"/>
              <a:t>Myocardial cells derive their energy via fatty acid and glucose metabolism. During ischemia the fatty acid pathway predominates. However, this pathway requires more oxygen than the glucose pathway.</a:t>
            </a:r>
            <a:r>
              <a:rPr lang="en-US" baseline="30000" dirty="0" smtClean="0"/>
              <a:t>1</a:t>
            </a:r>
          </a:p>
          <a:p>
            <a:pPr eaLnBrk="1" hangingPunct="1"/>
            <a:r>
              <a:rPr lang="en-US" dirty="0" smtClean="0"/>
              <a:t>Theoretically, inhibition of fatty acid oxidation should promote a shift towards the more oxygen-efficient glucose pathway.</a:t>
            </a:r>
          </a:p>
          <a:p>
            <a:pPr eaLnBrk="1" hangingPunct="1"/>
            <a:r>
              <a:rPr lang="en-US" dirty="0" err="1" smtClean="0"/>
              <a:t>Lopaschuk</a:t>
            </a:r>
            <a:r>
              <a:rPr lang="en-US" dirty="0" smtClean="0"/>
              <a:t> et al and Stanley have reported experimental data showing that the </a:t>
            </a:r>
            <a:r>
              <a:rPr lang="en-US" dirty="0" err="1" smtClean="0"/>
              <a:t>antianginal</a:t>
            </a:r>
            <a:r>
              <a:rPr lang="en-US" dirty="0" smtClean="0"/>
              <a:t> </a:t>
            </a:r>
            <a:r>
              <a:rPr lang="en-US" dirty="0" err="1" smtClean="0"/>
              <a:t>trimetazidine</a:t>
            </a:r>
            <a:r>
              <a:rPr lang="en-US" dirty="0" smtClean="0"/>
              <a:t> is an inhibitor of partial fatty acid oxidation (pFOX). However, </a:t>
            </a:r>
            <a:r>
              <a:rPr lang="en-US" dirty="0" err="1" smtClean="0"/>
              <a:t>MacInnes</a:t>
            </a:r>
            <a:r>
              <a:rPr lang="en-US" dirty="0" smtClean="0"/>
              <a:t> et al did not observe any inhibition with </a:t>
            </a:r>
            <a:r>
              <a:rPr lang="en-US" dirty="0" err="1" smtClean="0"/>
              <a:t>trimetazidine</a:t>
            </a:r>
            <a:r>
              <a:rPr lang="en-US" dirty="0" smtClean="0"/>
              <a:t> in other experimental models.</a:t>
            </a:r>
          </a:p>
          <a:p>
            <a:pPr eaLnBrk="1" hangingPunct="1"/>
            <a:r>
              <a:rPr lang="en-US" dirty="0" smtClean="0"/>
              <a:t>Thus, inhibition of fatty acid oxidation as a major </a:t>
            </a:r>
            <a:r>
              <a:rPr lang="en-US" dirty="0" err="1" smtClean="0"/>
              <a:t>antianginal</a:t>
            </a:r>
            <a:r>
              <a:rPr lang="en-US" dirty="0" smtClean="0"/>
              <a:t> mechanism for </a:t>
            </a:r>
            <a:r>
              <a:rPr lang="en-US" dirty="0" err="1" smtClean="0"/>
              <a:t>trimetazidine</a:t>
            </a:r>
            <a:r>
              <a:rPr lang="en-US" dirty="0" smtClean="0"/>
              <a:t> remains to be definitively established.</a:t>
            </a:r>
          </a:p>
        </p:txBody>
      </p:sp>
      <p:sp>
        <p:nvSpPr>
          <p:cNvPr id="79877"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dirty="0">
                <a:ea typeface="Arial Unicode MS" pitchFamily="34" charset="-128"/>
                <a:cs typeface="Arial Unicode MS" pitchFamily="34" charset="-128"/>
              </a:rPr>
              <a:t>Metabolic modulation (pFOX): Trimetazidine</a:t>
            </a:r>
          </a:p>
        </p:txBody>
      </p:sp>
      <p:sp>
        <p:nvSpPr>
          <p:cNvPr id="79878" name="Rectangle 5"/>
          <p:cNvSpPr>
            <a:spLocks noChangeArrowheads="1"/>
          </p:cNvSpPr>
          <p:nvPr/>
        </p:nvSpPr>
        <p:spPr bwMode="auto">
          <a:xfrm>
            <a:off x="307975" y="8372475"/>
            <a:ext cx="6245225" cy="450850"/>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dirty="0" err="1"/>
              <a:t>Chaitman</a:t>
            </a:r>
            <a:r>
              <a:rPr lang="en-US" sz="1000" dirty="0"/>
              <a:t> BR, </a:t>
            </a:r>
            <a:r>
              <a:rPr lang="en-US" sz="1000" dirty="0" err="1"/>
              <a:t>Skettino</a:t>
            </a:r>
            <a:r>
              <a:rPr lang="en-US" sz="1000" dirty="0"/>
              <a:t> SL, Parker JO, Hanley P, </a:t>
            </a:r>
            <a:r>
              <a:rPr lang="en-US" sz="1000" dirty="0" err="1"/>
              <a:t>Meluzin</a:t>
            </a:r>
            <a:r>
              <a:rPr lang="en-US" sz="1000" dirty="0"/>
              <a:t> J, </a:t>
            </a:r>
            <a:r>
              <a:rPr lang="en-US" sz="1000" dirty="0" err="1"/>
              <a:t>Kuch</a:t>
            </a:r>
            <a:r>
              <a:rPr lang="en-US" sz="1000" dirty="0"/>
              <a:t> J, et al, for the MARISA Investigators. Anti-ischemic effects and long-term survival during </a:t>
            </a:r>
            <a:r>
              <a:rPr lang="en-US" sz="1000" dirty="0" err="1"/>
              <a:t>ranolazine</a:t>
            </a:r>
            <a:r>
              <a:rPr lang="en-US" sz="1000" dirty="0"/>
              <a:t> </a:t>
            </a:r>
            <a:r>
              <a:rPr lang="en-US" sz="1000" dirty="0" err="1"/>
              <a:t>monotherapy</a:t>
            </a:r>
            <a:r>
              <a:rPr lang="en-US" sz="1000" dirty="0"/>
              <a:t> in patients with chronic severe angina. </a:t>
            </a:r>
            <a:r>
              <a:rPr lang="en-US" sz="1000" i="1" dirty="0"/>
              <a:t>J Am </a:t>
            </a:r>
            <a:r>
              <a:rPr lang="en-US" sz="1000" i="1" dirty="0" err="1"/>
              <a:t>Coll</a:t>
            </a:r>
            <a:r>
              <a:rPr lang="en-US" sz="1000" i="1" dirty="0"/>
              <a:t> </a:t>
            </a:r>
            <a:r>
              <a:rPr lang="en-US" sz="1000" i="1" dirty="0" err="1"/>
              <a:t>Cardiol</a:t>
            </a:r>
            <a:r>
              <a:rPr lang="en-US" sz="1000" dirty="0"/>
              <a:t>. 2004;43:1375-1382.</a:t>
            </a:r>
          </a:p>
        </p:txBody>
      </p:sp>
      <p:sp>
        <p:nvSpPr>
          <p:cNvPr id="79879" name="Line 6"/>
          <p:cNvSpPr>
            <a:spLocks noChangeShapeType="1"/>
          </p:cNvSpPr>
          <p:nvPr/>
        </p:nvSpPr>
        <p:spPr bwMode="auto">
          <a:xfrm>
            <a:off x="304800" y="8326438"/>
            <a:ext cx="6248400" cy="0"/>
          </a:xfrm>
          <a:prstGeom prst="line">
            <a:avLst/>
          </a:prstGeom>
          <a:noFill/>
          <a:ln w="317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329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B41B2BE-02C6-461B-96EC-610152E7C21F}" type="slidenum">
              <a:rPr lang="en-US"/>
              <a:pPr/>
              <a:t>46</a:t>
            </a:fld>
            <a:endParaRPr lang="en-US"/>
          </a:p>
        </p:txBody>
      </p:sp>
      <p:sp>
        <p:nvSpPr>
          <p:cNvPr id="80899" name="Rectangle 2"/>
          <p:cNvSpPr>
            <a:spLocks noGrp="1" noRot="1" noChangeAspect="1" noChangeArrowheads="1" noTextEdit="1"/>
          </p:cNvSpPr>
          <p:nvPr>
            <p:ph type="sldImg"/>
          </p:nvPr>
        </p:nvSpPr>
        <p:spPr>
          <a:xfrm>
            <a:off x="1195388" y="534988"/>
            <a:ext cx="4445000" cy="3333750"/>
          </a:xfrm>
          <a:ln/>
        </p:spPr>
      </p:sp>
      <p:sp>
        <p:nvSpPr>
          <p:cNvPr id="80900"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smtClean="0"/>
              <a:t>Nicorandil possesses a nitrate moiety and, therefore, produces hemodynamic effects similar to those of long-acting nitrates.</a:t>
            </a:r>
          </a:p>
          <a:p>
            <a:pPr eaLnBrk="1" hangingPunct="1"/>
            <a:r>
              <a:rPr lang="en-US" dirty="0" smtClean="0"/>
              <a:t>It activates cyclic GMP (</a:t>
            </a:r>
            <a:r>
              <a:rPr lang="en-US" dirty="0" err="1" smtClean="0"/>
              <a:t>cGMP</a:t>
            </a:r>
            <a:r>
              <a:rPr lang="en-US" dirty="0" smtClean="0"/>
              <a:t>), dilates capacitance vessels, and decreases preload.</a:t>
            </a:r>
          </a:p>
          <a:p>
            <a:pPr eaLnBrk="1" hangingPunct="1"/>
            <a:r>
              <a:rPr lang="en-US" dirty="0" smtClean="0"/>
              <a:t>Nicorandil is also capable of opening ATP-sensitive K</a:t>
            </a:r>
            <a:r>
              <a:rPr lang="en-US" baseline="30000" dirty="0" smtClean="0"/>
              <a:t>+</a:t>
            </a:r>
            <a:r>
              <a:rPr lang="en-US" dirty="0" smtClean="0"/>
              <a:t> (K</a:t>
            </a:r>
            <a:r>
              <a:rPr lang="en-US" baseline="-25000" dirty="0" smtClean="0"/>
              <a:t>ATP</a:t>
            </a:r>
            <a:r>
              <a:rPr lang="en-US" dirty="0" smtClean="0"/>
              <a:t>) channels. These channels are involved in dilation of coronary resistance arterioles, which decreases </a:t>
            </a:r>
            <a:r>
              <a:rPr lang="en-US" dirty="0" err="1" smtClean="0"/>
              <a:t>afterload</a:t>
            </a:r>
            <a:r>
              <a:rPr lang="en-US" dirty="0" smtClean="0"/>
              <a:t>, and are also thought to mimic ischemic preconditioning, a potential </a:t>
            </a:r>
            <a:r>
              <a:rPr lang="en-US" dirty="0" err="1" smtClean="0"/>
              <a:t>cardioprotective</a:t>
            </a:r>
            <a:r>
              <a:rPr lang="en-US" dirty="0" smtClean="0"/>
              <a:t> effect.</a:t>
            </a:r>
          </a:p>
        </p:txBody>
      </p:sp>
      <p:sp>
        <p:nvSpPr>
          <p:cNvPr id="80901"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dirty="0">
                <a:ea typeface="Arial Unicode MS" pitchFamily="34" charset="-128"/>
                <a:cs typeface="Arial Unicode MS" pitchFamily="34" charset="-128"/>
              </a:rPr>
              <a:t>Preconditioning: Nicorandil</a:t>
            </a:r>
          </a:p>
        </p:txBody>
      </p:sp>
    </p:spTree>
    <p:extLst>
      <p:ext uri="{BB962C8B-B14F-4D97-AF65-F5344CB8AC3E}">
        <p14:creationId xmlns:p14="http://schemas.microsoft.com/office/powerpoint/2010/main" val="121576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0E7EEEA-8185-4F51-96C1-2B0126688BC3}" type="slidenum">
              <a:rPr lang="en-US"/>
              <a:pPr/>
              <a:t>48</a:t>
            </a:fld>
            <a:endParaRPr lang="en-US"/>
          </a:p>
        </p:txBody>
      </p:sp>
      <p:sp>
        <p:nvSpPr>
          <p:cNvPr id="78851" name="Rectangle 2"/>
          <p:cNvSpPr>
            <a:spLocks noGrp="1" noRot="1" noChangeAspect="1" noChangeArrowheads="1" noTextEdit="1"/>
          </p:cNvSpPr>
          <p:nvPr>
            <p:ph type="sldImg"/>
          </p:nvPr>
        </p:nvSpPr>
        <p:spPr>
          <a:xfrm>
            <a:off x="1195388" y="534988"/>
            <a:ext cx="4445000" cy="3333750"/>
          </a:xfrm>
          <a:ln/>
        </p:spPr>
      </p:sp>
      <p:sp>
        <p:nvSpPr>
          <p:cNvPr id="78852"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smtClean="0"/>
              <a:t>The role of Ca</a:t>
            </a:r>
            <a:r>
              <a:rPr lang="en-US" baseline="30000" dirty="0" smtClean="0"/>
              <a:t>2+</a:t>
            </a:r>
            <a:r>
              <a:rPr lang="en-US" dirty="0" smtClean="0"/>
              <a:t> in activating myosin light chain </a:t>
            </a:r>
            <a:r>
              <a:rPr lang="en-US" dirty="0" err="1" smtClean="0"/>
              <a:t>kinase</a:t>
            </a:r>
            <a:r>
              <a:rPr lang="en-US" dirty="0" smtClean="0"/>
              <a:t> (MLCK) and </a:t>
            </a:r>
            <a:r>
              <a:rPr lang="en-US" dirty="0" err="1" smtClean="0"/>
              <a:t>phosphorylating</a:t>
            </a:r>
            <a:r>
              <a:rPr lang="en-US" dirty="0" smtClean="0"/>
              <a:t> myosin to cause contraction is well known.</a:t>
            </a:r>
          </a:p>
          <a:p>
            <a:pPr eaLnBrk="1" hangingPunct="1"/>
            <a:r>
              <a:rPr lang="en-US" dirty="0" err="1" smtClean="0"/>
              <a:t>Dephosphorylation</a:t>
            </a:r>
            <a:r>
              <a:rPr lang="en-US" dirty="0" smtClean="0"/>
              <a:t> by myosin </a:t>
            </a:r>
            <a:r>
              <a:rPr lang="en-US" dirty="0" err="1" smtClean="0"/>
              <a:t>phosphatase</a:t>
            </a:r>
            <a:r>
              <a:rPr lang="en-US" dirty="0" smtClean="0"/>
              <a:t> causes subsequent dilation.</a:t>
            </a:r>
          </a:p>
          <a:p>
            <a:pPr eaLnBrk="1" hangingPunct="1"/>
            <a:r>
              <a:rPr lang="en-US" dirty="0" smtClean="0"/>
              <a:t>More recently, the involvement of Rho </a:t>
            </a:r>
            <a:r>
              <a:rPr lang="en-US" dirty="0" err="1" smtClean="0"/>
              <a:t>kinase</a:t>
            </a:r>
            <a:r>
              <a:rPr lang="en-US" dirty="0" smtClean="0"/>
              <a:t> has been identified.</a:t>
            </a:r>
          </a:p>
          <a:p>
            <a:pPr eaLnBrk="1" hangingPunct="1"/>
            <a:r>
              <a:rPr lang="en-US" dirty="0" smtClean="0"/>
              <a:t>In the absence of increases in intracellular Ca</a:t>
            </a:r>
            <a:r>
              <a:rPr lang="en-US" baseline="30000" dirty="0" smtClean="0"/>
              <a:t>2+</a:t>
            </a:r>
            <a:r>
              <a:rPr lang="en-US" dirty="0" smtClean="0"/>
              <a:t>, Rho (a member of the </a:t>
            </a:r>
            <a:r>
              <a:rPr lang="en-US" dirty="0" err="1" smtClean="0"/>
              <a:t>Ras</a:t>
            </a:r>
            <a:r>
              <a:rPr lang="en-US" dirty="0" smtClean="0"/>
              <a:t> </a:t>
            </a:r>
            <a:r>
              <a:rPr lang="en-US" dirty="0" err="1" smtClean="0"/>
              <a:t>superfamily</a:t>
            </a:r>
            <a:r>
              <a:rPr lang="en-US" dirty="0" smtClean="0"/>
              <a:t> of small G proteins) activates Rho </a:t>
            </a:r>
            <a:r>
              <a:rPr lang="en-US" dirty="0" err="1" smtClean="0"/>
              <a:t>kinase</a:t>
            </a:r>
            <a:r>
              <a:rPr lang="en-US" dirty="0" smtClean="0"/>
              <a:t>, which in turn deactivates myosin </a:t>
            </a:r>
            <a:r>
              <a:rPr lang="en-US" dirty="0" err="1" smtClean="0"/>
              <a:t>phosphatase</a:t>
            </a:r>
            <a:r>
              <a:rPr lang="en-US" dirty="0" smtClean="0"/>
              <a:t>. This causes accumulation of </a:t>
            </a:r>
            <a:r>
              <a:rPr lang="en-US" dirty="0" err="1" smtClean="0"/>
              <a:t>phosphorylated</a:t>
            </a:r>
            <a:r>
              <a:rPr lang="en-US" dirty="0" smtClean="0"/>
              <a:t> myosin.</a:t>
            </a:r>
          </a:p>
          <a:p>
            <a:pPr eaLnBrk="1" hangingPunct="1"/>
            <a:r>
              <a:rPr lang="en-US" dirty="0" smtClean="0"/>
              <a:t>Other abbreviations used in the figure:</a:t>
            </a:r>
          </a:p>
          <a:p>
            <a:pPr lvl="1" eaLnBrk="1" hangingPunct="1"/>
            <a:r>
              <a:rPr lang="en-US" dirty="0" smtClean="0"/>
              <a:t>IP</a:t>
            </a:r>
            <a:r>
              <a:rPr lang="en-US" baseline="-25000" dirty="0" smtClean="0"/>
              <a:t>3</a:t>
            </a:r>
            <a:r>
              <a:rPr lang="en-US" dirty="0" smtClean="0"/>
              <a:t> = </a:t>
            </a:r>
            <a:r>
              <a:rPr lang="en-US" dirty="0" err="1" smtClean="0"/>
              <a:t>inositol</a:t>
            </a:r>
            <a:r>
              <a:rPr lang="en-US" dirty="0" smtClean="0"/>
              <a:t> </a:t>
            </a:r>
            <a:r>
              <a:rPr lang="en-US" dirty="0" err="1" smtClean="0"/>
              <a:t>triphosphate</a:t>
            </a:r>
            <a:endParaRPr lang="en-US" dirty="0" smtClean="0"/>
          </a:p>
          <a:p>
            <a:pPr lvl="1" eaLnBrk="1" hangingPunct="1"/>
            <a:r>
              <a:rPr lang="en-US" dirty="0" smtClean="0"/>
              <a:t>PIP</a:t>
            </a:r>
            <a:r>
              <a:rPr lang="en-US" baseline="-25000" dirty="0" smtClean="0"/>
              <a:t>2</a:t>
            </a:r>
            <a:r>
              <a:rPr lang="en-US" dirty="0" smtClean="0"/>
              <a:t> = </a:t>
            </a:r>
            <a:r>
              <a:rPr lang="en-US" dirty="0" err="1" smtClean="0"/>
              <a:t>phosphatidylinositol</a:t>
            </a:r>
            <a:r>
              <a:rPr lang="en-US" dirty="0" smtClean="0"/>
              <a:t> </a:t>
            </a:r>
            <a:r>
              <a:rPr lang="en-US" dirty="0" err="1" smtClean="0"/>
              <a:t>biphosphate</a:t>
            </a:r>
            <a:endParaRPr lang="en-US" dirty="0" smtClean="0"/>
          </a:p>
          <a:p>
            <a:pPr lvl="1" eaLnBrk="1" hangingPunct="1"/>
            <a:r>
              <a:rPr lang="en-US" dirty="0" smtClean="0"/>
              <a:t>PLC = </a:t>
            </a:r>
            <a:r>
              <a:rPr lang="en-US" dirty="0" err="1" smtClean="0"/>
              <a:t>phospholipase</a:t>
            </a:r>
            <a:r>
              <a:rPr lang="en-US" dirty="0" smtClean="0"/>
              <a:t> C</a:t>
            </a:r>
          </a:p>
          <a:p>
            <a:pPr lvl="1" eaLnBrk="1" hangingPunct="1"/>
            <a:r>
              <a:rPr lang="en-US" dirty="0" smtClean="0"/>
              <a:t>ROC = receptor-operated channel</a:t>
            </a:r>
          </a:p>
          <a:p>
            <a:pPr lvl="1" eaLnBrk="1" hangingPunct="1"/>
            <a:r>
              <a:rPr lang="en-US" dirty="0" smtClean="0"/>
              <a:t>SR = </a:t>
            </a:r>
            <a:r>
              <a:rPr lang="en-US" dirty="0" err="1" smtClean="0"/>
              <a:t>sarcoplasmic</a:t>
            </a:r>
            <a:r>
              <a:rPr lang="en-US" dirty="0" smtClean="0"/>
              <a:t> reticulum</a:t>
            </a:r>
          </a:p>
          <a:p>
            <a:pPr lvl="1" eaLnBrk="1" hangingPunct="1"/>
            <a:r>
              <a:rPr lang="en-US" dirty="0" smtClean="0"/>
              <a:t>VOC = voltage-operated channel</a:t>
            </a:r>
          </a:p>
        </p:txBody>
      </p:sp>
      <p:sp>
        <p:nvSpPr>
          <p:cNvPr id="78853"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Rho kinase inhibition: Fasudil</a:t>
            </a:r>
          </a:p>
        </p:txBody>
      </p:sp>
    </p:spTree>
    <p:extLst>
      <p:ext uri="{BB962C8B-B14F-4D97-AF65-F5344CB8AC3E}">
        <p14:creationId xmlns:p14="http://schemas.microsoft.com/office/powerpoint/2010/main" val="141440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55A6017-DACF-4114-9247-ECF0327AADD5}" type="slidenum">
              <a:rPr lang="en-US"/>
              <a:pPr/>
              <a:t>51</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131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4073A48-A856-4234-8B11-051CB968C6E0}" type="slidenum">
              <a:rPr lang="en-US"/>
              <a:pPr/>
              <a:t>52</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8488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3CC4559-F08A-4F5B-82CB-4D776F412FFC}"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93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98AE-7F10-4BD2-9604-28DDBE1E5ED5}"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559-F08A-4F5B-82CB-4D776F412FFC}" type="slidenum">
              <a:rPr lang="en-US" smtClean="0"/>
              <a:pPr/>
              <a:t>‹#›</a:t>
            </a:fld>
            <a:endParaRPr lang="en-US"/>
          </a:p>
        </p:txBody>
      </p:sp>
    </p:spTree>
    <p:extLst>
      <p:ext uri="{BB962C8B-B14F-4D97-AF65-F5344CB8AC3E}">
        <p14:creationId xmlns:p14="http://schemas.microsoft.com/office/powerpoint/2010/main" val="269201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151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012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Tree>
    <p:extLst>
      <p:ext uri="{BB962C8B-B14F-4D97-AF65-F5344CB8AC3E}">
        <p14:creationId xmlns:p14="http://schemas.microsoft.com/office/powerpoint/2010/main" val="271149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32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72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730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705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9A1450-68A6-415C-A706-D3C797D8B2B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914417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Tree>
    <p:extLst>
      <p:ext uri="{BB962C8B-B14F-4D97-AF65-F5344CB8AC3E}">
        <p14:creationId xmlns:p14="http://schemas.microsoft.com/office/powerpoint/2010/main" val="36083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92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7298AE-7F10-4BD2-9604-28DDBE1E5ED5}"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559-F08A-4F5B-82CB-4D776F412FFC}" type="slidenum">
              <a:rPr lang="en-US" smtClean="0"/>
              <a:pPr/>
              <a:t>‹#›</a:t>
            </a:fld>
            <a:endParaRPr lang="en-US"/>
          </a:p>
        </p:txBody>
      </p:sp>
    </p:spTree>
    <p:extLst>
      <p:ext uri="{BB962C8B-B14F-4D97-AF65-F5344CB8AC3E}">
        <p14:creationId xmlns:p14="http://schemas.microsoft.com/office/powerpoint/2010/main" val="4825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7298AE-7F10-4BD2-9604-28DDBE1E5ED5}" type="datetimeFigureOut">
              <a:rPr lang="en-US" smtClean="0"/>
              <a:pPr/>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C4559-F08A-4F5B-82CB-4D776F412FFC}"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34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7298AE-7F10-4BD2-9604-28DDBE1E5ED5}" type="datetimeFigureOut">
              <a:rPr lang="en-US" smtClean="0"/>
              <a:pPr/>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C4559-F08A-4F5B-82CB-4D776F412FFC}"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6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298AE-7F10-4BD2-9604-28DDBE1E5ED5}" type="datetimeFigureOut">
              <a:rPr lang="en-US" smtClean="0"/>
              <a:pPr/>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C4559-F08A-4F5B-82CB-4D776F412FFC}" type="slidenum">
              <a:rPr lang="en-US" smtClean="0"/>
              <a:pPr/>
              <a:t>‹#›</a:t>
            </a:fld>
            <a:endParaRPr lang="en-US"/>
          </a:p>
        </p:txBody>
      </p:sp>
    </p:spTree>
    <p:extLst>
      <p:ext uri="{BB962C8B-B14F-4D97-AF65-F5344CB8AC3E}">
        <p14:creationId xmlns:p14="http://schemas.microsoft.com/office/powerpoint/2010/main" val="43409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98AE-7F10-4BD2-9604-28DDBE1E5ED5}"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559-F08A-4F5B-82CB-4D776F412FFC}"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29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98AE-7F10-4BD2-9604-28DDBE1E5ED5}"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559-F08A-4F5B-82CB-4D776F412FFC}" type="slidenum">
              <a:rPr lang="en-US" smtClean="0"/>
              <a:pPr/>
              <a:t>‹#›</a:t>
            </a:fld>
            <a:endParaRPr lang="en-US"/>
          </a:p>
        </p:txBody>
      </p:sp>
    </p:spTree>
    <p:extLst>
      <p:ext uri="{BB962C8B-B14F-4D97-AF65-F5344CB8AC3E}">
        <p14:creationId xmlns:p14="http://schemas.microsoft.com/office/powerpoint/2010/main" val="9485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7298AE-7F10-4BD2-9604-28DDBE1E5ED5}" type="datetimeFigureOut">
              <a:rPr lang="en-US" smtClean="0"/>
              <a:pPr/>
              <a:t>2/19/2019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CC4559-F08A-4F5B-82CB-4D776F412FFC}" type="slidenum">
              <a:rPr lang="en-US" smtClean="0"/>
              <a:pPr/>
              <a:t>‹#›</a:t>
            </a:fld>
            <a:endParaRPr lang="en-US"/>
          </a:p>
        </p:txBody>
      </p:sp>
    </p:spTree>
    <p:extLst>
      <p:ext uri="{BB962C8B-B14F-4D97-AF65-F5344CB8AC3E}">
        <p14:creationId xmlns:p14="http://schemas.microsoft.com/office/powerpoint/2010/main" val="321089057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 </a:t>
            </a:r>
            <a:r>
              <a:rPr lang="en-IN" dirty="0" smtClean="0"/>
              <a:t>NEWER </a:t>
            </a:r>
            <a:r>
              <a:rPr dirty="0" smtClean="0"/>
              <a:t>ANTIANGINALS</a:t>
            </a:r>
            <a:r>
              <a:rPr lang="en-US" dirty="0" smtClean="0"/>
              <a:t> </a:t>
            </a:r>
            <a:endParaRPr lang="en-US" dirty="0"/>
          </a:p>
        </p:txBody>
      </p:sp>
      <p:sp>
        <p:nvSpPr>
          <p:cNvPr id="3" name="Subtitle 2"/>
          <p:cNvSpPr>
            <a:spLocks noGrp="1"/>
          </p:cNvSpPr>
          <p:nvPr>
            <p:ph type="subTitle" idx="1"/>
          </p:nvPr>
        </p:nvSpPr>
        <p:spPr>
          <a:xfrm>
            <a:off x="1447800" y="3962400"/>
            <a:ext cx="6096000" cy="1524000"/>
          </a:xfrm>
        </p:spPr>
        <p:txBody>
          <a:bodyPr>
            <a:noAutofit/>
          </a:bodyPr>
          <a:lstStyle/>
          <a:p>
            <a:r>
              <a:rPr lang="en-US" b="1" dirty="0" smtClean="0">
                <a:solidFill>
                  <a:schemeClr val="tx1"/>
                </a:solidFill>
              </a:rPr>
              <a:t>                                              </a:t>
            </a:r>
          </a:p>
          <a:p>
            <a:r>
              <a:rPr lang="en-US" b="1" dirty="0" smtClean="0"/>
              <a:t>                                                </a:t>
            </a:r>
          </a:p>
          <a:p>
            <a:r>
              <a:rPr lang="en-US" b="1" dirty="0"/>
              <a:t> </a:t>
            </a:r>
            <a:r>
              <a:rPr lang="en-US" b="1" dirty="0" smtClean="0"/>
              <a:t>                                                </a:t>
            </a:r>
            <a:r>
              <a:rPr lang="en-US" b="1" dirty="0" err="1"/>
              <a:t>Dr</a:t>
            </a:r>
            <a:r>
              <a:rPr lang="en-US" b="1" dirty="0"/>
              <a:t> </a:t>
            </a:r>
            <a:r>
              <a:rPr lang="en-US" b="1" dirty="0" err="1"/>
              <a:t>Muzammil</a:t>
            </a:r>
            <a:r>
              <a:rPr lang="en-US" b="1" dirty="0"/>
              <a:t> </a:t>
            </a:r>
            <a:r>
              <a:rPr lang="en-US" b="1" dirty="0" err="1"/>
              <a:t>Musthafa</a:t>
            </a:r>
            <a:endParaRPr lang="en-US" b="1" dirty="0">
              <a:solidFill>
                <a:schemeClr val="tx1"/>
              </a:solidFill>
            </a:endParaRPr>
          </a:p>
          <a:p>
            <a:r>
              <a:rPr lang="en-US" b="1" dirty="0" smtClean="0">
                <a:solidFill>
                  <a:schemeClr val="tx1"/>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normAutofit fontScale="92500" lnSpcReduction="20000"/>
          </a:bodyPr>
          <a:lstStyle/>
          <a:p>
            <a:pPr marL="0" indent="0">
              <a:buNone/>
            </a:pPr>
            <a:r>
              <a:rPr lang="en-IN" dirty="0" smtClean="0"/>
              <a:t>02 demand</a:t>
            </a:r>
          </a:p>
          <a:p>
            <a:r>
              <a:rPr lang="en-IN" dirty="0" smtClean="0"/>
              <a:t>Heart rate—major determinant</a:t>
            </a:r>
          </a:p>
          <a:p>
            <a:r>
              <a:rPr lang="en-IN" dirty="0" smtClean="0"/>
              <a:t>Contractility</a:t>
            </a:r>
          </a:p>
          <a:p>
            <a:r>
              <a:rPr lang="en-IN" dirty="0" smtClean="0"/>
              <a:t>Wall tension </a:t>
            </a:r>
          </a:p>
          <a:p>
            <a:endParaRPr lang="en-IN" dirty="0"/>
          </a:p>
          <a:p>
            <a:pPr marL="0" indent="0">
              <a:buNone/>
            </a:pPr>
            <a:r>
              <a:rPr lang="en-IN" dirty="0" smtClean="0"/>
              <a:t>02 supply</a:t>
            </a:r>
          </a:p>
          <a:p>
            <a:r>
              <a:rPr lang="en-IN" dirty="0" smtClean="0"/>
              <a:t>Difference of AV oxygen pressure</a:t>
            </a:r>
          </a:p>
          <a:p>
            <a:r>
              <a:rPr lang="en-IN" dirty="0" smtClean="0"/>
              <a:t>CBF—duration of diastole, ADP, CVR</a:t>
            </a:r>
          </a:p>
          <a:p>
            <a:endParaRPr lang="en-IN" dirty="0"/>
          </a:p>
        </p:txBody>
      </p:sp>
    </p:spTree>
    <p:extLst>
      <p:ext uri="{BB962C8B-B14F-4D97-AF65-F5344CB8AC3E}">
        <p14:creationId xmlns:p14="http://schemas.microsoft.com/office/powerpoint/2010/main" val="2747805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Conditions aggravating angina</a:t>
            </a:r>
            <a:endParaRPr lang="en-IN" dirty="0"/>
          </a:p>
        </p:txBody>
      </p:sp>
      <p:sp>
        <p:nvSpPr>
          <p:cNvPr id="3" name="Content Placeholder 2"/>
          <p:cNvSpPr>
            <a:spLocks noGrp="1"/>
          </p:cNvSpPr>
          <p:nvPr>
            <p:ph idx="1"/>
          </p:nvPr>
        </p:nvSpPr>
        <p:spPr/>
        <p:txBody>
          <a:bodyPr/>
          <a:lstStyle/>
          <a:p>
            <a:pPr marL="0" indent="0">
              <a:buNone/>
            </a:pPr>
            <a:r>
              <a:rPr lang="en-IN" b="1" dirty="0" smtClean="0"/>
              <a:t>Increased demand</a:t>
            </a:r>
          </a:p>
          <a:p>
            <a:r>
              <a:rPr lang="en-IN" dirty="0" smtClean="0"/>
              <a:t>Thyrotoxicosis</a:t>
            </a:r>
          </a:p>
          <a:p>
            <a:r>
              <a:rPr lang="en-IN" dirty="0" smtClean="0"/>
              <a:t>Systemic Hypertension</a:t>
            </a:r>
          </a:p>
          <a:p>
            <a:r>
              <a:rPr lang="en-IN" dirty="0" err="1" smtClean="0"/>
              <a:t>Valvular</a:t>
            </a:r>
            <a:r>
              <a:rPr lang="en-IN" dirty="0" smtClean="0"/>
              <a:t> heart disease</a:t>
            </a:r>
          </a:p>
          <a:p>
            <a:r>
              <a:rPr lang="en-IN" dirty="0" smtClean="0"/>
              <a:t>Catecholamine analogues(bronchodilators, </a:t>
            </a:r>
            <a:r>
              <a:rPr lang="en-IN" dirty="0" err="1" smtClean="0"/>
              <a:t>antidepressants,cocaine</a:t>
            </a:r>
            <a:r>
              <a:rPr lang="en-IN" dirty="0" smtClean="0"/>
              <a:t>)</a:t>
            </a:r>
          </a:p>
        </p:txBody>
      </p:sp>
    </p:spTree>
    <p:extLst>
      <p:ext uri="{BB962C8B-B14F-4D97-AF65-F5344CB8AC3E}">
        <p14:creationId xmlns:p14="http://schemas.microsoft.com/office/powerpoint/2010/main" val="2679299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dirty="0" smtClean="0"/>
              <a:t>Reduced oxygen supply</a:t>
            </a:r>
          </a:p>
          <a:p>
            <a:r>
              <a:rPr lang="en-IN" dirty="0" smtClean="0"/>
              <a:t>Hypoxia</a:t>
            </a:r>
          </a:p>
          <a:p>
            <a:r>
              <a:rPr lang="en-IN" dirty="0" err="1" smtClean="0"/>
              <a:t>Anemia</a:t>
            </a:r>
            <a:endParaRPr lang="en-IN" dirty="0" smtClean="0"/>
          </a:p>
          <a:p>
            <a:r>
              <a:rPr lang="en-IN" dirty="0" smtClean="0"/>
              <a:t>CO poisoning</a:t>
            </a:r>
          </a:p>
          <a:p>
            <a:r>
              <a:rPr lang="en-IN" dirty="0" smtClean="0"/>
              <a:t>Hypotension</a:t>
            </a:r>
          </a:p>
          <a:p>
            <a:r>
              <a:rPr lang="en-IN" dirty="0" smtClean="0"/>
              <a:t>Tachycardia</a:t>
            </a:r>
          </a:p>
          <a:p>
            <a:endParaRPr lang="en-IN" dirty="0" smtClean="0"/>
          </a:p>
        </p:txBody>
      </p:sp>
    </p:spTree>
    <p:extLst>
      <p:ext uri="{BB962C8B-B14F-4D97-AF65-F5344CB8AC3E}">
        <p14:creationId xmlns:p14="http://schemas.microsoft.com/office/powerpoint/2010/main" val="3964187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a:t>O</a:t>
            </a:r>
            <a:r>
              <a:rPr lang="en-IN" dirty="0" smtClean="0"/>
              <a:t>xygen consumption</a:t>
            </a:r>
          </a:p>
          <a:p>
            <a:endParaRPr lang="en-IN" dirty="0"/>
          </a:p>
          <a:p>
            <a:r>
              <a:rPr lang="en-IN" dirty="0" smtClean="0"/>
              <a:t>Arrested heart- 2ml 02/min/100g</a:t>
            </a:r>
          </a:p>
          <a:p>
            <a:r>
              <a:rPr lang="en-IN" dirty="0" smtClean="0"/>
              <a:t>Resting heart-8ml /min /100g</a:t>
            </a:r>
          </a:p>
          <a:p>
            <a:r>
              <a:rPr lang="en-IN" dirty="0" smtClean="0"/>
              <a:t>exercise-70 ml/min/100g</a:t>
            </a:r>
            <a:endParaRPr lang="en-IN" dirty="0"/>
          </a:p>
        </p:txBody>
      </p:sp>
    </p:spTree>
    <p:extLst>
      <p:ext uri="{BB962C8B-B14F-4D97-AF65-F5344CB8AC3E}">
        <p14:creationId xmlns:p14="http://schemas.microsoft.com/office/powerpoint/2010/main" val="380587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dirty="0" smtClean="0"/>
              <a:t>Despite the advances in medical and interventional therapies a significant number of patients with ischemic heart disease and angina pectoris cannot be successfully managed.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1981201"/>
            <a:ext cx="6798736" cy="3809999"/>
          </a:xfrm>
        </p:spPr>
        <p:txBody>
          <a:bodyPr>
            <a:noAutofit/>
          </a:bodyPr>
          <a:lstStyle/>
          <a:p>
            <a:endParaRPr lang="en-US" dirty="0" smtClean="0"/>
          </a:p>
          <a:p>
            <a:r>
              <a:rPr lang="en-US" dirty="0" smtClean="0"/>
              <a:t>Unsuitable anatomy</a:t>
            </a:r>
          </a:p>
          <a:p>
            <a:r>
              <a:rPr lang="en-US" dirty="0" smtClean="0"/>
              <a:t>One or several prior revascularization procedures </a:t>
            </a:r>
          </a:p>
          <a:p>
            <a:r>
              <a:rPr lang="en-US" dirty="0" smtClean="0"/>
              <a:t>Lack of vascular conduits for CABG </a:t>
            </a:r>
          </a:p>
          <a:p>
            <a:r>
              <a:rPr lang="en-US" dirty="0" smtClean="0"/>
              <a:t>Severely impaired left ventricular function in patients with previous CABG or PCI </a:t>
            </a:r>
          </a:p>
          <a:p>
            <a:r>
              <a:rPr lang="en-US" dirty="0" smtClean="0"/>
              <a:t>Co -morbidities</a:t>
            </a:r>
          </a:p>
          <a:p>
            <a:r>
              <a:rPr lang="en-US" dirty="0" smtClean="0"/>
              <a:t>Age, often in combination with other factors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dirty="0" smtClean="0"/>
              <a:t>ANTIANGINALS</a:t>
            </a:r>
            <a:endParaRPr lang="en-IN" dirty="0"/>
          </a:p>
        </p:txBody>
      </p:sp>
      <p:sp>
        <p:nvSpPr>
          <p:cNvPr id="5" name="Content Placeholder 2"/>
          <p:cNvSpPr>
            <a:spLocks noGrp="1"/>
          </p:cNvSpPr>
          <p:nvPr>
            <p:ph idx="1"/>
          </p:nvPr>
        </p:nvSpPr>
        <p:spPr/>
        <p:txBody>
          <a:bodyPr/>
          <a:lstStyle/>
          <a:p>
            <a:r>
              <a:rPr lang="en-IN" dirty="0" smtClean="0"/>
              <a:t>Classical agents</a:t>
            </a:r>
          </a:p>
          <a:p>
            <a:r>
              <a:rPr lang="en-IN" dirty="0" smtClean="0"/>
              <a:t>Newer agents</a:t>
            </a:r>
            <a:endParaRPr lang="en-IN" dirty="0"/>
          </a:p>
        </p:txBody>
      </p:sp>
    </p:spTree>
    <p:extLst>
      <p:ext uri="{BB962C8B-B14F-4D97-AF65-F5344CB8AC3E}">
        <p14:creationId xmlns:p14="http://schemas.microsoft.com/office/powerpoint/2010/main" val="61879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lstStyle/>
          <a:p>
            <a:pPr marL="0" indent="0">
              <a:buNone/>
            </a:pPr>
            <a:r>
              <a:rPr lang="en-IN" dirty="0" smtClean="0"/>
              <a:t>Classic agents-modulate hemodynamic effects—hemodynamic agents</a:t>
            </a:r>
          </a:p>
          <a:p>
            <a:pPr marL="0" indent="0">
              <a:buNone/>
            </a:pPr>
            <a:endParaRPr lang="en-IN" dirty="0"/>
          </a:p>
          <a:p>
            <a:pPr marL="0" indent="0">
              <a:buNone/>
            </a:pPr>
            <a:endParaRPr lang="en-IN" dirty="0" smtClean="0"/>
          </a:p>
          <a:p>
            <a:pPr marL="0" indent="0">
              <a:buNone/>
            </a:pPr>
            <a:r>
              <a:rPr lang="en-IN" dirty="0" smtClean="0"/>
              <a:t>Newer agents-improve cardiac metabolism and energy availability—metabolic modulators</a:t>
            </a:r>
            <a:endParaRPr lang="en-IN" dirty="0"/>
          </a:p>
        </p:txBody>
      </p:sp>
    </p:spTree>
    <p:extLst>
      <p:ext uri="{BB962C8B-B14F-4D97-AF65-F5344CB8AC3E}">
        <p14:creationId xmlns:p14="http://schemas.microsoft.com/office/powerpoint/2010/main" val="825931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ANTI ANGINAL THERAPY</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1867 : NITRATES</a:t>
            </a:r>
          </a:p>
          <a:p>
            <a:r>
              <a:rPr lang="en-US" dirty="0" smtClean="0"/>
              <a:t>1962 : BETA BLOCKERS</a:t>
            </a:r>
          </a:p>
          <a:p>
            <a:r>
              <a:rPr lang="en-US" dirty="0" smtClean="0"/>
              <a:t>1960 : CABG</a:t>
            </a:r>
          </a:p>
          <a:p>
            <a:r>
              <a:rPr lang="en-US" dirty="0" smtClean="0"/>
              <a:t>1977: PCI</a:t>
            </a:r>
          </a:p>
          <a:p>
            <a:r>
              <a:rPr lang="en-US" dirty="0" smtClean="0"/>
              <a:t>1982 : CCBs</a:t>
            </a:r>
          </a:p>
          <a:p>
            <a:r>
              <a:rPr lang="en-US" dirty="0" smtClean="0"/>
              <a:t>2006: RANOLAZINE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3" name="Rectangle 13"/>
          <p:cNvSpPr>
            <a:spLocks noChangeArrowheads="1"/>
          </p:cNvSpPr>
          <p:nvPr/>
        </p:nvSpPr>
        <p:spPr bwMode="auto">
          <a:xfrm>
            <a:off x="533400" y="3048000"/>
            <a:ext cx="8305800" cy="762000"/>
          </a:xfrm>
          <a:prstGeom prst="rect">
            <a:avLst/>
          </a:prstGeom>
          <a:gradFill rotWithShape="1">
            <a:gsLst>
              <a:gs pos="0">
                <a:schemeClr val="bg1"/>
              </a:gs>
              <a:gs pos="50000">
                <a:schemeClr val="accent1"/>
              </a:gs>
              <a:gs pos="100000">
                <a:schemeClr val="bg1"/>
              </a:gs>
            </a:gsLst>
            <a:lin ang="5400000" scaled="1"/>
          </a:gradFill>
          <a:ln w="9525">
            <a:noFill/>
            <a:miter lim="800000"/>
            <a:headEnd/>
            <a:tailEnd/>
          </a:ln>
          <a:effectLst/>
        </p:spPr>
        <p:txBody>
          <a:bodyPr wrap="none" anchor="ctr"/>
          <a:lstStyle/>
          <a:p>
            <a:pPr algn="ctr">
              <a:defRPr/>
            </a:pPr>
            <a:r>
              <a:rPr lang="en-US" sz="4800" dirty="0" smtClean="0">
                <a:effectLst>
                  <a:outerShdw blurRad="38100" dist="38100" dir="2700000" algn="tl">
                    <a:srgbClr val="000000"/>
                  </a:outerShdw>
                </a:effectLst>
              </a:rPr>
              <a:t>Newer </a:t>
            </a:r>
            <a:r>
              <a:rPr lang="en-US" sz="4800" dirty="0" smtClean="0">
                <a:effectLst>
                  <a:outerShdw blurRad="38100" dist="38100" dir="2700000" algn="tl">
                    <a:srgbClr val="000000"/>
                  </a:outerShdw>
                </a:effectLst>
              </a:rPr>
              <a:t>anti- </a:t>
            </a:r>
            <a:r>
              <a:rPr lang="en-US" sz="4800" dirty="0" err="1" smtClean="0">
                <a:effectLst>
                  <a:outerShdw blurRad="38100" dist="38100" dir="2700000" algn="tl">
                    <a:srgbClr val="000000"/>
                  </a:outerShdw>
                </a:effectLst>
              </a:rPr>
              <a:t>anginal</a:t>
            </a:r>
            <a:r>
              <a:rPr lang="en-US" sz="4800" dirty="0" smtClean="0">
                <a:effectLst>
                  <a:outerShdw blurRad="38100" dist="38100" dir="2700000" algn="tl">
                    <a:srgbClr val="000000"/>
                  </a:outerShdw>
                </a:effectLst>
              </a:rPr>
              <a:t> </a:t>
            </a:r>
            <a:r>
              <a:rPr lang="en-US" sz="4800" dirty="0">
                <a:effectLst>
                  <a:outerShdw blurRad="38100" dist="38100" dir="2700000" algn="tl">
                    <a:srgbClr val="000000"/>
                  </a:outerShdw>
                </a:effectLst>
              </a:rPr>
              <a:t>strategies</a:t>
            </a:r>
          </a:p>
        </p:txBody>
      </p:sp>
      <p:sp>
        <p:nvSpPr>
          <p:cNvPr id="266254" name="Text Box 14"/>
          <p:cNvSpPr txBox="1">
            <a:spLocks noChangeArrowheads="1"/>
          </p:cNvSpPr>
          <p:nvPr/>
        </p:nvSpPr>
        <p:spPr bwMode="auto">
          <a:xfrm>
            <a:off x="3581400" y="2035314"/>
            <a:ext cx="2057400" cy="707886"/>
          </a:xfrm>
          <a:prstGeom prst="rect">
            <a:avLst/>
          </a:prstGeom>
          <a:noFill/>
          <a:ln w="9525">
            <a:noFill/>
            <a:miter lim="800000"/>
            <a:headEnd/>
            <a:tailEnd/>
          </a:ln>
        </p:spPr>
        <p:txBody>
          <a:bodyPr wrap="square">
            <a:spAutoFit/>
          </a:bodyPr>
          <a:lstStyle/>
          <a:p>
            <a:pPr algn="ctr">
              <a:spcBef>
                <a:spcPct val="50000"/>
              </a:spcBef>
            </a:pPr>
            <a:r>
              <a:rPr lang="en-US" sz="2000" b="1" dirty="0">
                <a:latin typeface="Arial Narrow" pitchFamily="34" charset="0"/>
              </a:rPr>
              <a:t>Non pharmacologic</a:t>
            </a:r>
          </a:p>
        </p:txBody>
      </p:sp>
      <p:sp>
        <p:nvSpPr>
          <p:cNvPr id="266255" name="Text Box 15"/>
          <p:cNvSpPr txBox="1">
            <a:spLocks noChangeArrowheads="1"/>
          </p:cNvSpPr>
          <p:nvPr/>
        </p:nvSpPr>
        <p:spPr bwMode="auto">
          <a:xfrm>
            <a:off x="3314700" y="4114800"/>
            <a:ext cx="2514600" cy="396875"/>
          </a:xfrm>
          <a:prstGeom prst="rect">
            <a:avLst/>
          </a:prstGeom>
          <a:noFill/>
          <a:ln w="9525">
            <a:noFill/>
            <a:miter lim="800000"/>
            <a:headEnd/>
            <a:tailEnd/>
          </a:ln>
        </p:spPr>
        <p:txBody>
          <a:bodyPr>
            <a:spAutoFit/>
          </a:bodyPr>
          <a:lstStyle/>
          <a:p>
            <a:pPr algn="ctr">
              <a:spcBef>
                <a:spcPct val="50000"/>
              </a:spcBef>
            </a:pPr>
            <a:r>
              <a:rPr lang="en-US" sz="2000" b="1" dirty="0">
                <a:latin typeface="Arial Narrow" pitchFamily="34" charset="0"/>
              </a:rPr>
              <a:t>Pharmacologic</a:t>
            </a:r>
          </a:p>
        </p:txBody>
      </p:sp>
      <p:grpSp>
        <p:nvGrpSpPr>
          <p:cNvPr id="2" name="Group 26"/>
          <p:cNvGrpSpPr>
            <a:grpSpLocks/>
          </p:cNvGrpSpPr>
          <p:nvPr/>
        </p:nvGrpSpPr>
        <p:grpSpPr bwMode="auto">
          <a:xfrm>
            <a:off x="2171700" y="1905000"/>
            <a:ext cx="4838700" cy="4495800"/>
            <a:chOff x="1368" y="1584"/>
            <a:chExt cx="3048" cy="2832"/>
          </a:xfrm>
        </p:grpSpPr>
        <p:sp>
          <p:nvSpPr>
            <p:cNvPr id="26638" name="AutoShape 12"/>
            <p:cNvSpPr>
              <a:spLocks noChangeArrowheads="1"/>
            </p:cNvSpPr>
            <p:nvPr/>
          </p:nvSpPr>
          <p:spPr bwMode="auto">
            <a:xfrm flipV="1">
              <a:off x="1368" y="1584"/>
              <a:ext cx="3024" cy="2832"/>
            </a:xfrm>
            <a:custGeom>
              <a:avLst/>
              <a:gdLst>
                <a:gd name="T0" fmla="*/ 1512 w 21600"/>
                <a:gd name="T1" fmla="*/ 0 h 21600"/>
                <a:gd name="T2" fmla="*/ 378 w 21600"/>
                <a:gd name="T3" fmla="*/ 1416 h 21600"/>
                <a:gd name="T4" fmla="*/ 1512 w 21600"/>
                <a:gd name="T5" fmla="*/ 708 h 21600"/>
                <a:gd name="T6" fmla="*/ 2646 w 21600"/>
                <a:gd name="T7" fmla="*/ 1416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accent1"/>
                </a:gs>
                <a:gs pos="100000">
                  <a:schemeClr val="bg1"/>
                </a:gs>
              </a:gsLst>
              <a:path path="rect">
                <a:fillToRect l="50000" t="50000" r="50000" b="50000"/>
              </a:path>
            </a:gradFill>
            <a:ln w="9525">
              <a:noFill/>
              <a:miter lim="800000"/>
              <a:headEnd/>
              <a:tailEnd/>
            </a:ln>
          </p:spPr>
          <p:txBody>
            <a:bodyPr wrap="none" anchor="ctr"/>
            <a:lstStyle/>
            <a:p>
              <a:endParaRPr lang="en-US"/>
            </a:p>
          </p:txBody>
        </p:sp>
        <p:sp>
          <p:nvSpPr>
            <p:cNvPr id="266260" name="Text Box 20"/>
            <p:cNvSpPr txBox="1">
              <a:spLocks noChangeArrowheads="1"/>
            </p:cNvSpPr>
            <p:nvPr/>
          </p:nvSpPr>
          <p:spPr bwMode="auto">
            <a:xfrm>
              <a:off x="1632" y="3638"/>
              <a:ext cx="110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Trimetazidine</a:t>
              </a:r>
            </a:p>
          </p:txBody>
        </p:sp>
        <p:sp>
          <p:nvSpPr>
            <p:cNvPr id="266261" name="Text Box 21"/>
            <p:cNvSpPr txBox="1">
              <a:spLocks noChangeArrowheads="1"/>
            </p:cNvSpPr>
            <p:nvPr/>
          </p:nvSpPr>
          <p:spPr bwMode="auto">
            <a:xfrm>
              <a:off x="1440" y="3110"/>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Fasudil</a:t>
              </a:r>
            </a:p>
          </p:txBody>
        </p:sp>
        <p:sp>
          <p:nvSpPr>
            <p:cNvPr id="266262" name="Text Box 22"/>
            <p:cNvSpPr txBox="1">
              <a:spLocks noChangeArrowheads="1"/>
            </p:cNvSpPr>
            <p:nvPr/>
          </p:nvSpPr>
          <p:spPr bwMode="auto">
            <a:xfrm>
              <a:off x="3552" y="3120"/>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Nicorandil</a:t>
              </a:r>
            </a:p>
          </p:txBody>
        </p:sp>
        <p:sp>
          <p:nvSpPr>
            <p:cNvPr id="266263" name="Text Box 23"/>
            <p:cNvSpPr txBox="1">
              <a:spLocks noChangeArrowheads="1"/>
            </p:cNvSpPr>
            <p:nvPr/>
          </p:nvSpPr>
          <p:spPr bwMode="auto">
            <a:xfrm>
              <a:off x="3120" y="3590"/>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Ivabradine</a:t>
              </a:r>
            </a:p>
          </p:txBody>
        </p:sp>
        <p:sp>
          <p:nvSpPr>
            <p:cNvPr id="266264" name="Text Box 24"/>
            <p:cNvSpPr txBox="1">
              <a:spLocks noChangeArrowheads="1"/>
            </p:cNvSpPr>
            <p:nvPr/>
          </p:nvSpPr>
          <p:spPr bwMode="auto">
            <a:xfrm>
              <a:off x="2448" y="3936"/>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Ranolazine</a:t>
              </a:r>
            </a:p>
          </p:txBody>
        </p:sp>
      </p:grpSp>
      <p:grpSp>
        <p:nvGrpSpPr>
          <p:cNvPr id="3" name="Group 29"/>
          <p:cNvGrpSpPr>
            <a:grpSpLocks/>
          </p:cNvGrpSpPr>
          <p:nvPr/>
        </p:nvGrpSpPr>
        <p:grpSpPr bwMode="auto">
          <a:xfrm>
            <a:off x="2133600" y="609600"/>
            <a:ext cx="4876800" cy="4114800"/>
            <a:chOff x="1344" y="960"/>
            <a:chExt cx="3072" cy="2832"/>
          </a:xfrm>
        </p:grpSpPr>
        <p:sp>
          <p:nvSpPr>
            <p:cNvPr id="26632" name="AutoShape 11"/>
            <p:cNvSpPr>
              <a:spLocks noChangeArrowheads="1"/>
            </p:cNvSpPr>
            <p:nvPr/>
          </p:nvSpPr>
          <p:spPr bwMode="auto">
            <a:xfrm>
              <a:off x="1368" y="960"/>
              <a:ext cx="3024" cy="2832"/>
            </a:xfrm>
            <a:custGeom>
              <a:avLst/>
              <a:gdLst>
                <a:gd name="T0" fmla="*/ 1512 w 21600"/>
                <a:gd name="T1" fmla="*/ 0 h 21600"/>
                <a:gd name="T2" fmla="*/ 378 w 21600"/>
                <a:gd name="T3" fmla="*/ 1416 h 21600"/>
                <a:gd name="T4" fmla="*/ 1512 w 21600"/>
                <a:gd name="T5" fmla="*/ 708 h 21600"/>
                <a:gd name="T6" fmla="*/ 2646 w 21600"/>
                <a:gd name="T7" fmla="*/ 1416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accent1"/>
                </a:gs>
                <a:gs pos="100000">
                  <a:schemeClr val="bg1"/>
                </a:gs>
              </a:gsLst>
              <a:path path="rect">
                <a:fillToRect l="50000" t="50000" r="50000" b="50000"/>
              </a:path>
            </a:gradFill>
            <a:ln w="9525">
              <a:noFill/>
              <a:miter lim="800000"/>
              <a:headEnd/>
              <a:tailEnd/>
            </a:ln>
          </p:spPr>
          <p:txBody>
            <a:bodyPr wrap="none" anchor="ctr"/>
            <a:lstStyle/>
            <a:p>
              <a:endParaRPr lang="en-US"/>
            </a:p>
          </p:txBody>
        </p:sp>
        <p:sp>
          <p:nvSpPr>
            <p:cNvPr id="266256" name="Text Box 16"/>
            <p:cNvSpPr txBox="1">
              <a:spLocks noChangeArrowheads="1"/>
            </p:cNvSpPr>
            <p:nvPr/>
          </p:nvSpPr>
          <p:spPr bwMode="auto">
            <a:xfrm>
              <a:off x="1344" y="1882"/>
              <a:ext cx="864" cy="442"/>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Exercise training</a:t>
              </a:r>
            </a:p>
          </p:txBody>
        </p:sp>
        <p:sp>
          <p:nvSpPr>
            <p:cNvPr id="266257" name="Text Box 17"/>
            <p:cNvSpPr txBox="1">
              <a:spLocks noChangeArrowheads="1"/>
            </p:cNvSpPr>
            <p:nvPr/>
          </p:nvSpPr>
          <p:spPr bwMode="auto">
            <a:xfrm>
              <a:off x="1968" y="1339"/>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EECP</a:t>
              </a:r>
            </a:p>
          </p:txBody>
        </p:sp>
        <p:sp>
          <p:nvSpPr>
            <p:cNvPr id="266259" name="Text Box 19"/>
            <p:cNvSpPr txBox="1">
              <a:spLocks noChangeArrowheads="1"/>
            </p:cNvSpPr>
            <p:nvPr/>
          </p:nvSpPr>
          <p:spPr bwMode="auto">
            <a:xfrm>
              <a:off x="3552" y="2021"/>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SCS</a:t>
              </a:r>
            </a:p>
          </p:txBody>
        </p:sp>
        <p:sp>
          <p:nvSpPr>
            <p:cNvPr id="266267" name="Text Box 27"/>
            <p:cNvSpPr txBox="1">
              <a:spLocks noChangeArrowheads="1"/>
            </p:cNvSpPr>
            <p:nvPr/>
          </p:nvSpPr>
          <p:spPr bwMode="auto">
            <a:xfrm>
              <a:off x="3024" y="1339"/>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TMR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54"/>
                                        </p:tgtEl>
                                        <p:attrNameLst>
                                          <p:attrName>style.visibility</p:attrName>
                                        </p:attrNameLst>
                                      </p:cBhvr>
                                      <p:to>
                                        <p:strVal val="visible"/>
                                      </p:to>
                                    </p:set>
                                    <p:animEffect transition="in" filter="dissolve">
                                      <p:cBhvr>
                                        <p:cTn id="7" dur="500"/>
                                        <p:tgtEl>
                                          <p:spTgt spid="2662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255"/>
                                        </p:tgtEl>
                                        <p:attrNameLst>
                                          <p:attrName>style.visibility</p:attrName>
                                        </p:attrNameLst>
                                      </p:cBhvr>
                                      <p:to>
                                        <p:strVal val="visible"/>
                                      </p:to>
                                    </p:set>
                                    <p:animEffect transition="in" filter="dissolve">
                                      <p:cBhvr>
                                        <p:cTn id="10" dur="500"/>
                                        <p:tgtEl>
                                          <p:spTgt spid="2662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p:bldP spid="2662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err="1" smtClean="0"/>
              <a:t>Cardiomyocyte</a:t>
            </a:r>
            <a:r>
              <a:rPr lang="en-IN" dirty="0" smtClean="0"/>
              <a:t> metabolism depends on:</a:t>
            </a:r>
          </a:p>
          <a:p>
            <a:pPr marL="0" indent="0">
              <a:buNone/>
            </a:pPr>
            <a:r>
              <a:rPr lang="en-IN" dirty="0" smtClean="0"/>
              <a:t>ATP SYNTHESIS- which requires oxygen</a:t>
            </a:r>
          </a:p>
          <a:p>
            <a:pPr marL="0" indent="0">
              <a:buNone/>
            </a:pPr>
            <a:endParaRPr lang="en-IN" dirty="0"/>
          </a:p>
          <a:p>
            <a:pPr marL="0" indent="0">
              <a:buNone/>
            </a:pPr>
            <a:r>
              <a:rPr lang="en-IN" dirty="0" smtClean="0"/>
              <a:t>Required for:</a:t>
            </a:r>
          </a:p>
          <a:p>
            <a:pPr marL="0" indent="0">
              <a:buNone/>
            </a:pPr>
            <a:r>
              <a:rPr lang="en-IN" b="1" i="1" dirty="0" smtClean="0"/>
              <a:t>Membrane transporter- </a:t>
            </a:r>
            <a:r>
              <a:rPr lang="en-IN" dirty="0" err="1" smtClean="0"/>
              <a:t>NaK</a:t>
            </a:r>
            <a:r>
              <a:rPr lang="en-IN" dirty="0" smtClean="0"/>
              <a:t> ATPase</a:t>
            </a:r>
          </a:p>
          <a:p>
            <a:pPr marL="0" indent="0">
              <a:buNone/>
            </a:pPr>
            <a:r>
              <a:rPr lang="en-IN" b="1" i="1" dirty="0" smtClean="0"/>
              <a:t>Excitation contraction coupling</a:t>
            </a:r>
            <a:r>
              <a:rPr lang="en-IN" dirty="0" smtClean="0"/>
              <a:t> : myosin ATP </a:t>
            </a:r>
            <a:r>
              <a:rPr lang="en-IN" dirty="0" err="1" smtClean="0"/>
              <a:t>ase</a:t>
            </a:r>
            <a:r>
              <a:rPr lang="en-IN" dirty="0" smtClean="0"/>
              <a:t> and ATP dependent </a:t>
            </a:r>
            <a:r>
              <a:rPr lang="en-IN" dirty="0" err="1" smtClean="0"/>
              <a:t>Ca</a:t>
            </a:r>
            <a:r>
              <a:rPr lang="en-IN" dirty="0" smtClean="0"/>
              <a:t> transporter</a:t>
            </a:r>
          </a:p>
        </p:txBody>
      </p:sp>
    </p:spTree>
    <p:extLst>
      <p:ext uri="{BB962C8B-B14F-4D97-AF65-F5344CB8AC3E}">
        <p14:creationId xmlns:p14="http://schemas.microsoft.com/office/powerpoint/2010/main" val="134507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smtClean="0"/>
              <a:t>Cardiac metabolism</a:t>
            </a:r>
            <a:endParaRPr lang="en-US" dirty="0"/>
          </a:p>
        </p:txBody>
      </p:sp>
      <p:pic>
        <p:nvPicPr>
          <p:cNvPr id="107522" name="Picture 2" descr="E:\julian\julian cardio\newer antianginals\Capture 1.PNG"/>
          <p:cNvPicPr>
            <a:picLocks noGrp="1" noChangeAspect="1" noChangeArrowheads="1"/>
          </p:cNvPicPr>
          <p:nvPr>
            <p:ph idx="1"/>
          </p:nvPr>
        </p:nvPicPr>
        <p:blipFill>
          <a:blip r:embed="rId2" cstate="print"/>
          <a:stretch>
            <a:fillRect/>
          </a:stretch>
        </p:blipFill>
        <p:spPr bwMode="auto">
          <a:xfrm>
            <a:off x="992161" y="1219200"/>
            <a:ext cx="7313639" cy="50900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Ranolazine </a:t>
            </a:r>
            <a:endParaRPr lang="en-US" dirty="0"/>
          </a:p>
        </p:txBody>
      </p:sp>
      <p:sp>
        <p:nvSpPr>
          <p:cNvPr id="3" name="Content Placeholder 2"/>
          <p:cNvSpPr>
            <a:spLocks noGrp="1"/>
          </p:cNvSpPr>
          <p:nvPr>
            <p:ph sz="half" idx="1"/>
          </p:nvPr>
        </p:nvSpPr>
        <p:spPr>
          <a:xfrm>
            <a:off x="838200" y="2362200"/>
            <a:ext cx="8001000" cy="4434840"/>
          </a:xfrm>
        </p:spPr>
        <p:txBody>
          <a:bodyPr/>
          <a:lstStyle/>
          <a:p>
            <a:pPr>
              <a:buNone/>
            </a:pPr>
            <a:r>
              <a:rPr lang="en-US" dirty="0" smtClean="0"/>
              <a:t>It is a substituted piperazine compound.</a:t>
            </a:r>
            <a:endParaRPr lang="en-US" dirty="0"/>
          </a:p>
          <a:p>
            <a:pPr>
              <a:buNone/>
            </a:pPr>
            <a:r>
              <a:rPr lang="en-US" dirty="0" smtClean="0"/>
              <a:t>1</a:t>
            </a:r>
            <a:r>
              <a:rPr lang="en-US" baseline="30000" dirty="0" smtClean="0"/>
              <a:t>st</a:t>
            </a:r>
            <a:r>
              <a:rPr lang="en-US" dirty="0" smtClean="0"/>
              <a:t> approved in 2006</a:t>
            </a:r>
          </a:p>
          <a:p>
            <a:endParaRPr lang="en-US" dirty="0" smtClean="0"/>
          </a:p>
          <a:p>
            <a:r>
              <a:rPr lang="en-US" dirty="0" smtClean="0"/>
              <a:t>pFOX </a:t>
            </a:r>
          </a:p>
          <a:p>
            <a:endParaRPr lang="en-US" dirty="0" smtClean="0"/>
          </a:p>
          <a:p>
            <a:r>
              <a:rPr lang="en-US" dirty="0" smtClean="0"/>
              <a:t>Late sodium current blocker</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a:xfrm>
            <a:off x="457200" y="381000"/>
            <a:ext cx="8305800" cy="1143000"/>
          </a:xfrm>
        </p:spPr>
        <p:txBody>
          <a:bodyPr>
            <a:normAutofit/>
          </a:bodyPr>
          <a:lstStyle/>
          <a:p>
            <a:pPr eaLnBrk="1" hangingPunct="1">
              <a:defRPr/>
            </a:pPr>
            <a:endParaRPr lang="en-US" dirty="0" smtClean="0"/>
          </a:p>
        </p:txBody>
      </p:sp>
      <p:sp>
        <p:nvSpPr>
          <p:cNvPr id="48131" name="AutoShape 3"/>
          <p:cNvSpPr>
            <a:spLocks noChangeArrowheads="1"/>
          </p:cNvSpPr>
          <p:nvPr/>
        </p:nvSpPr>
        <p:spPr bwMode="auto">
          <a:xfrm>
            <a:off x="4191000" y="20574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48132" name="AutoShape 4"/>
          <p:cNvSpPr>
            <a:spLocks noChangeArrowheads="1"/>
          </p:cNvSpPr>
          <p:nvPr/>
        </p:nvSpPr>
        <p:spPr bwMode="auto">
          <a:xfrm>
            <a:off x="4191000" y="31242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48133" name="AutoShape 5"/>
          <p:cNvSpPr>
            <a:spLocks noChangeArrowheads="1"/>
          </p:cNvSpPr>
          <p:nvPr/>
        </p:nvSpPr>
        <p:spPr bwMode="auto">
          <a:xfrm>
            <a:off x="4191000" y="51054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48134" name="AutoShape 6"/>
          <p:cNvSpPr>
            <a:spLocks noChangeArrowheads="1"/>
          </p:cNvSpPr>
          <p:nvPr/>
        </p:nvSpPr>
        <p:spPr bwMode="auto">
          <a:xfrm>
            <a:off x="4191000" y="41148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348167" name="Rectangle 7"/>
          <p:cNvSpPr>
            <a:spLocks noChangeArrowheads="1"/>
          </p:cNvSpPr>
          <p:nvPr/>
        </p:nvSpPr>
        <p:spPr bwMode="auto">
          <a:xfrm>
            <a:off x="4572000" y="1493838"/>
            <a:ext cx="4419600" cy="4525962"/>
          </a:xfrm>
          <a:prstGeom prst="rect">
            <a:avLst/>
          </a:prstGeom>
          <a:noFill/>
          <a:ln w="9525">
            <a:noFill/>
            <a:miter lim="800000"/>
            <a:headEnd/>
            <a:tailEnd/>
          </a:ln>
          <a:effectLst/>
        </p:spPr>
        <p:txBody>
          <a:bodyPr/>
          <a:lstStyle/>
          <a:p>
            <a:pPr eaLnBrk="1" hangingPunct="1">
              <a:spcBef>
                <a:spcPct val="20000"/>
              </a:spcBef>
              <a:buClr>
                <a:schemeClr val="hlink"/>
              </a:buClr>
              <a:buSzPct val="70000"/>
              <a:defRPr/>
            </a:pPr>
            <a:endParaRPr lang="en-US" b="1" dirty="0" smtClean="0"/>
          </a:p>
          <a:p>
            <a:pPr eaLnBrk="1" hangingPunct="1">
              <a:spcBef>
                <a:spcPct val="20000"/>
              </a:spcBef>
              <a:buClr>
                <a:schemeClr val="hlink"/>
              </a:buClr>
              <a:buSzPct val="70000"/>
              <a:defRPr/>
            </a:pPr>
            <a:endParaRPr lang="en-US" b="1" dirty="0" smtClean="0"/>
          </a:p>
          <a:p>
            <a:pPr eaLnBrk="1" hangingPunct="1">
              <a:spcBef>
                <a:spcPct val="20000"/>
              </a:spcBef>
              <a:buClr>
                <a:schemeClr val="hlink"/>
              </a:buClr>
              <a:buSzPct val="70000"/>
              <a:defRPr/>
            </a:pPr>
            <a:endParaRPr lang="en-US" dirty="0">
              <a:effectLst>
                <a:outerShdw blurRad="38100" dist="38100" dir="2700000" algn="tl">
                  <a:srgbClr val="000000"/>
                </a:outerShdw>
              </a:effectLst>
            </a:endParaRPr>
          </a:p>
        </p:txBody>
      </p:sp>
      <p:cxnSp>
        <p:nvCxnSpPr>
          <p:cNvPr id="48136" name="AutoShape 8"/>
          <p:cNvCxnSpPr>
            <a:cxnSpLocks noChangeShapeType="1"/>
          </p:cNvCxnSpPr>
          <p:nvPr/>
        </p:nvCxnSpPr>
        <p:spPr bwMode="auto">
          <a:xfrm rot="16200000" flipV="1">
            <a:off x="-281781" y="3452019"/>
            <a:ext cx="4452937" cy="1031875"/>
          </a:xfrm>
          <a:prstGeom prst="bentConnector4">
            <a:avLst>
              <a:gd name="adj1" fmla="val -4704"/>
              <a:gd name="adj2" fmla="val 201537"/>
            </a:avLst>
          </a:prstGeom>
          <a:noFill/>
          <a:ln w="57150" cap="rnd">
            <a:solidFill>
              <a:schemeClr val="bg1"/>
            </a:solidFill>
            <a:prstDash val="sysDot"/>
            <a:miter lim="800000"/>
            <a:headEnd/>
            <a:tailEnd type="triangle" w="lg" len="lg"/>
          </a:ln>
        </p:spPr>
      </p:cxnSp>
      <p:grpSp>
        <p:nvGrpSpPr>
          <p:cNvPr id="2" name="Group 9"/>
          <p:cNvGrpSpPr>
            <a:grpSpLocks/>
          </p:cNvGrpSpPr>
          <p:nvPr/>
        </p:nvGrpSpPr>
        <p:grpSpPr bwMode="auto">
          <a:xfrm>
            <a:off x="4572000" y="3048000"/>
            <a:ext cx="1981200" cy="381000"/>
            <a:chOff x="2193" y="1968"/>
            <a:chExt cx="1248" cy="240"/>
          </a:xfrm>
        </p:grpSpPr>
        <p:sp>
          <p:nvSpPr>
            <p:cNvPr id="48144" name="Rectangle 10"/>
            <p:cNvSpPr>
              <a:spLocks noChangeArrowheads="1"/>
            </p:cNvSpPr>
            <p:nvPr/>
          </p:nvSpPr>
          <p:spPr bwMode="auto">
            <a:xfrm>
              <a:off x="2496" y="1968"/>
              <a:ext cx="945" cy="240"/>
            </a:xfrm>
            <a:prstGeom prst="rect">
              <a:avLst/>
            </a:prstGeom>
            <a:solidFill>
              <a:schemeClr val="bg1"/>
            </a:solidFill>
            <a:ln w="28575">
              <a:solidFill>
                <a:schemeClr val="tx2"/>
              </a:solidFill>
              <a:miter lim="800000"/>
              <a:headEnd/>
              <a:tailEnd/>
            </a:ln>
          </p:spPr>
          <p:txBody>
            <a:bodyPr wrap="none" anchor="ctr"/>
            <a:lstStyle/>
            <a:p>
              <a:pPr algn="ctr" eaLnBrk="1" hangingPunct="1"/>
              <a:r>
                <a:rPr lang="en-US" sz="2200" dirty="0"/>
                <a:t>Ranolazine</a:t>
              </a:r>
            </a:p>
          </p:txBody>
        </p:sp>
        <p:sp>
          <p:nvSpPr>
            <p:cNvPr id="48145" name="Line 11"/>
            <p:cNvSpPr>
              <a:spLocks noChangeShapeType="1"/>
            </p:cNvSpPr>
            <p:nvPr/>
          </p:nvSpPr>
          <p:spPr bwMode="auto">
            <a:xfrm flipH="1">
              <a:off x="2193" y="2064"/>
              <a:ext cx="192" cy="0"/>
            </a:xfrm>
            <a:prstGeom prst="line">
              <a:avLst/>
            </a:prstGeom>
            <a:noFill/>
            <a:ln w="57150">
              <a:solidFill>
                <a:schemeClr val="tx2"/>
              </a:solidFill>
              <a:round/>
              <a:headEnd/>
              <a:tailEnd type="triangle" w="med" len="med"/>
            </a:ln>
          </p:spPr>
          <p:txBody>
            <a:bodyPr/>
            <a:lstStyle/>
            <a:p>
              <a:endParaRPr lang="en-US"/>
            </a:p>
          </p:txBody>
        </p:sp>
      </p:grpSp>
      <p:sp>
        <p:nvSpPr>
          <p:cNvPr id="48138" name="Rectangle 12"/>
          <p:cNvSpPr>
            <a:spLocks noChangeArrowheads="1"/>
          </p:cNvSpPr>
          <p:nvPr/>
        </p:nvSpPr>
        <p:spPr bwMode="auto">
          <a:xfrm>
            <a:off x="3505200" y="1538288"/>
            <a:ext cx="1600200" cy="394825"/>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dirty="0">
                <a:solidFill>
                  <a:srgbClr val="FFFFCC"/>
                </a:solidFill>
              </a:rPr>
              <a:t>Ischemia</a:t>
            </a:r>
          </a:p>
        </p:txBody>
      </p:sp>
      <p:sp>
        <p:nvSpPr>
          <p:cNvPr id="48139" name="Rectangle 13"/>
          <p:cNvSpPr>
            <a:spLocks noChangeArrowheads="1"/>
          </p:cNvSpPr>
          <p:nvPr/>
        </p:nvSpPr>
        <p:spPr bwMode="auto">
          <a:xfrm>
            <a:off x="3505200" y="2528888"/>
            <a:ext cx="1600200" cy="414338"/>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dirty="0">
                <a:solidFill>
                  <a:srgbClr val="FFFFCC"/>
                </a:solidFill>
                <a:cs typeface="Arial" charset="0"/>
              </a:rPr>
              <a:t>↑ Late </a:t>
            </a:r>
            <a:r>
              <a:rPr lang="en-US" sz="2000" b="1" dirty="0" err="1">
                <a:solidFill>
                  <a:srgbClr val="FFFFCC"/>
                </a:solidFill>
                <a:cs typeface="Arial" charset="0"/>
              </a:rPr>
              <a:t>I</a:t>
            </a:r>
            <a:r>
              <a:rPr lang="en-US" sz="2000" b="1" baseline="-25000" dirty="0" err="1">
                <a:solidFill>
                  <a:srgbClr val="FFFFCC"/>
                </a:solidFill>
                <a:cs typeface="Arial" charset="0"/>
              </a:rPr>
              <a:t>Na</a:t>
            </a:r>
            <a:endParaRPr lang="en-US" sz="2000" b="1" baseline="-25000" dirty="0">
              <a:solidFill>
                <a:srgbClr val="FFFFCC"/>
              </a:solidFill>
              <a:cs typeface="Arial" charset="0"/>
            </a:endParaRPr>
          </a:p>
        </p:txBody>
      </p:sp>
      <p:sp>
        <p:nvSpPr>
          <p:cNvPr id="48140" name="Rectangle 14"/>
          <p:cNvSpPr>
            <a:spLocks noChangeArrowheads="1"/>
          </p:cNvSpPr>
          <p:nvPr/>
        </p:nvSpPr>
        <p:spPr bwMode="auto">
          <a:xfrm>
            <a:off x="3276600" y="3581400"/>
            <a:ext cx="2057400" cy="381000"/>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dirty="0">
                <a:solidFill>
                  <a:srgbClr val="FFFFCC"/>
                </a:solidFill>
              </a:rPr>
              <a:t>Na</a:t>
            </a:r>
            <a:r>
              <a:rPr lang="en-US" sz="2000" b="1" baseline="30000" dirty="0">
                <a:solidFill>
                  <a:srgbClr val="FFFFCC"/>
                </a:solidFill>
              </a:rPr>
              <a:t>+</a:t>
            </a:r>
            <a:r>
              <a:rPr lang="en-US" sz="2000" b="1" dirty="0">
                <a:solidFill>
                  <a:srgbClr val="FFFFCC"/>
                </a:solidFill>
              </a:rPr>
              <a:t> Overload</a:t>
            </a:r>
          </a:p>
        </p:txBody>
      </p:sp>
      <p:sp>
        <p:nvSpPr>
          <p:cNvPr id="48141" name="Rectangle 15"/>
          <p:cNvSpPr>
            <a:spLocks noChangeArrowheads="1"/>
          </p:cNvSpPr>
          <p:nvPr/>
        </p:nvSpPr>
        <p:spPr bwMode="auto">
          <a:xfrm>
            <a:off x="2590800" y="5514975"/>
            <a:ext cx="3581400" cy="657225"/>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eaLnBrk="1" hangingPunct="1"/>
            <a:r>
              <a:rPr lang="en-US" b="1">
                <a:solidFill>
                  <a:srgbClr val="FFFFCC"/>
                </a:solidFill>
              </a:rPr>
              <a:t>Diastolic relaxation failure</a:t>
            </a:r>
          </a:p>
          <a:p>
            <a:pPr algn="ctr" eaLnBrk="1" hangingPunct="1"/>
            <a:r>
              <a:rPr lang="en-US" b="1">
                <a:solidFill>
                  <a:srgbClr val="FFFFCC"/>
                </a:solidFill>
              </a:rPr>
              <a:t>Extravascular compression</a:t>
            </a:r>
          </a:p>
        </p:txBody>
      </p:sp>
      <p:sp>
        <p:nvSpPr>
          <p:cNvPr id="48142" name="Rectangle 16"/>
          <p:cNvSpPr>
            <a:spLocks noChangeArrowheads="1"/>
          </p:cNvSpPr>
          <p:nvPr/>
        </p:nvSpPr>
        <p:spPr bwMode="auto">
          <a:xfrm>
            <a:off x="3276600" y="4600575"/>
            <a:ext cx="2057400" cy="381000"/>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dirty="0" err="1">
                <a:solidFill>
                  <a:srgbClr val="FFFFCC"/>
                </a:solidFill>
              </a:rPr>
              <a:t>Ca</a:t>
            </a:r>
            <a:r>
              <a:rPr lang="en-US" sz="2000" b="1" baseline="30000" dirty="0">
                <a:solidFill>
                  <a:srgbClr val="FFFFCC"/>
                </a:solidFill>
              </a:rPr>
              <a:t>++</a:t>
            </a:r>
            <a:r>
              <a:rPr lang="en-US" sz="2000" b="1" dirty="0">
                <a:solidFill>
                  <a:srgbClr val="FFFFCC"/>
                </a:solidFill>
              </a:rPr>
              <a:t> Overload</a:t>
            </a:r>
          </a:p>
        </p:txBody>
      </p:sp>
      <p:sp>
        <p:nvSpPr>
          <p:cNvPr id="48143" name="Rectangle 17"/>
          <p:cNvSpPr>
            <a:spLocks noChangeArrowheads="1"/>
          </p:cNvSpPr>
          <p:nvPr/>
        </p:nvSpPr>
        <p:spPr bwMode="auto">
          <a:xfrm>
            <a:off x="0" y="6557963"/>
            <a:ext cx="3373438" cy="257175"/>
          </a:xfrm>
          <a:prstGeom prst="rect">
            <a:avLst/>
          </a:prstGeom>
          <a:noFill/>
          <a:ln w="9525" algn="ctr">
            <a:noFill/>
            <a:miter lim="800000"/>
            <a:headEnd/>
            <a:tailEnd/>
          </a:ln>
        </p:spPr>
        <p:txBody>
          <a:bodyPr wrap="none">
            <a:spAutoFit/>
          </a:bodyPr>
          <a:lstStyle/>
          <a:p>
            <a:pPr marL="342900" indent="-342900" eaLnBrk="1" hangingPunct="1">
              <a:lnSpc>
                <a:spcPct val="90000"/>
              </a:lnSpc>
              <a:spcBef>
                <a:spcPct val="20000"/>
              </a:spcBef>
            </a:pPr>
            <a:r>
              <a:rPr lang="en-US" sz="1200">
                <a:solidFill>
                  <a:schemeClr val="bg1"/>
                </a:solidFill>
              </a:rPr>
              <a:t>Chaitman BR. Circulation. 2006;113:2462-2472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Rectangle 2"/>
          <p:cNvSpPr/>
          <p:nvPr/>
        </p:nvSpPr>
        <p:spPr>
          <a:xfrm>
            <a:off x="1143000" y="2362200"/>
            <a:ext cx="6400800" cy="3797963"/>
          </a:xfrm>
          <a:prstGeom prst="rect">
            <a:avLst/>
          </a:prstGeom>
        </p:spPr>
        <p:txBody>
          <a:bodyPr wrap="square">
            <a:spAutoFit/>
          </a:bodyPr>
          <a:lstStyle/>
          <a:p>
            <a:pPr marL="342900" indent="-342900">
              <a:spcBef>
                <a:spcPct val="20000"/>
              </a:spcBef>
              <a:buClr>
                <a:schemeClr val="hlink"/>
              </a:buClr>
              <a:buSzPct val="70000"/>
              <a:buFont typeface="Wingdings" pitchFamily="2" charset="2"/>
              <a:buChar char="n"/>
              <a:defRPr/>
            </a:pPr>
            <a:r>
              <a:rPr lang="en-US" sz="2800" b="1" dirty="0"/>
              <a:t>Calcium overload causes diastolic relaxation failure, which:</a:t>
            </a:r>
          </a:p>
          <a:p>
            <a:pPr marL="742950" lvl="1" indent="-285750">
              <a:spcBef>
                <a:spcPct val="20000"/>
              </a:spcBef>
              <a:buClr>
                <a:schemeClr val="accent2"/>
              </a:buClr>
              <a:buSzPct val="70000"/>
              <a:buFont typeface="Wingdings" pitchFamily="2" charset="2"/>
              <a:buChar char="n"/>
              <a:defRPr/>
            </a:pPr>
            <a:r>
              <a:rPr lang="en-US" sz="2800" dirty="0"/>
              <a:t>Increases myocardial oxygen consumption</a:t>
            </a:r>
          </a:p>
          <a:p>
            <a:pPr marL="742950" lvl="1" indent="-285750">
              <a:spcBef>
                <a:spcPct val="20000"/>
              </a:spcBef>
              <a:buClr>
                <a:schemeClr val="accent2"/>
              </a:buClr>
              <a:buSzPct val="70000"/>
              <a:buFont typeface="Wingdings" pitchFamily="2" charset="2"/>
              <a:buChar char="n"/>
              <a:defRPr/>
            </a:pPr>
            <a:r>
              <a:rPr lang="en-US" sz="2800" dirty="0"/>
              <a:t>Reduces myocardial blood flow and oxygen </a:t>
            </a:r>
            <a:r>
              <a:rPr lang="en-US" sz="2800" dirty="0" smtClean="0"/>
              <a:t>supply(</a:t>
            </a:r>
            <a:r>
              <a:rPr lang="en-US" sz="2800" dirty="0" err="1" smtClean="0"/>
              <a:t>microvascular</a:t>
            </a:r>
            <a:r>
              <a:rPr lang="en-US" sz="2800" dirty="0" smtClean="0"/>
              <a:t> </a:t>
            </a:r>
            <a:r>
              <a:rPr lang="en-US" sz="2800" dirty="0" err="1" smtClean="0"/>
              <a:t>hypoperfusion</a:t>
            </a:r>
            <a:r>
              <a:rPr lang="en-US" sz="2800" dirty="0" smtClean="0"/>
              <a:t>)</a:t>
            </a:r>
            <a:endParaRPr lang="en-US" sz="2800" dirty="0"/>
          </a:p>
          <a:p>
            <a:pPr marL="742950" lvl="1" indent="-285750">
              <a:spcBef>
                <a:spcPct val="20000"/>
              </a:spcBef>
              <a:buClr>
                <a:schemeClr val="accent2"/>
              </a:buClr>
              <a:buSzPct val="70000"/>
              <a:buFont typeface="Wingdings" pitchFamily="2" charset="2"/>
              <a:buChar char="n"/>
              <a:defRPr/>
            </a:pPr>
            <a:r>
              <a:rPr lang="en-US" sz="2800" dirty="0"/>
              <a:t>Worsens ischemia and angina</a:t>
            </a:r>
          </a:p>
        </p:txBody>
      </p:sp>
    </p:spTree>
    <p:extLst>
      <p:ext uri="{BB962C8B-B14F-4D97-AF65-F5344CB8AC3E}">
        <p14:creationId xmlns:p14="http://schemas.microsoft.com/office/powerpoint/2010/main" val="39332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a:xfrm>
            <a:off x="381000" y="1219200"/>
            <a:ext cx="8229600" cy="1143000"/>
          </a:xfrm>
        </p:spPr>
        <p:txBody>
          <a:bodyPr>
            <a:normAutofit/>
          </a:bodyPr>
          <a:lstStyle/>
          <a:p>
            <a:pPr eaLnBrk="1" hangingPunct="1">
              <a:defRPr/>
            </a:pPr>
            <a:r>
              <a:rPr lang="en-US" dirty="0" smtClean="0"/>
              <a:t>Ranolazine</a:t>
            </a:r>
          </a:p>
        </p:txBody>
      </p:sp>
      <p:sp>
        <p:nvSpPr>
          <p:cNvPr id="351235" name="Rectangle 3"/>
          <p:cNvSpPr>
            <a:spLocks noGrp="1" noChangeArrowheads="1"/>
          </p:cNvSpPr>
          <p:nvPr>
            <p:ph idx="1"/>
          </p:nvPr>
        </p:nvSpPr>
        <p:spPr>
          <a:xfrm>
            <a:off x="762000" y="2362200"/>
            <a:ext cx="8229600" cy="5257800"/>
          </a:xfrm>
        </p:spPr>
        <p:txBody>
          <a:bodyPr/>
          <a:lstStyle/>
          <a:p>
            <a:pPr marL="609600" indent="-609600" eaLnBrk="1" hangingPunct="1">
              <a:defRPr/>
            </a:pPr>
            <a:r>
              <a:rPr lang="en-US" dirty="0" smtClean="0"/>
              <a:t>Blood Pressure or Heart Rate—not affected</a:t>
            </a:r>
          </a:p>
          <a:p>
            <a:pPr marL="609600" indent="-609600" eaLnBrk="1" hangingPunct="1">
              <a:defRPr/>
            </a:pPr>
            <a:endParaRPr lang="en-US" dirty="0" smtClean="0"/>
          </a:p>
          <a:p>
            <a:pPr marL="609600" indent="-609600" eaLnBrk="1" hangingPunct="1">
              <a:defRPr/>
            </a:pPr>
            <a:r>
              <a:rPr lang="en-US" dirty="0" smtClean="0"/>
              <a:t>Added with classic agents- refractory symptoms, unable to increase dose of classical agents</a:t>
            </a:r>
          </a:p>
          <a:p>
            <a:pPr marL="609600" indent="-609600" eaLnBrk="1" hangingPunct="1">
              <a:defRPr/>
            </a:pPr>
            <a:endParaRPr lang="en-US" dirty="0" smtClean="0"/>
          </a:p>
          <a:p>
            <a:pPr marL="609600" indent="-609600" eaLnBrk="1" hangingPunct="1">
              <a:defRPr/>
            </a:pPr>
            <a:r>
              <a:rPr lang="en-US" dirty="0" smtClean="0"/>
              <a:t>Ranolazine has twin pronged action.</a:t>
            </a:r>
          </a:p>
          <a:p>
            <a:pPr marL="990600" lvl="1" indent="-533400" eaLnBrk="1" hangingPunct="1">
              <a:buFont typeface="Wingdings" pitchFamily="2" charset="2"/>
              <a:buAutoNum type="arabicPeriod"/>
              <a:defRPr/>
            </a:pPr>
            <a:r>
              <a:rPr lang="en-US" dirty="0" smtClean="0"/>
              <a:t>pFOX</a:t>
            </a:r>
          </a:p>
          <a:p>
            <a:pPr marL="990600" lvl="1" indent="-533400" eaLnBrk="1" hangingPunct="1">
              <a:buFont typeface="Wingdings" pitchFamily="2" charset="2"/>
              <a:buAutoNum type="arabicPeriod"/>
              <a:defRPr/>
            </a:pPr>
            <a:r>
              <a:rPr lang="en-US" dirty="0" smtClean="0"/>
              <a:t>Late Na inward entry blockade ( MAJOR MECHANISM)</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78" name="Group 42"/>
          <p:cNvGraphicFramePr>
            <a:graphicFrameLocks noGrp="1"/>
          </p:cNvGraphicFramePr>
          <p:nvPr>
            <p:ph/>
            <p:extLst>
              <p:ext uri="{D42A27DB-BD31-4B8C-83A1-F6EECF244321}">
                <p14:modId xmlns:p14="http://schemas.microsoft.com/office/powerpoint/2010/main" val="1483668996"/>
              </p:ext>
            </p:extLst>
          </p:nvPr>
        </p:nvGraphicFramePr>
        <p:xfrm>
          <a:off x="685800" y="1129347"/>
          <a:ext cx="8077200" cy="5042853"/>
        </p:xfrm>
        <a:graphic>
          <a:graphicData uri="http://schemas.openxmlformats.org/drawingml/2006/table">
            <a:tbl>
              <a:tblPr/>
              <a:tblGrid>
                <a:gridCol w="2094089"/>
                <a:gridCol w="1271411"/>
                <a:gridCol w="1271411"/>
                <a:gridCol w="3440289"/>
              </a:tblGrid>
              <a:tr h="622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Medication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Impact on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Impact on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Physiologic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Beta Blockers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Decrease pump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Calcium Channel Blockers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Decrease Pump function +</a:t>
                      </a:r>
                      <a:r>
                        <a:rPr kumimoji="0" lang="en-US" sz="1600" b="1" i="1" u="none" strike="noStrike" cap="none" normalizeH="0" baseline="0" dirty="0" smtClean="0">
                          <a:ln>
                            <a:noFill/>
                          </a:ln>
                          <a:solidFill>
                            <a:schemeClr val="tx1"/>
                          </a:solidFill>
                          <a:effectLst/>
                          <a:latin typeface="Arial" charset="0"/>
                        </a:rPr>
                        <a:t>Vasodilatation(</a:t>
                      </a:r>
                      <a:r>
                        <a:rPr kumimoji="0" lang="en-US" sz="1600" b="1" i="1" u="none" strike="noStrike" cap="none" normalizeH="0" baseline="0" dirty="0" err="1" smtClean="0">
                          <a:ln>
                            <a:noFill/>
                          </a:ln>
                          <a:solidFill>
                            <a:schemeClr val="tx1"/>
                          </a:solidFill>
                          <a:effectLst/>
                          <a:latin typeface="Arial" charset="0"/>
                        </a:rPr>
                        <a:t>dihydropyrides</a:t>
                      </a:r>
                      <a:r>
                        <a:rPr kumimoji="0" lang="en-US" sz="1600" b="1" i="1"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Nitrates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rPr>
                        <a:t>Vaso</a:t>
                      </a:r>
                      <a:r>
                        <a:rPr kumimoji="0" lang="en-US" sz="1800" b="1" i="0" u="none" strike="noStrike" cap="none" normalizeH="0" baseline="0" dirty="0" smtClean="0">
                          <a:ln>
                            <a:noFill/>
                          </a:ln>
                          <a:solidFill>
                            <a:schemeClr val="tx1"/>
                          </a:solidFill>
                          <a:effectLst/>
                          <a:latin typeface="Arial" charset="0"/>
                        </a:rPr>
                        <a:t>-dilatation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C00000"/>
                          </a:solidFill>
                          <a:effectLst/>
                          <a:latin typeface="Arial" charset="0"/>
                        </a:rPr>
                        <a:t>Ranolazine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rgbClr val="C00000"/>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rgbClr val="C00000"/>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1" u="none" strike="noStrike" cap="none" normalizeH="0" baseline="0" dirty="0" smtClean="0">
                          <a:ln>
                            <a:noFill/>
                          </a:ln>
                          <a:solidFill>
                            <a:srgbClr val="C00000"/>
                          </a:solidFill>
                          <a:effectLst/>
                          <a:latin typeface="Arial" charset="0"/>
                        </a:rPr>
                        <a:t>Reduced Cardiac Stiffness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30" name="Line 34"/>
          <p:cNvSpPr>
            <a:spLocks noChangeShapeType="1"/>
          </p:cNvSpPr>
          <p:nvPr/>
        </p:nvSpPr>
        <p:spPr bwMode="auto">
          <a:xfrm>
            <a:off x="3352800" y="2362200"/>
            <a:ext cx="0" cy="533400"/>
          </a:xfrm>
          <a:prstGeom prst="line">
            <a:avLst/>
          </a:prstGeom>
          <a:noFill/>
          <a:ln w="76200">
            <a:solidFill>
              <a:schemeClr val="tx1"/>
            </a:solidFill>
            <a:round/>
            <a:headEnd/>
            <a:tailEnd type="triangle" w="med" len="med"/>
          </a:ln>
        </p:spPr>
        <p:txBody>
          <a:bodyPr/>
          <a:lstStyle/>
          <a:p>
            <a:r>
              <a:rPr lang="en-US" dirty="0" smtClean="0"/>
              <a:t>[</a:t>
            </a:r>
            <a:endParaRPr lang="en-US" dirty="0"/>
          </a:p>
        </p:txBody>
      </p:sp>
      <p:sp>
        <p:nvSpPr>
          <p:cNvPr id="55331" name="Line 35"/>
          <p:cNvSpPr>
            <a:spLocks noChangeShapeType="1"/>
          </p:cNvSpPr>
          <p:nvPr/>
        </p:nvSpPr>
        <p:spPr bwMode="auto">
          <a:xfrm>
            <a:off x="3352800" y="3352800"/>
            <a:ext cx="0" cy="533400"/>
          </a:xfrm>
          <a:prstGeom prst="line">
            <a:avLst/>
          </a:prstGeom>
          <a:noFill/>
          <a:ln w="76200">
            <a:solidFill>
              <a:schemeClr val="tx1"/>
            </a:solidFill>
            <a:round/>
            <a:headEnd/>
            <a:tailEnd type="triangle" w="med" len="med"/>
          </a:ln>
        </p:spPr>
        <p:txBody>
          <a:bodyPr/>
          <a:lstStyle/>
          <a:p>
            <a:endParaRPr lang="en-US"/>
          </a:p>
        </p:txBody>
      </p:sp>
      <p:sp>
        <p:nvSpPr>
          <p:cNvPr id="55332" name="Line 36"/>
          <p:cNvSpPr>
            <a:spLocks noChangeShapeType="1"/>
          </p:cNvSpPr>
          <p:nvPr/>
        </p:nvSpPr>
        <p:spPr bwMode="auto">
          <a:xfrm flipV="1">
            <a:off x="3352800" y="4495800"/>
            <a:ext cx="0" cy="533400"/>
          </a:xfrm>
          <a:prstGeom prst="line">
            <a:avLst/>
          </a:prstGeom>
          <a:noFill/>
          <a:ln w="76200">
            <a:solidFill>
              <a:schemeClr val="tx1"/>
            </a:solidFill>
            <a:round/>
            <a:headEnd/>
            <a:tailEnd type="triangle" w="med" len="med"/>
          </a:ln>
        </p:spPr>
        <p:txBody>
          <a:bodyPr/>
          <a:lstStyle/>
          <a:p>
            <a:endParaRPr lang="en-US"/>
          </a:p>
        </p:txBody>
      </p:sp>
      <p:sp>
        <p:nvSpPr>
          <p:cNvPr id="55333" name="Line 37"/>
          <p:cNvSpPr>
            <a:spLocks noChangeShapeType="1"/>
          </p:cNvSpPr>
          <p:nvPr/>
        </p:nvSpPr>
        <p:spPr bwMode="auto">
          <a:xfrm>
            <a:off x="4876800" y="2362200"/>
            <a:ext cx="0" cy="533400"/>
          </a:xfrm>
          <a:prstGeom prst="line">
            <a:avLst/>
          </a:prstGeom>
          <a:noFill/>
          <a:ln w="76200">
            <a:solidFill>
              <a:schemeClr val="tx1"/>
            </a:solidFill>
            <a:round/>
            <a:headEnd/>
            <a:tailEnd type="triangle" w="med" len="med"/>
          </a:ln>
        </p:spPr>
        <p:txBody>
          <a:bodyPr/>
          <a:lstStyle/>
          <a:p>
            <a:endParaRPr lang="en-US"/>
          </a:p>
        </p:txBody>
      </p:sp>
      <p:sp>
        <p:nvSpPr>
          <p:cNvPr id="55334" name="Line 38"/>
          <p:cNvSpPr>
            <a:spLocks noChangeShapeType="1"/>
          </p:cNvSpPr>
          <p:nvPr/>
        </p:nvSpPr>
        <p:spPr bwMode="auto">
          <a:xfrm>
            <a:off x="4876800" y="3352800"/>
            <a:ext cx="0" cy="533400"/>
          </a:xfrm>
          <a:prstGeom prst="line">
            <a:avLst/>
          </a:prstGeom>
          <a:noFill/>
          <a:ln w="76200">
            <a:solidFill>
              <a:schemeClr val="tx1"/>
            </a:solidFill>
            <a:round/>
            <a:headEnd/>
            <a:tailEnd type="triangle" w="med" len="med"/>
          </a:ln>
        </p:spPr>
        <p:txBody>
          <a:bodyPr/>
          <a:lstStyle/>
          <a:p>
            <a:endParaRPr lang="en-US"/>
          </a:p>
        </p:txBody>
      </p:sp>
      <p:sp>
        <p:nvSpPr>
          <p:cNvPr id="55335" name="Line 39"/>
          <p:cNvSpPr>
            <a:spLocks noChangeShapeType="1"/>
          </p:cNvSpPr>
          <p:nvPr/>
        </p:nvSpPr>
        <p:spPr bwMode="auto">
          <a:xfrm>
            <a:off x="4876800" y="4572000"/>
            <a:ext cx="0" cy="4572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6" y="381000"/>
            <a:ext cx="6798734" cy="1303867"/>
          </a:xfrm>
        </p:spPr>
        <p:txBody>
          <a:bodyPr/>
          <a:lstStyle/>
          <a:p>
            <a:r>
              <a:rPr lang="en-US" b="1" dirty="0"/>
              <a:t>T</a:t>
            </a:r>
            <a:r>
              <a:rPr lang="en-US" b="1" dirty="0" smtClean="0"/>
              <a:t>rials</a:t>
            </a:r>
            <a:endParaRPr lang="en-US" b="1" dirty="0"/>
          </a:p>
        </p:txBody>
      </p:sp>
      <p:pic>
        <p:nvPicPr>
          <p:cNvPr id="8194" name="Picture 2"/>
          <p:cNvPicPr>
            <a:picLocks noGrp="1" noChangeAspect="1" noChangeArrowheads="1"/>
          </p:cNvPicPr>
          <p:nvPr>
            <p:ph sz="half" idx="1"/>
          </p:nvPr>
        </p:nvPicPr>
        <p:blipFill>
          <a:blip r:embed="rId3" cstate="print"/>
          <a:stretch>
            <a:fillRect/>
          </a:stretch>
        </p:blipFill>
        <p:spPr bwMode="auto">
          <a:xfrm>
            <a:off x="745066" y="1371600"/>
            <a:ext cx="7713134"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MARISA and CARISA TRIAL</a:t>
            </a:r>
            <a:endParaRPr lang="en-IN" dirty="0"/>
          </a:p>
        </p:txBody>
      </p:sp>
      <p:sp>
        <p:nvSpPr>
          <p:cNvPr id="3" name="Content Placeholder 2"/>
          <p:cNvSpPr>
            <a:spLocks noGrp="1"/>
          </p:cNvSpPr>
          <p:nvPr>
            <p:ph idx="1"/>
          </p:nvPr>
        </p:nvSpPr>
        <p:spPr/>
        <p:txBody>
          <a:bodyPr/>
          <a:lstStyle/>
          <a:p>
            <a:r>
              <a:rPr lang="en-IN" dirty="0" smtClean="0"/>
              <a:t>Increased exercise duration</a:t>
            </a:r>
          </a:p>
          <a:p>
            <a:endParaRPr lang="en-IN" dirty="0"/>
          </a:p>
          <a:p>
            <a:r>
              <a:rPr lang="en-IN" dirty="0" smtClean="0"/>
              <a:t>Time to angina episodes</a:t>
            </a:r>
          </a:p>
          <a:p>
            <a:endParaRPr lang="en-IN" dirty="0"/>
          </a:p>
          <a:p>
            <a:r>
              <a:rPr lang="en-IN" dirty="0" smtClean="0"/>
              <a:t>Time to 1mm ST DEPRESSION</a:t>
            </a:r>
            <a:endParaRPr lang="en-IN" dirty="0"/>
          </a:p>
        </p:txBody>
      </p:sp>
    </p:spTree>
    <p:extLst>
      <p:ext uri="{BB962C8B-B14F-4D97-AF65-F5344CB8AC3E}">
        <p14:creationId xmlns:p14="http://schemas.microsoft.com/office/powerpoint/2010/main" val="2868811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ERICA TRIAL</a:t>
            </a:r>
            <a:endParaRPr lang="en-IN" dirty="0"/>
          </a:p>
        </p:txBody>
      </p:sp>
      <p:sp>
        <p:nvSpPr>
          <p:cNvPr id="3" name="Content Placeholder 2"/>
          <p:cNvSpPr>
            <a:spLocks noGrp="1"/>
          </p:cNvSpPr>
          <p:nvPr>
            <p:ph idx="1"/>
          </p:nvPr>
        </p:nvSpPr>
        <p:spPr/>
        <p:txBody>
          <a:bodyPr/>
          <a:lstStyle/>
          <a:p>
            <a:r>
              <a:rPr lang="en-IN" dirty="0" err="1" smtClean="0"/>
              <a:t>Anginal</a:t>
            </a:r>
            <a:r>
              <a:rPr lang="en-IN" dirty="0" smtClean="0"/>
              <a:t> episodes per week</a:t>
            </a:r>
          </a:p>
          <a:p>
            <a:endParaRPr lang="en-IN" dirty="0"/>
          </a:p>
          <a:p>
            <a:endParaRPr lang="en-IN" dirty="0" smtClean="0"/>
          </a:p>
          <a:p>
            <a:r>
              <a:rPr lang="en-IN" dirty="0" smtClean="0"/>
              <a:t>NTG consumption per week</a:t>
            </a:r>
            <a:endParaRPr lang="en-IN" dirty="0"/>
          </a:p>
        </p:txBody>
      </p:sp>
    </p:spTree>
    <p:extLst>
      <p:ext uri="{BB962C8B-B14F-4D97-AF65-F5344CB8AC3E}">
        <p14:creationId xmlns:p14="http://schemas.microsoft.com/office/powerpoint/2010/main" val="1962016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820" y="381000"/>
            <a:ext cx="6798734" cy="1303867"/>
          </a:xfrm>
        </p:spPr>
        <p:txBody>
          <a:bodyPr>
            <a:normAutofit/>
          </a:bodyPr>
          <a:lstStyle/>
          <a:p>
            <a:r>
              <a:rPr lang="en-US" dirty="0" smtClean="0"/>
              <a:t>MERLIN TIMI 36</a:t>
            </a:r>
            <a:endParaRPr lang="en-US" dirty="0"/>
          </a:p>
        </p:txBody>
      </p:sp>
      <p:sp>
        <p:nvSpPr>
          <p:cNvPr id="3" name="Content Placeholder 2"/>
          <p:cNvSpPr>
            <a:spLocks noGrp="1"/>
          </p:cNvSpPr>
          <p:nvPr>
            <p:ph sz="half" idx="1"/>
          </p:nvPr>
        </p:nvSpPr>
        <p:spPr>
          <a:xfrm>
            <a:off x="762000" y="1371600"/>
            <a:ext cx="7772400" cy="4572000"/>
          </a:xfrm>
        </p:spPr>
        <p:txBody>
          <a:bodyPr/>
          <a:lstStyle/>
          <a:p>
            <a:pPr algn="just"/>
            <a:r>
              <a:rPr lang="en-US" dirty="0" smtClean="0"/>
              <a:t>In ACS </a:t>
            </a:r>
            <a:r>
              <a:rPr lang="en-US" dirty="0" err="1" smtClean="0"/>
              <a:t>ranolazine</a:t>
            </a:r>
            <a:r>
              <a:rPr lang="en-US" dirty="0" smtClean="0"/>
              <a:t> added to standard  therapy was associated with</a:t>
            </a:r>
          </a:p>
          <a:p>
            <a:pPr algn="just">
              <a:buFont typeface="Wingdings" pitchFamily="2" charset="2"/>
              <a:buChar char="Ø"/>
            </a:pPr>
            <a:r>
              <a:rPr lang="en-US" dirty="0" smtClean="0"/>
              <a:t>No difference in:</a:t>
            </a:r>
          </a:p>
          <a:p>
            <a:pPr algn="just">
              <a:buFont typeface="Wingdings" pitchFamily="2" charset="2"/>
              <a:buChar char="ü"/>
            </a:pPr>
            <a:r>
              <a:rPr lang="en-US" dirty="0" smtClean="0"/>
              <a:t>    Composite efficacy endpoint of CV death, MI, </a:t>
            </a:r>
            <a:r>
              <a:rPr lang="en-US" dirty="0" err="1" smtClean="0"/>
              <a:t>reccurent</a:t>
            </a:r>
            <a:r>
              <a:rPr lang="en-US" dirty="0" smtClean="0"/>
              <a:t> ischemia</a:t>
            </a:r>
          </a:p>
          <a:p>
            <a:pPr algn="just">
              <a:buFont typeface="Wingdings" pitchFamily="2" charset="2"/>
              <a:buChar char="ü"/>
            </a:pPr>
            <a:r>
              <a:rPr lang="en-US" dirty="0" smtClean="0"/>
              <a:t>    Safety endpoints of all cause death, CV hospitalization or symptomatic documented </a:t>
            </a:r>
            <a:r>
              <a:rPr lang="en-US" dirty="0" err="1" smtClean="0"/>
              <a:t>arryhmia</a:t>
            </a:r>
            <a:r>
              <a:rPr lang="en-US" dirty="0" smtClean="0"/>
              <a:t>.</a:t>
            </a:r>
          </a:p>
          <a:p>
            <a:pPr algn="just">
              <a:buFont typeface="Wingdings" pitchFamily="2" charset="2"/>
              <a:buChar char="Ø"/>
            </a:pPr>
            <a:endParaRPr lang="en-US" dirty="0" smtClean="0"/>
          </a:p>
          <a:p>
            <a:pPr algn="just">
              <a:buFont typeface="Wingdings" pitchFamily="2" charset="2"/>
              <a:buChar char="Ø"/>
            </a:pPr>
            <a:r>
              <a:rPr lang="en-US" i="1" dirty="0" smtClean="0"/>
              <a:t>Significant reduction in arrhythmias detected by </a:t>
            </a:r>
            <a:r>
              <a:rPr lang="en-US" i="1" dirty="0" err="1" smtClean="0"/>
              <a:t>Holter</a:t>
            </a:r>
            <a:r>
              <a:rPr lang="en-US" i="1" dirty="0" smtClean="0"/>
              <a:t> in first 7 days.</a:t>
            </a:r>
            <a:endParaRPr lang="en-US" i="1"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65978" y="2295404"/>
            <a:ext cx="6798736" cy="3648196"/>
          </a:xfrm>
        </p:spPr>
        <p:txBody>
          <a:bodyPr>
            <a:noAutofit/>
          </a:bodyPr>
          <a:lstStyle/>
          <a:p>
            <a:pPr marL="0" indent="0">
              <a:buNone/>
            </a:pPr>
            <a:endParaRPr lang="en-IN" sz="2000" dirty="0" smtClean="0"/>
          </a:p>
          <a:p>
            <a:r>
              <a:rPr lang="en-IN" sz="2000" b="1" dirty="0" smtClean="0"/>
              <a:t>LCFA</a:t>
            </a:r>
            <a:r>
              <a:rPr lang="en-IN" sz="2000" dirty="0" smtClean="0"/>
              <a:t>(80%) and</a:t>
            </a:r>
            <a:r>
              <a:rPr lang="en-IN" sz="2000" b="1" dirty="0" smtClean="0"/>
              <a:t> glucose</a:t>
            </a:r>
            <a:r>
              <a:rPr lang="en-IN" sz="2000" dirty="0" smtClean="0"/>
              <a:t>(20%) –major source of ATP- aerobic</a:t>
            </a:r>
          </a:p>
          <a:p>
            <a:r>
              <a:rPr lang="en-IN" sz="2000" b="1" dirty="0" smtClean="0"/>
              <a:t>Glycogen</a:t>
            </a:r>
            <a:r>
              <a:rPr lang="en-IN" sz="2000" dirty="0" smtClean="0"/>
              <a:t>-anaerobic</a:t>
            </a:r>
          </a:p>
          <a:p>
            <a:endParaRPr lang="en-IN" sz="2000" dirty="0"/>
          </a:p>
          <a:p>
            <a:endParaRPr lang="en-IN" sz="2000" dirty="0" smtClean="0"/>
          </a:p>
          <a:p>
            <a:r>
              <a:rPr lang="en-IN" sz="2000" dirty="0" err="1" smtClean="0"/>
              <a:t>Fetus</a:t>
            </a:r>
            <a:r>
              <a:rPr lang="en-IN" sz="2000" dirty="0" smtClean="0"/>
              <a:t> – main source of energy- GLUCOSE</a:t>
            </a:r>
          </a:p>
          <a:p>
            <a:r>
              <a:rPr lang="en-IN" sz="2000" dirty="0" smtClean="0"/>
              <a:t>Shift to FFA—early post natal period</a:t>
            </a:r>
            <a:endParaRPr lang="en-IN" sz="2000" dirty="0"/>
          </a:p>
          <a:p>
            <a:endParaRPr lang="en-IN" sz="2000" dirty="0" smtClean="0"/>
          </a:p>
        </p:txBody>
      </p:sp>
    </p:spTree>
    <p:extLst>
      <p:ext uri="{BB962C8B-B14F-4D97-AF65-F5344CB8AC3E}">
        <p14:creationId xmlns:p14="http://schemas.microsoft.com/office/powerpoint/2010/main" val="988587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43000"/>
          </a:xfrm>
        </p:spPr>
        <p:txBody>
          <a:bodyPr/>
          <a:lstStyle/>
          <a:p>
            <a:r>
              <a:rPr lang="en-US" dirty="0" smtClean="0"/>
              <a:t>Contraindications </a:t>
            </a:r>
            <a:endParaRPr lang="en-US" dirty="0"/>
          </a:p>
        </p:txBody>
      </p:sp>
      <p:sp>
        <p:nvSpPr>
          <p:cNvPr id="3" name="Content Placeholder 2"/>
          <p:cNvSpPr>
            <a:spLocks noGrp="1"/>
          </p:cNvSpPr>
          <p:nvPr>
            <p:ph idx="1"/>
          </p:nvPr>
        </p:nvSpPr>
        <p:spPr>
          <a:xfrm>
            <a:off x="1176865" y="2490135"/>
            <a:ext cx="6798736" cy="3682065"/>
          </a:xfrm>
        </p:spPr>
        <p:txBody>
          <a:bodyPr>
            <a:normAutofit/>
          </a:bodyPr>
          <a:lstStyle/>
          <a:p>
            <a:r>
              <a:rPr lang="en-US" dirty="0" smtClean="0"/>
              <a:t>QT interval prolongation</a:t>
            </a:r>
          </a:p>
          <a:p>
            <a:pPr marL="0" indent="0">
              <a:buNone/>
            </a:pPr>
            <a:r>
              <a:rPr lang="en-US" dirty="0"/>
              <a:t> </a:t>
            </a:r>
            <a:r>
              <a:rPr lang="en-US" dirty="0" smtClean="0"/>
              <a:t>    blockage if </a:t>
            </a:r>
            <a:r>
              <a:rPr lang="en-US" dirty="0" err="1" smtClean="0"/>
              <a:t>Ikr</a:t>
            </a:r>
            <a:r>
              <a:rPr lang="en-US" dirty="0" smtClean="0"/>
              <a:t> channels</a:t>
            </a:r>
          </a:p>
          <a:p>
            <a:pPr>
              <a:buNone/>
            </a:pPr>
            <a:r>
              <a:rPr lang="en-US" dirty="0" smtClean="0"/>
              <a:t>     </a:t>
            </a:r>
            <a:r>
              <a:rPr lang="en-US" dirty="0" err="1" smtClean="0"/>
              <a:t>upto</a:t>
            </a:r>
            <a:r>
              <a:rPr lang="en-US" dirty="0" smtClean="0"/>
              <a:t> 6 </a:t>
            </a:r>
            <a:r>
              <a:rPr lang="en-US" dirty="0" err="1" smtClean="0"/>
              <a:t>ms</a:t>
            </a:r>
            <a:r>
              <a:rPr lang="en-US" dirty="0" smtClean="0"/>
              <a:t> (may be </a:t>
            </a:r>
            <a:r>
              <a:rPr lang="en-US" dirty="0" err="1" smtClean="0"/>
              <a:t>upto</a:t>
            </a:r>
            <a:r>
              <a:rPr lang="en-US" dirty="0" smtClean="0"/>
              <a:t> 15ms)</a:t>
            </a:r>
            <a:endParaRPr lang="en-US" baseline="30000" dirty="0" smtClean="0"/>
          </a:p>
          <a:p>
            <a:pPr>
              <a:buNone/>
            </a:pPr>
            <a:r>
              <a:rPr lang="en-US" i="1" dirty="0"/>
              <a:t>E</a:t>
            </a:r>
            <a:r>
              <a:rPr lang="en-US" i="1" dirty="0" smtClean="0"/>
              <a:t>specially in patients with </a:t>
            </a:r>
          </a:p>
          <a:p>
            <a:pPr>
              <a:buNone/>
            </a:pPr>
            <a:r>
              <a:rPr lang="en-US" dirty="0" smtClean="0"/>
              <a:t>Moderate to severe liver disease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76865" y="915337"/>
            <a:ext cx="6798736" cy="5256863"/>
          </a:xfrm>
        </p:spPr>
        <p:txBody>
          <a:bodyPr>
            <a:normAutofit/>
          </a:bodyPr>
          <a:lstStyle/>
          <a:p>
            <a:pPr>
              <a:buNone/>
            </a:pPr>
            <a:r>
              <a:rPr lang="en-US" dirty="0" smtClean="0"/>
              <a:t>    metabolized by CYP3A</a:t>
            </a:r>
          </a:p>
          <a:p>
            <a:pPr>
              <a:buNone/>
            </a:pPr>
            <a:r>
              <a:rPr lang="en-US" dirty="0"/>
              <a:t> </a:t>
            </a:r>
            <a:r>
              <a:rPr lang="en-US" dirty="0" smtClean="0"/>
              <a:t>   inhibits CYP2D6</a:t>
            </a:r>
          </a:p>
          <a:p>
            <a:pPr>
              <a:buNone/>
            </a:pPr>
            <a:endParaRPr lang="en-US" dirty="0"/>
          </a:p>
          <a:p>
            <a:pPr>
              <a:buNone/>
            </a:pPr>
            <a:r>
              <a:rPr lang="en-US" dirty="0" smtClean="0"/>
              <a:t>CAUTION WITH CYP3A inhibitors/inducers</a:t>
            </a:r>
          </a:p>
          <a:p>
            <a:r>
              <a:rPr lang="en-US" dirty="0" smtClean="0"/>
              <a:t>Verapamil, </a:t>
            </a:r>
            <a:r>
              <a:rPr lang="en-US" dirty="0" err="1" smtClean="0"/>
              <a:t>diltiazem</a:t>
            </a:r>
            <a:endParaRPr lang="en-US" dirty="0" smtClean="0"/>
          </a:p>
          <a:p>
            <a:r>
              <a:rPr lang="en-US" dirty="0" smtClean="0"/>
              <a:t>Macrolides</a:t>
            </a:r>
          </a:p>
          <a:p>
            <a:r>
              <a:rPr lang="en-US" dirty="0" smtClean="0"/>
              <a:t>Ketoconazole</a:t>
            </a:r>
          </a:p>
          <a:p>
            <a:r>
              <a:rPr lang="en-US" dirty="0" err="1" smtClean="0"/>
              <a:t>Nelfinavir</a:t>
            </a:r>
            <a:r>
              <a:rPr lang="en-US" dirty="0" smtClean="0"/>
              <a:t> </a:t>
            </a:r>
          </a:p>
          <a:p>
            <a:endParaRPr lang="en-US" dirty="0"/>
          </a:p>
          <a:p>
            <a:r>
              <a:rPr lang="en-US" dirty="0" smtClean="0"/>
              <a:t>Phenytoin, </a:t>
            </a:r>
            <a:r>
              <a:rPr lang="en-US" dirty="0" err="1" smtClean="0"/>
              <a:t>phenobarbitone</a:t>
            </a:r>
            <a:r>
              <a:rPr lang="en-US" dirty="0" smtClean="0"/>
              <a:t>, rifampicin</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beneficial effects</a:t>
            </a:r>
            <a:endParaRPr lang="en-US" dirty="0"/>
          </a:p>
        </p:txBody>
      </p:sp>
      <p:sp>
        <p:nvSpPr>
          <p:cNvPr id="3" name="Content Placeholder 2"/>
          <p:cNvSpPr>
            <a:spLocks noGrp="1"/>
          </p:cNvSpPr>
          <p:nvPr>
            <p:ph idx="1"/>
          </p:nvPr>
        </p:nvSpPr>
        <p:spPr/>
        <p:txBody>
          <a:bodyPr/>
          <a:lstStyle/>
          <a:p>
            <a:r>
              <a:rPr lang="en-US" dirty="0" smtClean="0"/>
              <a:t> HbA1c reduction </a:t>
            </a:r>
          </a:p>
          <a:p>
            <a:pPr marL="0" indent="0">
              <a:buNone/>
            </a:pPr>
            <a:r>
              <a:rPr lang="en-US" dirty="0">
                <a:solidFill>
                  <a:srgbClr val="C00000"/>
                </a:solidFill>
              </a:rPr>
              <a:t> </a:t>
            </a:r>
            <a:r>
              <a:rPr lang="en-US" dirty="0" smtClean="0">
                <a:solidFill>
                  <a:srgbClr val="C00000"/>
                </a:solidFill>
              </a:rPr>
              <a:t>    </a:t>
            </a:r>
            <a:r>
              <a:rPr lang="en-US" dirty="0" err="1" smtClean="0">
                <a:solidFill>
                  <a:schemeClr val="tx1"/>
                </a:solidFill>
              </a:rPr>
              <a:t>Antiarrythmic</a:t>
            </a:r>
            <a:r>
              <a:rPr lang="en-US" dirty="0" smtClean="0">
                <a:solidFill>
                  <a:schemeClr val="tx1"/>
                </a:solidFill>
              </a:rPr>
              <a:t> effects</a:t>
            </a:r>
          </a:p>
          <a:p>
            <a:pPr marL="0" indent="0">
              <a:buNone/>
            </a:pPr>
            <a:r>
              <a:rPr lang="en-US" dirty="0">
                <a:solidFill>
                  <a:schemeClr val="tx1"/>
                </a:solidFill>
              </a:rPr>
              <a:t> </a:t>
            </a:r>
            <a:r>
              <a:rPr lang="en-US" dirty="0" smtClean="0">
                <a:solidFill>
                  <a:schemeClr val="tx1"/>
                </a:solidFill>
              </a:rPr>
              <a:t>   </a:t>
            </a:r>
            <a:r>
              <a:rPr lang="en-US" dirty="0" smtClean="0">
                <a:solidFill>
                  <a:srgbClr val="FF0000"/>
                </a:solidFill>
              </a:rPr>
              <a:t>(MERLIN TIMI TRIAL)</a:t>
            </a:r>
            <a:endParaRPr lang="en-US" dirty="0" smtClean="0"/>
          </a:p>
          <a:p>
            <a:r>
              <a:rPr lang="en-US" dirty="0" smtClean="0"/>
              <a:t>Heart failure </a:t>
            </a:r>
            <a:r>
              <a:rPr lang="en-US" dirty="0" smtClean="0">
                <a:solidFill>
                  <a:srgbClr val="FF0000"/>
                </a:solidFill>
              </a:rPr>
              <a:t>(RALI-DHF TRIAL)</a:t>
            </a:r>
          </a:p>
          <a:p>
            <a:pPr marL="0" indent="0">
              <a:buNone/>
            </a:pPr>
            <a:endParaRPr lang="en-US" dirty="0">
              <a:solidFill>
                <a:schemeClr val="tx1">
                  <a:lumMod val="95000"/>
                  <a:lumOff val="5000"/>
                </a:schemeClr>
              </a:solidFill>
            </a:endParaRPr>
          </a:p>
          <a:p>
            <a:endParaRPr lang="en-US" dirty="0" smtClean="0">
              <a:solidFill>
                <a:schemeClr val="tx1"/>
              </a:solidFill>
            </a:endParaRPr>
          </a:p>
          <a:p>
            <a:endParaRPr lang="en-US" dirty="0">
              <a:solidFill>
                <a:srgbClr val="C00000"/>
              </a:solidFill>
            </a:endParaRP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363133"/>
            <a:ext cx="6798734" cy="1303867"/>
          </a:xfrm>
        </p:spPr>
        <p:txBody>
          <a:bodyPr/>
          <a:lstStyle/>
          <a:p>
            <a:r>
              <a:rPr lang="en-US" dirty="0" smtClean="0"/>
              <a:t>Side effects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p>
          <a:p>
            <a:r>
              <a:rPr lang="en-US" dirty="0" smtClean="0"/>
              <a:t>Nausea </a:t>
            </a:r>
            <a:endParaRPr lang="en-US" dirty="0"/>
          </a:p>
          <a:p>
            <a:r>
              <a:rPr lang="en-US" dirty="0" smtClean="0"/>
              <a:t>Dizziness </a:t>
            </a:r>
          </a:p>
          <a:p>
            <a:r>
              <a:rPr lang="en-US" dirty="0" smtClean="0"/>
              <a:t>Asthenia</a:t>
            </a:r>
            <a:endParaRPr lang="en-US" dirty="0"/>
          </a:p>
          <a:p>
            <a:r>
              <a:rPr lang="en-US" dirty="0" smtClean="0"/>
              <a:t>Constipation                                                    </a:t>
            </a:r>
          </a:p>
          <a:p>
            <a:r>
              <a:rPr lang="en-US" dirty="0" smtClean="0"/>
              <a:t>Headache </a:t>
            </a:r>
          </a:p>
          <a:p>
            <a:pPr>
              <a:buNone/>
            </a:pPr>
            <a:r>
              <a:rPr lang="en-US" dirty="0" smtClean="0"/>
              <a:t> </a:t>
            </a:r>
          </a:p>
          <a:p>
            <a:pPr>
              <a:buNone/>
            </a:pPr>
            <a:r>
              <a:rPr lang="en-US" dirty="0" smtClean="0"/>
              <a:t>Doses above 1000 mg twice daily are poorly tolerated. </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228600" y="274638"/>
            <a:ext cx="8763000" cy="1143000"/>
          </a:xfrm>
        </p:spPr>
        <p:txBody>
          <a:bodyPr/>
          <a:lstStyle/>
          <a:p>
            <a:pPr eaLnBrk="1" hangingPunct="1">
              <a:defRPr/>
            </a:pPr>
            <a:r>
              <a:rPr lang="en-US" dirty="0" smtClean="0"/>
              <a:t> Sinus node inhibition: </a:t>
            </a:r>
            <a:r>
              <a:rPr lang="en-US" dirty="0" err="1" smtClean="0"/>
              <a:t>Ivabradine</a:t>
            </a:r>
            <a:endParaRPr lang="en-US" dirty="0" smtClean="0"/>
          </a:p>
        </p:txBody>
      </p:sp>
      <p:sp>
        <p:nvSpPr>
          <p:cNvPr id="44035" name="Rectangle 3"/>
          <p:cNvSpPr>
            <a:spLocks noChangeArrowheads="1"/>
          </p:cNvSpPr>
          <p:nvPr/>
        </p:nvSpPr>
        <p:spPr bwMode="auto">
          <a:xfrm>
            <a:off x="4294188" y="6553200"/>
            <a:ext cx="4468812" cy="304800"/>
          </a:xfrm>
          <a:prstGeom prst="rect">
            <a:avLst/>
          </a:prstGeom>
          <a:noFill/>
          <a:ln w="9525">
            <a:noFill/>
            <a:miter lim="800000"/>
            <a:headEnd/>
            <a:tailEnd/>
          </a:ln>
        </p:spPr>
        <p:txBody>
          <a:bodyPr lIns="0" rIns="0" anchor="b">
            <a:spAutoFit/>
          </a:bodyPr>
          <a:lstStyle/>
          <a:p>
            <a:pPr algn="r" eaLnBrk="1" hangingPunct="1"/>
            <a:r>
              <a:rPr lang="en-US" sz="1400" dirty="0" smtClean="0">
                <a:solidFill>
                  <a:schemeClr val="hlink"/>
                </a:solidFill>
                <a:ea typeface="Arial Unicode MS" pitchFamily="34" charset="-128"/>
                <a:cs typeface="Arial Unicode MS" pitchFamily="34" charset="-128"/>
              </a:rPr>
              <a:t>.</a:t>
            </a:r>
            <a:endParaRPr lang="en-US" sz="1400" dirty="0">
              <a:solidFill>
                <a:schemeClr val="hlink"/>
              </a:solidFill>
              <a:ea typeface="Arial Unicode MS" pitchFamily="34" charset="-128"/>
              <a:cs typeface="Arial Unicode MS" pitchFamily="34" charset="-128"/>
            </a:endParaRPr>
          </a:p>
        </p:txBody>
      </p:sp>
      <p:grpSp>
        <p:nvGrpSpPr>
          <p:cNvPr id="2" name="Group 919"/>
          <p:cNvGrpSpPr>
            <a:grpSpLocks/>
          </p:cNvGrpSpPr>
          <p:nvPr/>
        </p:nvGrpSpPr>
        <p:grpSpPr bwMode="auto">
          <a:xfrm>
            <a:off x="2895600" y="1447800"/>
            <a:ext cx="3525838" cy="4732338"/>
            <a:chOff x="392" y="723"/>
            <a:chExt cx="2505" cy="3362"/>
          </a:xfrm>
        </p:grpSpPr>
        <p:grpSp>
          <p:nvGrpSpPr>
            <p:cNvPr id="3" name="Group 920"/>
            <p:cNvGrpSpPr>
              <a:grpSpLocks/>
            </p:cNvGrpSpPr>
            <p:nvPr/>
          </p:nvGrpSpPr>
          <p:grpSpPr bwMode="auto">
            <a:xfrm>
              <a:off x="392" y="723"/>
              <a:ext cx="2505" cy="3362"/>
              <a:chOff x="392" y="723"/>
              <a:chExt cx="2505" cy="3362"/>
            </a:xfrm>
          </p:grpSpPr>
          <p:sp>
            <p:nvSpPr>
              <p:cNvPr id="44073" name="Freeform 921"/>
              <p:cNvSpPr>
                <a:spLocks/>
              </p:cNvSpPr>
              <p:nvPr/>
            </p:nvSpPr>
            <p:spPr bwMode="auto">
              <a:xfrm>
                <a:off x="392" y="2352"/>
                <a:ext cx="140" cy="589"/>
              </a:xfrm>
              <a:custGeom>
                <a:avLst/>
                <a:gdLst>
                  <a:gd name="T0" fmla="*/ 56 w 56"/>
                  <a:gd name="T1" fmla="*/ 221 h 221"/>
                  <a:gd name="T2" fmla="*/ 36 w 56"/>
                  <a:gd name="T3" fmla="*/ 0 h 221"/>
                  <a:gd name="T4" fmla="*/ 56 w 56"/>
                  <a:gd name="T5" fmla="*/ 221 h 221"/>
                  <a:gd name="T6" fmla="*/ 0 60000 65536"/>
                  <a:gd name="T7" fmla="*/ 0 60000 65536"/>
                  <a:gd name="T8" fmla="*/ 0 60000 65536"/>
                  <a:gd name="T9" fmla="*/ 0 w 56"/>
                  <a:gd name="T10" fmla="*/ 0 h 221"/>
                  <a:gd name="T11" fmla="*/ 56 w 56"/>
                  <a:gd name="T12" fmla="*/ 221 h 221"/>
                </a:gdLst>
                <a:ahLst/>
                <a:cxnLst>
                  <a:cxn ang="T6">
                    <a:pos x="T0" y="T1"/>
                  </a:cxn>
                  <a:cxn ang="T7">
                    <a:pos x="T2" y="T3"/>
                  </a:cxn>
                  <a:cxn ang="T8">
                    <a:pos x="T4" y="T5"/>
                  </a:cxn>
                </a:cxnLst>
                <a:rect l="T9" t="T10" r="T11" b="T12"/>
                <a:pathLst>
                  <a:path w="56" h="221">
                    <a:moveTo>
                      <a:pt x="56" y="221"/>
                    </a:moveTo>
                    <a:cubicBezTo>
                      <a:pt x="22" y="166"/>
                      <a:pt x="0" y="90"/>
                      <a:pt x="36" y="0"/>
                    </a:cubicBezTo>
                    <a:cubicBezTo>
                      <a:pt x="56" y="221"/>
                      <a:pt x="56" y="221"/>
                      <a:pt x="56" y="221"/>
                    </a:cubicBezTo>
                  </a:path>
                </a:pathLst>
              </a:custGeom>
              <a:solidFill>
                <a:srgbClr val="CBB1C1"/>
              </a:solidFill>
              <a:ln w="9525">
                <a:noFill/>
                <a:round/>
                <a:headEnd/>
                <a:tailEnd/>
              </a:ln>
            </p:spPr>
            <p:txBody>
              <a:bodyPr/>
              <a:lstStyle/>
              <a:p>
                <a:endParaRPr lang="en-US"/>
              </a:p>
            </p:txBody>
          </p:sp>
          <p:sp>
            <p:nvSpPr>
              <p:cNvPr id="44074" name="Freeform 922"/>
              <p:cNvSpPr>
                <a:spLocks/>
              </p:cNvSpPr>
              <p:nvPr/>
            </p:nvSpPr>
            <p:spPr bwMode="auto">
              <a:xfrm>
                <a:off x="502" y="1528"/>
                <a:ext cx="1340" cy="2403"/>
              </a:xfrm>
              <a:custGeom>
                <a:avLst/>
                <a:gdLst>
                  <a:gd name="T0" fmla="*/ 0 w 536"/>
                  <a:gd name="T1" fmla="*/ 292 h 901"/>
                  <a:gd name="T2" fmla="*/ 26 w 536"/>
                  <a:gd name="T3" fmla="*/ 0 h 901"/>
                  <a:gd name="T4" fmla="*/ 196 w 536"/>
                  <a:gd name="T5" fmla="*/ 1 h 901"/>
                  <a:gd name="T6" fmla="*/ 233 w 536"/>
                  <a:gd name="T7" fmla="*/ 149 h 901"/>
                  <a:gd name="T8" fmla="*/ 222 w 536"/>
                  <a:gd name="T9" fmla="*/ 612 h 901"/>
                  <a:gd name="T10" fmla="*/ 194 w 536"/>
                  <a:gd name="T11" fmla="*/ 819 h 901"/>
                  <a:gd name="T12" fmla="*/ 46 w 536"/>
                  <a:gd name="T13" fmla="*/ 812 h 901"/>
                  <a:gd name="T14" fmla="*/ 24 w 536"/>
                  <a:gd name="T15" fmla="*/ 548 h 901"/>
                  <a:gd name="T16" fmla="*/ 24 w 536"/>
                  <a:gd name="T17" fmla="*/ 548 h 901"/>
                  <a:gd name="T18" fmla="*/ 0 w 536"/>
                  <a:gd name="T19" fmla="*/ 292 h 9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901"/>
                  <a:gd name="T32" fmla="*/ 536 w 536"/>
                  <a:gd name="T33" fmla="*/ 901 h 9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901">
                    <a:moveTo>
                      <a:pt x="0" y="292"/>
                    </a:moveTo>
                    <a:cubicBezTo>
                      <a:pt x="50" y="189"/>
                      <a:pt x="26" y="0"/>
                      <a:pt x="26" y="0"/>
                    </a:cubicBezTo>
                    <a:cubicBezTo>
                      <a:pt x="196" y="1"/>
                      <a:pt x="196" y="1"/>
                      <a:pt x="196" y="1"/>
                    </a:cubicBezTo>
                    <a:cubicBezTo>
                      <a:pt x="197" y="11"/>
                      <a:pt x="173" y="95"/>
                      <a:pt x="233" y="149"/>
                    </a:cubicBezTo>
                    <a:cubicBezTo>
                      <a:pt x="536" y="420"/>
                      <a:pt x="222" y="612"/>
                      <a:pt x="222" y="612"/>
                    </a:cubicBezTo>
                    <a:cubicBezTo>
                      <a:pt x="191" y="639"/>
                      <a:pt x="194" y="819"/>
                      <a:pt x="194" y="819"/>
                    </a:cubicBezTo>
                    <a:cubicBezTo>
                      <a:pt x="111" y="901"/>
                      <a:pt x="46" y="812"/>
                      <a:pt x="46" y="812"/>
                    </a:cubicBezTo>
                    <a:cubicBezTo>
                      <a:pt x="46" y="812"/>
                      <a:pt x="65" y="606"/>
                      <a:pt x="24" y="548"/>
                    </a:cubicBezTo>
                    <a:cubicBezTo>
                      <a:pt x="24" y="548"/>
                      <a:pt x="24" y="548"/>
                      <a:pt x="24" y="548"/>
                    </a:cubicBezTo>
                    <a:cubicBezTo>
                      <a:pt x="0" y="292"/>
                      <a:pt x="0" y="292"/>
                      <a:pt x="0" y="292"/>
                    </a:cubicBezTo>
                  </a:path>
                </a:pathLst>
              </a:custGeom>
              <a:solidFill>
                <a:srgbClr val="B0CFE7"/>
              </a:solidFill>
              <a:ln w="9525">
                <a:noFill/>
                <a:round/>
                <a:headEnd/>
                <a:tailEnd/>
              </a:ln>
            </p:spPr>
            <p:txBody>
              <a:bodyPr/>
              <a:lstStyle/>
              <a:p>
                <a:endParaRPr lang="en-US"/>
              </a:p>
            </p:txBody>
          </p:sp>
          <p:sp>
            <p:nvSpPr>
              <p:cNvPr id="44075" name="Oval 923"/>
              <p:cNvSpPr>
                <a:spLocks noChangeArrowheads="1"/>
              </p:cNvSpPr>
              <p:nvPr/>
            </p:nvSpPr>
            <p:spPr bwMode="auto">
              <a:xfrm>
                <a:off x="567" y="1440"/>
                <a:ext cx="423" cy="173"/>
              </a:xfrm>
              <a:prstGeom prst="ellipse">
                <a:avLst/>
              </a:prstGeom>
              <a:solidFill>
                <a:srgbClr val="DCE8EE"/>
              </a:solidFill>
              <a:ln w="9525">
                <a:noFill/>
                <a:round/>
                <a:headEnd/>
                <a:tailEnd/>
              </a:ln>
            </p:spPr>
            <p:txBody>
              <a:bodyPr/>
              <a:lstStyle/>
              <a:p>
                <a:endParaRPr lang="en-US"/>
              </a:p>
            </p:txBody>
          </p:sp>
          <p:sp>
            <p:nvSpPr>
              <p:cNvPr id="44076" name="Freeform 924"/>
              <p:cNvSpPr>
                <a:spLocks/>
              </p:cNvSpPr>
              <p:nvPr/>
            </p:nvSpPr>
            <p:spPr bwMode="auto">
              <a:xfrm>
                <a:off x="615" y="3045"/>
                <a:ext cx="375" cy="624"/>
              </a:xfrm>
              <a:custGeom>
                <a:avLst/>
                <a:gdLst>
                  <a:gd name="T0" fmla="*/ 0 w 150"/>
                  <a:gd name="T1" fmla="*/ 0 h 234"/>
                  <a:gd name="T2" fmla="*/ 15 w 150"/>
                  <a:gd name="T3" fmla="*/ 120 h 234"/>
                  <a:gd name="T4" fmla="*/ 149 w 150"/>
                  <a:gd name="T5" fmla="*/ 234 h 234"/>
                  <a:gd name="T6" fmla="*/ 150 w 150"/>
                  <a:gd name="T7" fmla="*/ 204 h 234"/>
                  <a:gd name="T8" fmla="*/ 133 w 150"/>
                  <a:gd name="T9" fmla="*/ 143 h 234"/>
                  <a:gd name="T10" fmla="*/ 34 w 150"/>
                  <a:gd name="T11" fmla="*/ 4 h 234"/>
                  <a:gd name="T12" fmla="*/ 0 w 150"/>
                  <a:gd name="T13" fmla="*/ 0 h 234"/>
                  <a:gd name="T14" fmla="*/ 0 60000 65536"/>
                  <a:gd name="T15" fmla="*/ 0 60000 65536"/>
                  <a:gd name="T16" fmla="*/ 0 60000 65536"/>
                  <a:gd name="T17" fmla="*/ 0 60000 65536"/>
                  <a:gd name="T18" fmla="*/ 0 60000 65536"/>
                  <a:gd name="T19" fmla="*/ 0 60000 65536"/>
                  <a:gd name="T20" fmla="*/ 0 60000 65536"/>
                  <a:gd name="T21" fmla="*/ 0 w 150"/>
                  <a:gd name="T22" fmla="*/ 0 h 234"/>
                  <a:gd name="T23" fmla="*/ 150 w 150"/>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234">
                    <a:moveTo>
                      <a:pt x="0" y="0"/>
                    </a:moveTo>
                    <a:cubicBezTo>
                      <a:pt x="0" y="0"/>
                      <a:pt x="19" y="51"/>
                      <a:pt x="15" y="120"/>
                    </a:cubicBezTo>
                    <a:cubicBezTo>
                      <a:pt x="82" y="145"/>
                      <a:pt x="111" y="232"/>
                      <a:pt x="149" y="234"/>
                    </a:cubicBezTo>
                    <a:cubicBezTo>
                      <a:pt x="150" y="204"/>
                      <a:pt x="150" y="204"/>
                      <a:pt x="150" y="204"/>
                    </a:cubicBezTo>
                    <a:cubicBezTo>
                      <a:pt x="133" y="143"/>
                      <a:pt x="133" y="143"/>
                      <a:pt x="133" y="143"/>
                    </a:cubicBezTo>
                    <a:cubicBezTo>
                      <a:pt x="34" y="4"/>
                      <a:pt x="34" y="4"/>
                      <a:pt x="34" y="4"/>
                    </a:cubicBezTo>
                    <a:lnTo>
                      <a:pt x="0" y="0"/>
                    </a:lnTo>
                    <a:close/>
                  </a:path>
                </a:pathLst>
              </a:custGeom>
              <a:solidFill>
                <a:srgbClr val="89BDDF"/>
              </a:solidFill>
              <a:ln w="9525">
                <a:noFill/>
                <a:round/>
                <a:headEnd/>
                <a:tailEnd/>
              </a:ln>
            </p:spPr>
            <p:txBody>
              <a:bodyPr/>
              <a:lstStyle/>
              <a:p>
                <a:endParaRPr lang="en-US"/>
              </a:p>
            </p:txBody>
          </p:sp>
          <p:sp>
            <p:nvSpPr>
              <p:cNvPr id="44077" name="Freeform 925"/>
              <p:cNvSpPr>
                <a:spLocks/>
              </p:cNvSpPr>
              <p:nvPr/>
            </p:nvSpPr>
            <p:spPr bwMode="auto">
              <a:xfrm>
                <a:off x="880" y="1781"/>
                <a:ext cx="555" cy="710"/>
              </a:xfrm>
              <a:custGeom>
                <a:avLst/>
                <a:gdLst>
                  <a:gd name="T0" fmla="*/ 7 w 222"/>
                  <a:gd name="T1" fmla="*/ 70 h 266"/>
                  <a:gd name="T2" fmla="*/ 24 w 222"/>
                  <a:gd name="T3" fmla="*/ 19 h 266"/>
                  <a:gd name="T4" fmla="*/ 63 w 222"/>
                  <a:gd name="T5" fmla="*/ 2 h 266"/>
                  <a:gd name="T6" fmla="*/ 198 w 222"/>
                  <a:gd name="T7" fmla="*/ 163 h 266"/>
                  <a:gd name="T8" fmla="*/ 193 w 222"/>
                  <a:gd name="T9" fmla="*/ 266 h 266"/>
                  <a:gd name="T10" fmla="*/ 105 w 222"/>
                  <a:gd name="T11" fmla="*/ 135 h 266"/>
                  <a:gd name="T12" fmla="*/ 7 w 222"/>
                  <a:gd name="T13" fmla="*/ 70 h 266"/>
                  <a:gd name="T14" fmla="*/ 0 60000 65536"/>
                  <a:gd name="T15" fmla="*/ 0 60000 65536"/>
                  <a:gd name="T16" fmla="*/ 0 60000 65536"/>
                  <a:gd name="T17" fmla="*/ 0 60000 65536"/>
                  <a:gd name="T18" fmla="*/ 0 60000 65536"/>
                  <a:gd name="T19" fmla="*/ 0 60000 65536"/>
                  <a:gd name="T20" fmla="*/ 0 60000 65536"/>
                  <a:gd name="T21" fmla="*/ 0 w 222"/>
                  <a:gd name="T22" fmla="*/ 0 h 266"/>
                  <a:gd name="T23" fmla="*/ 222 w 222"/>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266">
                    <a:moveTo>
                      <a:pt x="7" y="70"/>
                    </a:moveTo>
                    <a:cubicBezTo>
                      <a:pt x="7" y="70"/>
                      <a:pt x="0" y="28"/>
                      <a:pt x="24" y="19"/>
                    </a:cubicBezTo>
                    <a:cubicBezTo>
                      <a:pt x="48" y="10"/>
                      <a:pt x="44" y="0"/>
                      <a:pt x="63" y="2"/>
                    </a:cubicBezTo>
                    <a:cubicBezTo>
                      <a:pt x="81" y="3"/>
                      <a:pt x="174" y="152"/>
                      <a:pt x="198" y="163"/>
                    </a:cubicBezTo>
                    <a:cubicBezTo>
                      <a:pt x="222" y="174"/>
                      <a:pt x="193" y="266"/>
                      <a:pt x="193" y="266"/>
                    </a:cubicBezTo>
                    <a:cubicBezTo>
                      <a:pt x="105" y="135"/>
                      <a:pt x="105" y="135"/>
                      <a:pt x="105" y="135"/>
                    </a:cubicBezTo>
                    <a:lnTo>
                      <a:pt x="7" y="70"/>
                    </a:lnTo>
                    <a:close/>
                  </a:path>
                </a:pathLst>
              </a:custGeom>
              <a:solidFill>
                <a:srgbClr val="CBB1C1"/>
              </a:solidFill>
              <a:ln w="9525">
                <a:noFill/>
                <a:round/>
                <a:headEnd/>
                <a:tailEnd/>
              </a:ln>
            </p:spPr>
            <p:txBody>
              <a:bodyPr/>
              <a:lstStyle/>
              <a:p>
                <a:endParaRPr lang="en-US"/>
              </a:p>
            </p:txBody>
          </p:sp>
          <p:sp>
            <p:nvSpPr>
              <p:cNvPr id="44078" name="Oval 926"/>
              <p:cNvSpPr>
                <a:spLocks noChangeArrowheads="1"/>
              </p:cNvSpPr>
              <p:nvPr/>
            </p:nvSpPr>
            <p:spPr bwMode="auto">
              <a:xfrm>
                <a:off x="625" y="1453"/>
                <a:ext cx="317" cy="131"/>
              </a:xfrm>
              <a:prstGeom prst="ellipse">
                <a:avLst/>
              </a:prstGeom>
              <a:solidFill>
                <a:srgbClr val="3594BF"/>
              </a:solidFill>
              <a:ln w="9525">
                <a:noFill/>
                <a:round/>
                <a:headEnd/>
                <a:tailEnd/>
              </a:ln>
            </p:spPr>
            <p:txBody>
              <a:bodyPr/>
              <a:lstStyle/>
              <a:p>
                <a:endParaRPr lang="en-US"/>
              </a:p>
            </p:txBody>
          </p:sp>
          <p:sp>
            <p:nvSpPr>
              <p:cNvPr id="44079" name="Freeform 927"/>
              <p:cNvSpPr>
                <a:spLocks/>
              </p:cNvSpPr>
              <p:nvPr/>
            </p:nvSpPr>
            <p:spPr bwMode="auto">
              <a:xfrm>
                <a:off x="625" y="1453"/>
                <a:ext cx="317" cy="86"/>
              </a:xfrm>
              <a:custGeom>
                <a:avLst/>
                <a:gdLst>
                  <a:gd name="T0" fmla="*/ 123 w 127"/>
                  <a:gd name="T1" fmla="*/ 32 h 32"/>
                  <a:gd name="T2" fmla="*/ 127 w 127"/>
                  <a:gd name="T3" fmla="*/ 24 h 32"/>
                  <a:gd name="T4" fmla="*/ 63 w 127"/>
                  <a:gd name="T5" fmla="*/ 0 h 32"/>
                  <a:gd name="T6" fmla="*/ 0 w 127"/>
                  <a:gd name="T7" fmla="*/ 24 h 32"/>
                  <a:gd name="T8" fmla="*/ 2 w 127"/>
                  <a:gd name="T9" fmla="*/ 30 h 32"/>
                  <a:gd name="T10" fmla="*/ 62 w 127"/>
                  <a:gd name="T11" fmla="*/ 11 h 32"/>
                  <a:gd name="T12" fmla="*/ 123 w 127"/>
                  <a:gd name="T13" fmla="*/ 32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23" y="32"/>
                    </a:moveTo>
                    <a:cubicBezTo>
                      <a:pt x="125" y="30"/>
                      <a:pt x="127" y="27"/>
                      <a:pt x="127" y="24"/>
                    </a:cubicBezTo>
                    <a:cubicBezTo>
                      <a:pt x="127" y="11"/>
                      <a:pt x="98" y="0"/>
                      <a:pt x="63" y="0"/>
                    </a:cubicBezTo>
                    <a:cubicBezTo>
                      <a:pt x="28" y="0"/>
                      <a:pt x="0" y="11"/>
                      <a:pt x="0" y="24"/>
                    </a:cubicBezTo>
                    <a:cubicBezTo>
                      <a:pt x="0" y="26"/>
                      <a:pt x="0" y="28"/>
                      <a:pt x="2" y="30"/>
                    </a:cubicBezTo>
                    <a:cubicBezTo>
                      <a:pt x="2" y="30"/>
                      <a:pt x="22" y="10"/>
                      <a:pt x="62" y="11"/>
                    </a:cubicBezTo>
                    <a:cubicBezTo>
                      <a:pt x="109" y="12"/>
                      <a:pt x="123" y="32"/>
                      <a:pt x="123" y="32"/>
                    </a:cubicBezTo>
                    <a:close/>
                  </a:path>
                </a:pathLst>
              </a:custGeom>
              <a:solidFill>
                <a:srgbClr val="89BDDF"/>
              </a:solidFill>
              <a:ln w="9525">
                <a:noFill/>
                <a:round/>
                <a:headEnd/>
                <a:tailEnd/>
              </a:ln>
            </p:spPr>
            <p:txBody>
              <a:bodyPr/>
              <a:lstStyle/>
              <a:p>
                <a:endParaRPr lang="en-US"/>
              </a:p>
            </p:txBody>
          </p:sp>
          <p:sp>
            <p:nvSpPr>
              <p:cNvPr id="44080" name="Freeform 928"/>
              <p:cNvSpPr>
                <a:spLocks/>
              </p:cNvSpPr>
              <p:nvPr/>
            </p:nvSpPr>
            <p:spPr bwMode="auto">
              <a:xfrm>
                <a:off x="742" y="3203"/>
                <a:ext cx="1960" cy="728"/>
              </a:xfrm>
              <a:custGeom>
                <a:avLst/>
                <a:gdLst>
                  <a:gd name="T0" fmla="*/ 0 w 784"/>
                  <a:gd name="T1" fmla="*/ 0 h 273"/>
                  <a:gd name="T2" fmla="*/ 396 w 784"/>
                  <a:gd name="T3" fmla="*/ 256 h 273"/>
                  <a:gd name="T4" fmla="*/ 656 w 784"/>
                  <a:gd name="T5" fmla="*/ 224 h 273"/>
                  <a:gd name="T6" fmla="*/ 784 w 784"/>
                  <a:gd name="T7" fmla="*/ 84 h 273"/>
                  <a:gd name="T8" fmla="*/ 240 w 784"/>
                  <a:gd name="T9" fmla="*/ 164 h 273"/>
                  <a:gd name="T10" fmla="*/ 0 w 784"/>
                  <a:gd name="T11" fmla="*/ 0 h 273"/>
                  <a:gd name="T12" fmla="*/ 0 60000 65536"/>
                  <a:gd name="T13" fmla="*/ 0 60000 65536"/>
                  <a:gd name="T14" fmla="*/ 0 60000 65536"/>
                  <a:gd name="T15" fmla="*/ 0 60000 65536"/>
                  <a:gd name="T16" fmla="*/ 0 60000 65536"/>
                  <a:gd name="T17" fmla="*/ 0 60000 65536"/>
                  <a:gd name="T18" fmla="*/ 0 w 784"/>
                  <a:gd name="T19" fmla="*/ 0 h 273"/>
                  <a:gd name="T20" fmla="*/ 784 w 784"/>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784" h="273">
                    <a:moveTo>
                      <a:pt x="0" y="0"/>
                    </a:moveTo>
                    <a:cubicBezTo>
                      <a:pt x="0" y="0"/>
                      <a:pt x="64" y="256"/>
                      <a:pt x="396" y="256"/>
                    </a:cubicBezTo>
                    <a:cubicBezTo>
                      <a:pt x="452" y="256"/>
                      <a:pt x="616" y="224"/>
                      <a:pt x="656" y="224"/>
                    </a:cubicBezTo>
                    <a:cubicBezTo>
                      <a:pt x="696" y="224"/>
                      <a:pt x="784" y="184"/>
                      <a:pt x="784" y="84"/>
                    </a:cubicBezTo>
                    <a:cubicBezTo>
                      <a:pt x="784" y="84"/>
                      <a:pt x="592" y="273"/>
                      <a:pt x="240" y="164"/>
                    </a:cubicBezTo>
                    <a:cubicBezTo>
                      <a:pt x="72" y="112"/>
                      <a:pt x="0" y="0"/>
                      <a:pt x="0" y="0"/>
                    </a:cubicBezTo>
                    <a:close/>
                  </a:path>
                </a:pathLst>
              </a:custGeom>
              <a:solidFill>
                <a:srgbClr val="F4E2E4"/>
              </a:solidFill>
              <a:ln w="9525">
                <a:noFill/>
                <a:round/>
                <a:headEnd/>
                <a:tailEnd/>
              </a:ln>
            </p:spPr>
            <p:txBody>
              <a:bodyPr/>
              <a:lstStyle/>
              <a:p>
                <a:endParaRPr lang="en-US"/>
              </a:p>
            </p:txBody>
          </p:sp>
          <p:sp>
            <p:nvSpPr>
              <p:cNvPr id="44081" name="Freeform 929"/>
              <p:cNvSpPr>
                <a:spLocks/>
              </p:cNvSpPr>
              <p:nvPr/>
            </p:nvSpPr>
            <p:spPr bwMode="auto">
              <a:xfrm>
                <a:off x="435" y="1515"/>
                <a:ext cx="2407" cy="2538"/>
              </a:xfrm>
              <a:custGeom>
                <a:avLst/>
                <a:gdLst>
                  <a:gd name="T0" fmla="*/ 539 w 963"/>
                  <a:gd name="T1" fmla="*/ 49 h 952"/>
                  <a:gd name="T2" fmla="*/ 527 w 963"/>
                  <a:gd name="T3" fmla="*/ 13 h 952"/>
                  <a:gd name="T4" fmla="*/ 644 w 963"/>
                  <a:gd name="T5" fmla="*/ 4 h 952"/>
                  <a:gd name="T6" fmla="*/ 784 w 963"/>
                  <a:gd name="T7" fmla="*/ 226 h 952"/>
                  <a:gd name="T8" fmla="*/ 842 w 963"/>
                  <a:gd name="T9" fmla="*/ 798 h 952"/>
                  <a:gd name="T10" fmla="*/ 177 w 963"/>
                  <a:gd name="T11" fmla="*/ 708 h 952"/>
                  <a:gd name="T12" fmla="*/ 99 w 963"/>
                  <a:gd name="T13" fmla="*/ 603 h 952"/>
                  <a:gd name="T14" fmla="*/ 17 w 963"/>
                  <a:gd name="T15" fmla="*/ 382 h 952"/>
                  <a:gd name="T16" fmla="*/ 45 w 963"/>
                  <a:gd name="T17" fmla="*/ 265 h 952"/>
                  <a:gd name="T18" fmla="*/ 91 w 963"/>
                  <a:gd name="T19" fmla="*/ 203 h 952"/>
                  <a:gd name="T20" fmla="*/ 165 w 963"/>
                  <a:gd name="T21" fmla="*/ 171 h 952"/>
                  <a:gd name="T22" fmla="*/ 275 w 963"/>
                  <a:gd name="T23" fmla="*/ 229 h 952"/>
                  <a:gd name="T24" fmla="*/ 327 w 963"/>
                  <a:gd name="T25" fmla="*/ 293 h 952"/>
                  <a:gd name="T26" fmla="*/ 539 w 963"/>
                  <a:gd name="T27" fmla="*/ 49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3"/>
                  <a:gd name="T43" fmla="*/ 0 h 952"/>
                  <a:gd name="T44" fmla="*/ 963 w 963"/>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3" h="952">
                    <a:moveTo>
                      <a:pt x="539" y="49"/>
                    </a:moveTo>
                    <a:cubicBezTo>
                      <a:pt x="538" y="49"/>
                      <a:pt x="527" y="13"/>
                      <a:pt x="527" y="13"/>
                    </a:cubicBezTo>
                    <a:cubicBezTo>
                      <a:pt x="527" y="13"/>
                      <a:pt x="591" y="5"/>
                      <a:pt x="644" y="4"/>
                    </a:cubicBezTo>
                    <a:cubicBezTo>
                      <a:pt x="796" y="0"/>
                      <a:pt x="784" y="226"/>
                      <a:pt x="784" y="226"/>
                    </a:cubicBezTo>
                    <a:cubicBezTo>
                      <a:pt x="881" y="276"/>
                      <a:pt x="963" y="751"/>
                      <a:pt x="842" y="798"/>
                    </a:cubicBezTo>
                    <a:cubicBezTo>
                      <a:pt x="443" y="952"/>
                      <a:pt x="227" y="739"/>
                      <a:pt x="177" y="708"/>
                    </a:cubicBezTo>
                    <a:cubicBezTo>
                      <a:pt x="126" y="677"/>
                      <a:pt x="138" y="627"/>
                      <a:pt x="99" y="603"/>
                    </a:cubicBezTo>
                    <a:cubicBezTo>
                      <a:pt x="0" y="544"/>
                      <a:pt x="29" y="413"/>
                      <a:pt x="17" y="382"/>
                    </a:cubicBezTo>
                    <a:cubicBezTo>
                      <a:pt x="6" y="350"/>
                      <a:pt x="33" y="296"/>
                      <a:pt x="45" y="265"/>
                    </a:cubicBezTo>
                    <a:cubicBezTo>
                      <a:pt x="56" y="234"/>
                      <a:pt x="80" y="234"/>
                      <a:pt x="91" y="203"/>
                    </a:cubicBezTo>
                    <a:cubicBezTo>
                      <a:pt x="103" y="171"/>
                      <a:pt x="138" y="187"/>
                      <a:pt x="165" y="171"/>
                    </a:cubicBezTo>
                    <a:cubicBezTo>
                      <a:pt x="192" y="156"/>
                      <a:pt x="263" y="206"/>
                      <a:pt x="275" y="229"/>
                    </a:cubicBezTo>
                    <a:cubicBezTo>
                      <a:pt x="287" y="253"/>
                      <a:pt x="321" y="286"/>
                      <a:pt x="327" y="293"/>
                    </a:cubicBezTo>
                    <a:cubicBezTo>
                      <a:pt x="465" y="465"/>
                      <a:pt x="539" y="49"/>
                      <a:pt x="539" y="49"/>
                    </a:cubicBezTo>
                    <a:close/>
                  </a:path>
                </a:pathLst>
              </a:custGeom>
              <a:solidFill>
                <a:srgbClr val="7F2339"/>
              </a:solidFill>
              <a:ln w="9525">
                <a:noFill/>
                <a:round/>
                <a:headEnd/>
                <a:tailEnd/>
              </a:ln>
            </p:spPr>
            <p:txBody>
              <a:bodyPr/>
              <a:lstStyle/>
              <a:p>
                <a:endParaRPr lang="en-US"/>
              </a:p>
            </p:txBody>
          </p:sp>
          <p:sp>
            <p:nvSpPr>
              <p:cNvPr id="44082" name="Freeform 930"/>
              <p:cNvSpPr>
                <a:spLocks/>
              </p:cNvSpPr>
              <p:nvPr/>
            </p:nvSpPr>
            <p:spPr bwMode="auto">
              <a:xfrm>
                <a:off x="2122" y="2904"/>
                <a:ext cx="180" cy="469"/>
              </a:xfrm>
              <a:custGeom>
                <a:avLst/>
                <a:gdLst>
                  <a:gd name="T0" fmla="*/ 16 w 72"/>
                  <a:gd name="T1" fmla="*/ 116 h 176"/>
                  <a:gd name="T2" fmla="*/ 16 w 72"/>
                  <a:gd name="T3" fmla="*/ 0 h 176"/>
                  <a:gd name="T4" fmla="*/ 72 w 72"/>
                  <a:gd name="T5" fmla="*/ 176 h 176"/>
                  <a:gd name="T6" fmla="*/ 16 w 72"/>
                  <a:gd name="T7" fmla="*/ 116 h 176"/>
                  <a:gd name="T8" fmla="*/ 0 60000 65536"/>
                  <a:gd name="T9" fmla="*/ 0 60000 65536"/>
                  <a:gd name="T10" fmla="*/ 0 60000 65536"/>
                  <a:gd name="T11" fmla="*/ 0 60000 65536"/>
                  <a:gd name="T12" fmla="*/ 0 w 72"/>
                  <a:gd name="T13" fmla="*/ 0 h 176"/>
                  <a:gd name="T14" fmla="*/ 72 w 72"/>
                  <a:gd name="T15" fmla="*/ 176 h 176"/>
                </a:gdLst>
                <a:ahLst/>
                <a:cxnLst>
                  <a:cxn ang="T8">
                    <a:pos x="T0" y="T1"/>
                  </a:cxn>
                  <a:cxn ang="T9">
                    <a:pos x="T2" y="T3"/>
                  </a:cxn>
                  <a:cxn ang="T10">
                    <a:pos x="T4" y="T5"/>
                  </a:cxn>
                  <a:cxn ang="T11">
                    <a:pos x="T6" y="T7"/>
                  </a:cxn>
                </a:cxnLst>
                <a:rect l="T12" t="T13" r="T14" b="T15"/>
                <a:pathLst>
                  <a:path w="72" h="176">
                    <a:moveTo>
                      <a:pt x="16" y="116"/>
                    </a:moveTo>
                    <a:cubicBezTo>
                      <a:pt x="16" y="116"/>
                      <a:pt x="0" y="0"/>
                      <a:pt x="16" y="0"/>
                    </a:cubicBezTo>
                    <a:cubicBezTo>
                      <a:pt x="32" y="0"/>
                      <a:pt x="72" y="176"/>
                      <a:pt x="72" y="176"/>
                    </a:cubicBezTo>
                    <a:lnTo>
                      <a:pt x="16" y="116"/>
                    </a:lnTo>
                    <a:close/>
                  </a:path>
                </a:pathLst>
              </a:custGeom>
              <a:solidFill>
                <a:srgbClr val="B65566"/>
              </a:solidFill>
              <a:ln w="9525">
                <a:noFill/>
                <a:round/>
                <a:headEnd/>
                <a:tailEnd/>
              </a:ln>
            </p:spPr>
            <p:txBody>
              <a:bodyPr/>
              <a:lstStyle/>
              <a:p>
                <a:endParaRPr lang="en-US"/>
              </a:p>
            </p:txBody>
          </p:sp>
          <p:sp>
            <p:nvSpPr>
              <p:cNvPr id="44083" name="Freeform 931"/>
              <p:cNvSpPr>
                <a:spLocks/>
              </p:cNvSpPr>
              <p:nvPr/>
            </p:nvSpPr>
            <p:spPr bwMode="auto">
              <a:xfrm>
                <a:off x="1692" y="2947"/>
                <a:ext cx="530" cy="501"/>
              </a:xfrm>
              <a:custGeom>
                <a:avLst/>
                <a:gdLst>
                  <a:gd name="T0" fmla="*/ 208 w 212"/>
                  <a:gd name="T1" fmla="*/ 188 h 188"/>
                  <a:gd name="T2" fmla="*/ 28 w 212"/>
                  <a:gd name="T3" fmla="*/ 48 h 188"/>
                  <a:gd name="T4" fmla="*/ 148 w 212"/>
                  <a:gd name="T5" fmla="*/ 72 h 188"/>
                  <a:gd name="T6" fmla="*/ 208 w 212"/>
                  <a:gd name="T7" fmla="*/ 188 h 188"/>
                  <a:gd name="T8" fmla="*/ 0 60000 65536"/>
                  <a:gd name="T9" fmla="*/ 0 60000 65536"/>
                  <a:gd name="T10" fmla="*/ 0 60000 65536"/>
                  <a:gd name="T11" fmla="*/ 0 60000 65536"/>
                  <a:gd name="T12" fmla="*/ 0 w 212"/>
                  <a:gd name="T13" fmla="*/ 0 h 188"/>
                  <a:gd name="T14" fmla="*/ 212 w 212"/>
                  <a:gd name="T15" fmla="*/ 188 h 188"/>
                </a:gdLst>
                <a:ahLst/>
                <a:cxnLst>
                  <a:cxn ang="T8">
                    <a:pos x="T0" y="T1"/>
                  </a:cxn>
                  <a:cxn ang="T9">
                    <a:pos x="T2" y="T3"/>
                  </a:cxn>
                  <a:cxn ang="T10">
                    <a:pos x="T4" y="T5"/>
                  </a:cxn>
                  <a:cxn ang="T11">
                    <a:pos x="T6" y="T7"/>
                  </a:cxn>
                </a:cxnLst>
                <a:rect l="T12" t="T13" r="T14" b="T15"/>
                <a:pathLst>
                  <a:path w="212" h="188">
                    <a:moveTo>
                      <a:pt x="208" y="188"/>
                    </a:moveTo>
                    <a:cubicBezTo>
                      <a:pt x="208" y="188"/>
                      <a:pt x="42" y="56"/>
                      <a:pt x="28" y="48"/>
                    </a:cubicBezTo>
                    <a:cubicBezTo>
                      <a:pt x="17" y="42"/>
                      <a:pt x="0" y="0"/>
                      <a:pt x="148" y="72"/>
                    </a:cubicBezTo>
                    <a:cubicBezTo>
                      <a:pt x="148" y="72"/>
                      <a:pt x="212" y="172"/>
                      <a:pt x="208" y="188"/>
                    </a:cubicBezTo>
                    <a:close/>
                  </a:path>
                </a:pathLst>
              </a:custGeom>
              <a:solidFill>
                <a:srgbClr val="B65566"/>
              </a:solidFill>
              <a:ln w="9525">
                <a:noFill/>
                <a:round/>
                <a:headEnd/>
                <a:tailEnd/>
              </a:ln>
            </p:spPr>
            <p:txBody>
              <a:bodyPr/>
              <a:lstStyle/>
              <a:p>
                <a:endParaRPr lang="en-US"/>
              </a:p>
            </p:txBody>
          </p:sp>
          <p:sp>
            <p:nvSpPr>
              <p:cNvPr id="44084" name="Freeform 932"/>
              <p:cNvSpPr>
                <a:spLocks/>
              </p:cNvSpPr>
              <p:nvPr/>
            </p:nvSpPr>
            <p:spPr bwMode="auto">
              <a:xfrm>
                <a:off x="1442" y="3171"/>
                <a:ext cx="870" cy="576"/>
              </a:xfrm>
              <a:custGeom>
                <a:avLst/>
                <a:gdLst>
                  <a:gd name="T0" fmla="*/ 80 w 348"/>
                  <a:gd name="T1" fmla="*/ 200 h 216"/>
                  <a:gd name="T2" fmla="*/ 24 w 348"/>
                  <a:gd name="T3" fmla="*/ 124 h 216"/>
                  <a:gd name="T4" fmla="*/ 44 w 348"/>
                  <a:gd name="T5" fmla="*/ 104 h 216"/>
                  <a:gd name="T6" fmla="*/ 148 w 348"/>
                  <a:gd name="T7" fmla="*/ 152 h 216"/>
                  <a:gd name="T8" fmla="*/ 192 w 348"/>
                  <a:gd name="T9" fmla="*/ 116 h 216"/>
                  <a:gd name="T10" fmla="*/ 136 w 348"/>
                  <a:gd name="T11" fmla="*/ 16 h 216"/>
                  <a:gd name="T12" fmla="*/ 280 w 348"/>
                  <a:gd name="T13" fmla="*/ 96 h 216"/>
                  <a:gd name="T14" fmla="*/ 260 w 348"/>
                  <a:gd name="T15" fmla="*/ 16 h 216"/>
                  <a:gd name="T16" fmla="*/ 300 w 348"/>
                  <a:gd name="T17" fmla="*/ 44 h 216"/>
                  <a:gd name="T18" fmla="*/ 348 w 348"/>
                  <a:gd name="T19" fmla="*/ 136 h 216"/>
                  <a:gd name="T20" fmla="*/ 324 w 348"/>
                  <a:gd name="T21" fmla="*/ 184 h 216"/>
                  <a:gd name="T22" fmla="*/ 260 w 348"/>
                  <a:gd name="T23" fmla="*/ 216 h 216"/>
                  <a:gd name="T24" fmla="*/ 80 w 348"/>
                  <a:gd name="T25" fmla="*/ 20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216"/>
                  <a:gd name="T41" fmla="*/ 348 w 348"/>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216">
                    <a:moveTo>
                      <a:pt x="80" y="200"/>
                    </a:moveTo>
                    <a:cubicBezTo>
                      <a:pt x="80" y="200"/>
                      <a:pt x="40" y="144"/>
                      <a:pt x="24" y="124"/>
                    </a:cubicBezTo>
                    <a:cubicBezTo>
                      <a:pt x="8" y="104"/>
                      <a:pt x="0" y="80"/>
                      <a:pt x="44" y="104"/>
                    </a:cubicBezTo>
                    <a:cubicBezTo>
                      <a:pt x="88" y="128"/>
                      <a:pt x="148" y="152"/>
                      <a:pt x="148" y="152"/>
                    </a:cubicBezTo>
                    <a:cubicBezTo>
                      <a:pt x="148" y="152"/>
                      <a:pt x="212" y="164"/>
                      <a:pt x="192" y="116"/>
                    </a:cubicBezTo>
                    <a:cubicBezTo>
                      <a:pt x="172" y="68"/>
                      <a:pt x="96" y="32"/>
                      <a:pt x="136" y="16"/>
                    </a:cubicBezTo>
                    <a:cubicBezTo>
                      <a:pt x="176" y="0"/>
                      <a:pt x="244" y="108"/>
                      <a:pt x="280" y="96"/>
                    </a:cubicBezTo>
                    <a:cubicBezTo>
                      <a:pt x="316" y="84"/>
                      <a:pt x="260" y="16"/>
                      <a:pt x="260" y="16"/>
                    </a:cubicBezTo>
                    <a:cubicBezTo>
                      <a:pt x="300" y="44"/>
                      <a:pt x="300" y="44"/>
                      <a:pt x="300" y="44"/>
                    </a:cubicBezTo>
                    <a:cubicBezTo>
                      <a:pt x="348" y="136"/>
                      <a:pt x="348" y="136"/>
                      <a:pt x="348" y="136"/>
                    </a:cubicBezTo>
                    <a:cubicBezTo>
                      <a:pt x="324" y="184"/>
                      <a:pt x="324" y="184"/>
                      <a:pt x="324" y="184"/>
                    </a:cubicBezTo>
                    <a:cubicBezTo>
                      <a:pt x="260" y="216"/>
                      <a:pt x="260" y="216"/>
                      <a:pt x="260" y="216"/>
                    </a:cubicBezTo>
                    <a:lnTo>
                      <a:pt x="80" y="200"/>
                    </a:lnTo>
                    <a:close/>
                  </a:path>
                </a:pathLst>
              </a:custGeom>
              <a:solidFill>
                <a:srgbClr val="B65566"/>
              </a:solidFill>
              <a:ln w="9525">
                <a:noFill/>
                <a:round/>
                <a:headEnd/>
                <a:tailEnd/>
              </a:ln>
            </p:spPr>
            <p:txBody>
              <a:bodyPr/>
              <a:lstStyle/>
              <a:p>
                <a:endParaRPr lang="en-US"/>
              </a:p>
            </p:txBody>
          </p:sp>
          <p:sp>
            <p:nvSpPr>
              <p:cNvPr id="44085" name="Freeform 933"/>
              <p:cNvSpPr>
                <a:spLocks noEditPoints="1"/>
              </p:cNvSpPr>
              <p:nvPr/>
            </p:nvSpPr>
            <p:spPr bwMode="auto">
              <a:xfrm>
                <a:off x="825" y="2461"/>
                <a:ext cx="1025" cy="1163"/>
              </a:xfrm>
              <a:custGeom>
                <a:avLst/>
                <a:gdLst>
                  <a:gd name="T0" fmla="*/ 160 w 410"/>
                  <a:gd name="T1" fmla="*/ 73 h 436"/>
                  <a:gd name="T2" fmla="*/ 0 w 410"/>
                  <a:gd name="T3" fmla="*/ 180 h 436"/>
                  <a:gd name="T4" fmla="*/ 407 w 410"/>
                  <a:gd name="T5" fmla="*/ 436 h 436"/>
                  <a:gd name="T6" fmla="*/ 264 w 410"/>
                  <a:gd name="T7" fmla="*/ 54 h 436"/>
                  <a:gd name="T8" fmla="*/ 242 w 410"/>
                  <a:gd name="T9" fmla="*/ 80 h 436"/>
                  <a:gd name="T10" fmla="*/ 232 w 410"/>
                  <a:gd name="T11" fmla="*/ 133 h 436"/>
                  <a:gd name="T12" fmla="*/ 213 w 410"/>
                  <a:gd name="T13" fmla="*/ 120 h 436"/>
                  <a:gd name="T14" fmla="*/ 178 w 410"/>
                  <a:gd name="T15" fmla="*/ 163 h 436"/>
                  <a:gd name="T16" fmla="*/ 200 w 410"/>
                  <a:gd name="T17" fmla="*/ 167 h 436"/>
                  <a:gd name="T18" fmla="*/ 220 w 410"/>
                  <a:gd name="T19" fmla="*/ 249 h 436"/>
                  <a:gd name="T20" fmla="*/ 178 w 410"/>
                  <a:gd name="T21" fmla="*/ 163 h 436"/>
                  <a:gd name="T22" fmla="*/ 176 w 410"/>
                  <a:gd name="T23" fmla="*/ 158 h 436"/>
                  <a:gd name="T24" fmla="*/ 101 w 410"/>
                  <a:gd name="T25" fmla="*/ 250 h 436"/>
                  <a:gd name="T26" fmla="*/ 43 w 410"/>
                  <a:gd name="T27" fmla="*/ 238 h 436"/>
                  <a:gd name="T28" fmla="*/ 34 w 410"/>
                  <a:gd name="T29" fmla="*/ 218 h 436"/>
                  <a:gd name="T30" fmla="*/ 101 w 410"/>
                  <a:gd name="T31" fmla="*/ 250 h 436"/>
                  <a:gd name="T32" fmla="*/ 101 w 410"/>
                  <a:gd name="T33" fmla="*/ 205 h 436"/>
                  <a:gd name="T34" fmla="*/ 148 w 410"/>
                  <a:gd name="T35" fmla="*/ 230 h 436"/>
                  <a:gd name="T36" fmla="*/ 143 w 410"/>
                  <a:gd name="T37" fmla="*/ 248 h 436"/>
                  <a:gd name="T38" fmla="*/ 212 w 410"/>
                  <a:gd name="T39" fmla="*/ 304 h 436"/>
                  <a:gd name="T40" fmla="*/ 183 w 410"/>
                  <a:gd name="T41" fmla="*/ 285 h 436"/>
                  <a:gd name="T42" fmla="*/ 186 w 410"/>
                  <a:gd name="T43" fmla="*/ 279 h 436"/>
                  <a:gd name="T44" fmla="*/ 212 w 410"/>
                  <a:gd name="T45" fmla="*/ 304 h 436"/>
                  <a:gd name="T46" fmla="*/ 193 w 410"/>
                  <a:gd name="T47" fmla="*/ 252 h 436"/>
                  <a:gd name="T48" fmla="*/ 192 w 410"/>
                  <a:gd name="T49" fmla="*/ 250 h 436"/>
                  <a:gd name="T50" fmla="*/ 204 w 410"/>
                  <a:gd name="T51" fmla="*/ 250 h 436"/>
                  <a:gd name="T52" fmla="*/ 236 w 410"/>
                  <a:gd name="T53" fmla="*/ 294 h 436"/>
                  <a:gd name="T54" fmla="*/ 261 w 410"/>
                  <a:gd name="T55" fmla="*/ 333 h 436"/>
                  <a:gd name="T56" fmla="*/ 263 w 410"/>
                  <a:gd name="T57" fmla="*/ 320 h 436"/>
                  <a:gd name="T58" fmla="*/ 272 w 410"/>
                  <a:gd name="T59" fmla="*/ 296 h 436"/>
                  <a:gd name="T60" fmla="*/ 250 w 410"/>
                  <a:gd name="T61" fmla="*/ 259 h 436"/>
                  <a:gd name="T62" fmla="*/ 250 w 410"/>
                  <a:gd name="T63" fmla="*/ 259 h 436"/>
                  <a:gd name="T64" fmla="*/ 250 w 410"/>
                  <a:gd name="T65" fmla="*/ 259 h 436"/>
                  <a:gd name="T66" fmla="*/ 271 w 410"/>
                  <a:gd name="T67" fmla="*/ 265 h 436"/>
                  <a:gd name="T68" fmla="*/ 316 w 410"/>
                  <a:gd name="T69" fmla="*/ 368 h 436"/>
                  <a:gd name="T70" fmla="*/ 301 w 410"/>
                  <a:gd name="T71" fmla="*/ 347 h 436"/>
                  <a:gd name="T72" fmla="*/ 316 w 410"/>
                  <a:gd name="T73" fmla="*/ 368 h 4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436"/>
                  <a:gd name="T113" fmla="*/ 410 w 410"/>
                  <a:gd name="T114" fmla="*/ 436 h 4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436">
                    <a:moveTo>
                      <a:pt x="264" y="54"/>
                    </a:moveTo>
                    <a:cubicBezTo>
                      <a:pt x="264" y="54"/>
                      <a:pt x="246" y="0"/>
                      <a:pt x="160" y="73"/>
                    </a:cubicBezTo>
                    <a:cubicBezTo>
                      <a:pt x="112" y="113"/>
                      <a:pt x="71" y="113"/>
                      <a:pt x="71" y="113"/>
                    </a:cubicBezTo>
                    <a:cubicBezTo>
                      <a:pt x="0" y="180"/>
                      <a:pt x="0" y="180"/>
                      <a:pt x="0" y="180"/>
                    </a:cubicBezTo>
                    <a:cubicBezTo>
                      <a:pt x="6" y="251"/>
                      <a:pt x="6" y="251"/>
                      <a:pt x="6" y="251"/>
                    </a:cubicBezTo>
                    <a:cubicBezTo>
                      <a:pt x="90" y="223"/>
                      <a:pt x="407" y="436"/>
                      <a:pt x="407" y="436"/>
                    </a:cubicBezTo>
                    <a:cubicBezTo>
                      <a:pt x="410" y="423"/>
                      <a:pt x="410" y="423"/>
                      <a:pt x="410" y="423"/>
                    </a:cubicBezTo>
                    <a:cubicBezTo>
                      <a:pt x="214" y="271"/>
                      <a:pt x="264" y="54"/>
                      <a:pt x="264" y="54"/>
                    </a:cubicBezTo>
                    <a:close/>
                    <a:moveTo>
                      <a:pt x="221" y="74"/>
                    </a:moveTo>
                    <a:cubicBezTo>
                      <a:pt x="221" y="74"/>
                      <a:pt x="241" y="39"/>
                      <a:pt x="242" y="80"/>
                    </a:cubicBezTo>
                    <a:cubicBezTo>
                      <a:pt x="242" y="91"/>
                      <a:pt x="243" y="102"/>
                      <a:pt x="240" y="113"/>
                    </a:cubicBezTo>
                    <a:cubicBezTo>
                      <a:pt x="238" y="120"/>
                      <a:pt x="234" y="126"/>
                      <a:pt x="232" y="133"/>
                    </a:cubicBezTo>
                    <a:cubicBezTo>
                      <a:pt x="232" y="136"/>
                      <a:pt x="232" y="152"/>
                      <a:pt x="230" y="154"/>
                    </a:cubicBezTo>
                    <a:cubicBezTo>
                      <a:pt x="219" y="159"/>
                      <a:pt x="213" y="124"/>
                      <a:pt x="213" y="120"/>
                    </a:cubicBezTo>
                    <a:cubicBezTo>
                      <a:pt x="211" y="104"/>
                      <a:pt x="214" y="89"/>
                      <a:pt x="221" y="74"/>
                    </a:cubicBezTo>
                    <a:close/>
                    <a:moveTo>
                      <a:pt x="178" y="163"/>
                    </a:moveTo>
                    <a:cubicBezTo>
                      <a:pt x="179" y="157"/>
                      <a:pt x="181" y="150"/>
                      <a:pt x="188" y="153"/>
                    </a:cubicBezTo>
                    <a:cubicBezTo>
                      <a:pt x="193" y="154"/>
                      <a:pt x="198" y="163"/>
                      <a:pt x="200" y="167"/>
                    </a:cubicBezTo>
                    <a:cubicBezTo>
                      <a:pt x="207" y="178"/>
                      <a:pt x="210" y="191"/>
                      <a:pt x="212" y="204"/>
                    </a:cubicBezTo>
                    <a:cubicBezTo>
                      <a:pt x="215" y="217"/>
                      <a:pt x="223" y="235"/>
                      <a:pt x="220" y="249"/>
                    </a:cubicBezTo>
                    <a:cubicBezTo>
                      <a:pt x="204" y="245"/>
                      <a:pt x="195" y="217"/>
                      <a:pt x="190" y="204"/>
                    </a:cubicBezTo>
                    <a:cubicBezTo>
                      <a:pt x="186" y="190"/>
                      <a:pt x="183" y="176"/>
                      <a:pt x="178" y="163"/>
                    </a:cubicBezTo>
                    <a:cubicBezTo>
                      <a:pt x="178" y="164"/>
                      <a:pt x="178" y="166"/>
                      <a:pt x="178" y="167"/>
                    </a:cubicBezTo>
                    <a:cubicBezTo>
                      <a:pt x="176" y="158"/>
                      <a:pt x="176" y="158"/>
                      <a:pt x="176" y="158"/>
                    </a:cubicBezTo>
                    <a:cubicBezTo>
                      <a:pt x="177" y="160"/>
                      <a:pt x="178" y="161"/>
                      <a:pt x="178" y="163"/>
                    </a:cubicBezTo>
                    <a:close/>
                    <a:moveTo>
                      <a:pt x="101" y="250"/>
                    </a:moveTo>
                    <a:cubicBezTo>
                      <a:pt x="93" y="248"/>
                      <a:pt x="84" y="247"/>
                      <a:pt x="75" y="245"/>
                    </a:cubicBezTo>
                    <a:cubicBezTo>
                      <a:pt x="65" y="242"/>
                      <a:pt x="54" y="239"/>
                      <a:pt x="43" y="238"/>
                    </a:cubicBezTo>
                    <a:cubicBezTo>
                      <a:pt x="38" y="238"/>
                      <a:pt x="22" y="240"/>
                      <a:pt x="23" y="231"/>
                    </a:cubicBezTo>
                    <a:cubicBezTo>
                      <a:pt x="23" y="227"/>
                      <a:pt x="31" y="220"/>
                      <a:pt x="34" y="218"/>
                    </a:cubicBezTo>
                    <a:cubicBezTo>
                      <a:pt x="34" y="218"/>
                      <a:pt x="51" y="211"/>
                      <a:pt x="64" y="215"/>
                    </a:cubicBezTo>
                    <a:cubicBezTo>
                      <a:pt x="77" y="219"/>
                      <a:pt x="104" y="235"/>
                      <a:pt x="101" y="250"/>
                    </a:cubicBezTo>
                    <a:close/>
                    <a:moveTo>
                      <a:pt x="99" y="219"/>
                    </a:moveTo>
                    <a:cubicBezTo>
                      <a:pt x="95" y="215"/>
                      <a:pt x="98" y="208"/>
                      <a:pt x="101" y="205"/>
                    </a:cubicBezTo>
                    <a:cubicBezTo>
                      <a:pt x="107" y="200"/>
                      <a:pt x="113" y="203"/>
                      <a:pt x="120" y="205"/>
                    </a:cubicBezTo>
                    <a:cubicBezTo>
                      <a:pt x="132" y="210"/>
                      <a:pt x="140" y="220"/>
                      <a:pt x="148" y="230"/>
                    </a:cubicBezTo>
                    <a:cubicBezTo>
                      <a:pt x="157" y="242"/>
                      <a:pt x="180" y="254"/>
                      <a:pt x="181" y="270"/>
                    </a:cubicBezTo>
                    <a:cubicBezTo>
                      <a:pt x="170" y="271"/>
                      <a:pt x="151" y="254"/>
                      <a:pt x="143" y="248"/>
                    </a:cubicBezTo>
                    <a:cubicBezTo>
                      <a:pt x="127" y="238"/>
                      <a:pt x="99" y="219"/>
                      <a:pt x="99" y="219"/>
                    </a:cubicBezTo>
                    <a:close/>
                    <a:moveTo>
                      <a:pt x="212" y="304"/>
                    </a:moveTo>
                    <a:cubicBezTo>
                      <a:pt x="208" y="304"/>
                      <a:pt x="200" y="295"/>
                      <a:pt x="197" y="293"/>
                    </a:cubicBezTo>
                    <a:cubicBezTo>
                      <a:pt x="193" y="290"/>
                      <a:pt x="188" y="286"/>
                      <a:pt x="183" y="285"/>
                    </a:cubicBezTo>
                    <a:cubicBezTo>
                      <a:pt x="183" y="287"/>
                      <a:pt x="183" y="287"/>
                      <a:pt x="183" y="287"/>
                    </a:cubicBezTo>
                    <a:cubicBezTo>
                      <a:pt x="177" y="284"/>
                      <a:pt x="182" y="279"/>
                      <a:pt x="186" y="279"/>
                    </a:cubicBezTo>
                    <a:cubicBezTo>
                      <a:pt x="193" y="277"/>
                      <a:pt x="202" y="282"/>
                      <a:pt x="206" y="286"/>
                    </a:cubicBezTo>
                    <a:cubicBezTo>
                      <a:pt x="210" y="289"/>
                      <a:pt x="221" y="303"/>
                      <a:pt x="212" y="304"/>
                    </a:cubicBezTo>
                    <a:close/>
                    <a:moveTo>
                      <a:pt x="221" y="290"/>
                    </a:moveTo>
                    <a:cubicBezTo>
                      <a:pt x="210" y="280"/>
                      <a:pt x="203" y="264"/>
                      <a:pt x="193" y="252"/>
                    </a:cubicBezTo>
                    <a:cubicBezTo>
                      <a:pt x="193" y="252"/>
                      <a:pt x="193" y="252"/>
                      <a:pt x="194" y="252"/>
                    </a:cubicBezTo>
                    <a:cubicBezTo>
                      <a:pt x="192" y="250"/>
                      <a:pt x="192" y="250"/>
                      <a:pt x="192" y="250"/>
                    </a:cubicBezTo>
                    <a:cubicBezTo>
                      <a:pt x="192" y="251"/>
                      <a:pt x="193" y="252"/>
                      <a:pt x="193" y="252"/>
                    </a:cubicBezTo>
                    <a:cubicBezTo>
                      <a:pt x="190" y="247"/>
                      <a:pt x="200" y="248"/>
                      <a:pt x="204" y="250"/>
                    </a:cubicBezTo>
                    <a:cubicBezTo>
                      <a:pt x="213" y="256"/>
                      <a:pt x="222" y="267"/>
                      <a:pt x="229" y="276"/>
                    </a:cubicBezTo>
                    <a:cubicBezTo>
                      <a:pt x="232" y="280"/>
                      <a:pt x="240" y="287"/>
                      <a:pt x="236" y="294"/>
                    </a:cubicBezTo>
                    <a:cubicBezTo>
                      <a:pt x="232" y="298"/>
                      <a:pt x="224" y="293"/>
                      <a:pt x="221" y="290"/>
                    </a:cubicBezTo>
                    <a:close/>
                    <a:moveTo>
                      <a:pt x="261" y="333"/>
                    </a:moveTo>
                    <a:cubicBezTo>
                      <a:pt x="253" y="329"/>
                      <a:pt x="241" y="317"/>
                      <a:pt x="237" y="309"/>
                    </a:cubicBezTo>
                    <a:cubicBezTo>
                      <a:pt x="234" y="296"/>
                      <a:pt x="261" y="318"/>
                      <a:pt x="263" y="320"/>
                    </a:cubicBezTo>
                    <a:cubicBezTo>
                      <a:pt x="268" y="327"/>
                      <a:pt x="273" y="339"/>
                      <a:pt x="261" y="333"/>
                    </a:cubicBezTo>
                    <a:close/>
                    <a:moveTo>
                      <a:pt x="272" y="296"/>
                    </a:moveTo>
                    <a:cubicBezTo>
                      <a:pt x="260" y="297"/>
                      <a:pt x="252" y="267"/>
                      <a:pt x="250" y="259"/>
                    </a:cubicBezTo>
                    <a:cubicBezTo>
                      <a:pt x="250" y="259"/>
                      <a:pt x="250" y="259"/>
                      <a:pt x="250" y="259"/>
                    </a:cubicBezTo>
                    <a:cubicBezTo>
                      <a:pt x="250" y="262"/>
                      <a:pt x="250" y="262"/>
                      <a:pt x="250" y="262"/>
                    </a:cubicBezTo>
                    <a:cubicBezTo>
                      <a:pt x="250" y="261"/>
                      <a:pt x="250" y="260"/>
                      <a:pt x="250" y="259"/>
                    </a:cubicBezTo>
                    <a:cubicBezTo>
                      <a:pt x="250" y="259"/>
                      <a:pt x="250" y="259"/>
                      <a:pt x="250" y="259"/>
                    </a:cubicBezTo>
                    <a:cubicBezTo>
                      <a:pt x="250" y="259"/>
                      <a:pt x="250" y="259"/>
                      <a:pt x="250" y="259"/>
                    </a:cubicBezTo>
                    <a:cubicBezTo>
                      <a:pt x="251" y="256"/>
                      <a:pt x="253" y="254"/>
                      <a:pt x="257" y="253"/>
                    </a:cubicBezTo>
                    <a:cubicBezTo>
                      <a:pt x="263" y="252"/>
                      <a:pt x="268" y="260"/>
                      <a:pt x="271" y="265"/>
                    </a:cubicBezTo>
                    <a:cubicBezTo>
                      <a:pt x="274" y="271"/>
                      <a:pt x="283" y="294"/>
                      <a:pt x="272" y="296"/>
                    </a:cubicBezTo>
                    <a:close/>
                    <a:moveTo>
                      <a:pt x="316" y="368"/>
                    </a:moveTo>
                    <a:cubicBezTo>
                      <a:pt x="308" y="363"/>
                      <a:pt x="302" y="355"/>
                      <a:pt x="300" y="347"/>
                    </a:cubicBezTo>
                    <a:cubicBezTo>
                      <a:pt x="301" y="347"/>
                      <a:pt x="301" y="347"/>
                      <a:pt x="301" y="347"/>
                    </a:cubicBezTo>
                    <a:cubicBezTo>
                      <a:pt x="309" y="342"/>
                      <a:pt x="321" y="359"/>
                      <a:pt x="324" y="365"/>
                    </a:cubicBezTo>
                    <a:cubicBezTo>
                      <a:pt x="330" y="375"/>
                      <a:pt x="323" y="373"/>
                      <a:pt x="316" y="368"/>
                    </a:cubicBezTo>
                    <a:close/>
                  </a:path>
                </a:pathLst>
              </a:custGeom>
              <a:solidFill>
                <a:srgbClr val="6D97B3"/>
              </a:solidFill>
              <a:ln w="9525">
                <a:noFill/>
                <a:round/>
                <a:headEnd/>
                <a:tailEnd/>
              </a:ln>
            </p:spPr>
            <p:txBody>
              <a:bodyPr/>
              <a:lstStyle/>
              <a:p>
                <a:endParaRPr lang="en-US"/>
              </a:p>
            </p:txBody>
          </p:sp>
          <p:sp>
            <p:nvSpPr>
              <p:cNvPr id="44086" name="Freeform 934"/>
              <p:cNvSpPr>
                <a:spLocks noEditPoints="1"/>
              </p:cNvSpPr>
              <p:nvPr/>
            </p:nvSpPr>
            <p:spPr bwMode="auto">
              <a:xfrm>
                <a:off x="1947" y="2264"/>
                <a:ext cx="360" cy="685"/>
              </a:xfrm>
              <a:custGeom>
                <a:avLst/>
                <a:gdLst>
                  <a:gd name="T0" fmla="*/ 110 w 144"/>
                  <a:gd name="T1" fmla="*/ 9 h 257"/>
                  <a:gd name="T2" fmla="*/ 56 w 144"/>
                  <a:gd name="T3" fmla="*/ 28 h 257"/>
                  <a:gd name="T4" fmla="*/ 80 w 144"/>
                  <a:gd name="T5" fmla="*/ 253 h 257"/>
                  <a:gd name="T6" fmla="*/ 83 w 144"/>
                  <a:gd name="T7" fmla="*/ 247 h 257"/>
                  <a:gd name="T8" fmla="*/ 87 w 144"/>
                  <a:gd name="T9" fmla="*/ 247 h 257"/>
                  <a:gd name="T10" fmla="*/ 90 w 144"/>
                  <a:gd name="T11" fmla="*/ 247 h 257"/>
                  <a:gd name="T12" fmla="*/ 144 w 144"/>
                  <a:gd name="T13" fmla="*/ 0 h 257"/>
                  <a:gd name="T14" fmla="*/ 120 w 144"/>
                  <a:gd name="T15" fmla="*/ 26 h 257"/>
                  <a:gd name="T16" fmla="*/ 126 w 144"/>
                  <a:gd name="T17" fmla="*/ 37 h 257"/>
                  <a:gd name="T18" fmla="*/ 107 w 144"/>
                  <a:gd name="T19" fmla="*/ 81 h 257"/>
                  <a:gd name="T20" fmla="*/ 104 w 144"/>
                  <a:gd name="T21" fmla="*/ 65 h 257"/>
                  <a:gd name="T22" fmla="*/ 92 w 144"/>
                  <a:gd name="T23" fmla="*/ 131 h 257"/>
                  <a:gd name="T24" fmla="*/ 80 w 144"/>
                  <a:gd name="T25" fmla="*/ 133 h 257"/>
                  <a:gd name="T26" fmla="*/ 97 w 144"/>
                  <a:gd name="T27" fmla="*/ 100 h 257"/>
                  <a:gd name="T28" fmla="*/ 73 w 144"/>
                  <a:gd name="T29" fmla="*/ 82 h 257"/>
                  <a:gd name="T30" fmla="*/ 79 w 144"/>
                  <a:gd name="T31" fmla="*/ 58 h 257"/>
                  <a:gd name="T32" fmla="*/ 94 w 144"/>
                  <a:gd name="T33" fmla="*/ 65 h 257"/>
                  <a:gd name="T34" fmla="*/ 77 w 144"/>
                  <a:gd name="T35" fmla="*/ 115 h 257"/>
                  <a:gd name="T36" fmla="*/ 52 w 144"/>
                  <a:gd name="T37" fmla="*/ 92 h 257"/>
                  <a:gd name="T38" fmla="*/ 44 w 144"/>
                  <a:gd name="T39" fmla="*/ 40 h 257"/>
                  <a:gd name="T40" fmla="*/ 56 w 144"/>
                  <a:gd name="T41" fmla="*/ 50 h 257"/>
                  <a:gd name="T42" fmla="*/ 52 w 144"/>
                  <a:gd name="T43" fmla="*/ 92 h 257"/>
                  <a:gd name="T44" fmla="*/ 57 w 144"/>
                  <a:gd name="T45" fmla="*/ 103 h 257"/>
                  <a:gd name="T46" fmla="*/ 67 w 144"/>
                  <a:gd name="T47" fmla="*/ 111 h 257"/>
                  <a:gd name="T48" fmla="*/ 76 w 144"/>
                  <a:gd name="T49" fmla="*/ 162 h 257"/>
                  <a:gd name="T50" fmla="*/ 57 w 144"/>
                  <a:gd name="T51" fmla="*/ 105 h 257"/>
                  <a:gd name="T52" fmla="*/ 76 w 144"/>
                  <a:gd name="T53" fmla="*/ 200 h 257"/>
                  <a:gd name="T54" fmla="*/ 77 w 144"/>
                  <a:gd name="T55" fmla="*/ 174 h 257"/>
                  <a:gd name="T56" fmla="*/ 82 w 144"/>
                  <a:gd name="T57" fmla="*/ 221 h 257"/>
                  <a:gd name="T58" fmla="*/ 82 w 144"/>
                  <a:gd name="T59" fmla="*/ 204 h 257"/>
                  <a:gd name="T60" fmla="*/ 82 w 144"/>
                  <a:gd name="T61" fmla="*/ 221 h 257"/>
                  <a:gd name="T62" fmla="*/ 85 w 144"/>
                  <a:gd name="T63" fmla="*/ 155 h 257"/>
                  <a:gd name="T64" fmla="*/ 86 w 144"/>
                  <a:gd name="T65" fmla="*/ 156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257"/>
                  <a:gd name="T101" fmla="*/ 144 w 144"/>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257">
                    <a:moveTo>
                      <a:pt x="144" y="0"/>
                    </a:moveTo>
                    <a:cubicBezTo>
                      <a:pt x="110" y="9"/>
                      <a:pt x="110" y="9"/>
                      <a:pt x="110" y="9"/>
                    </a:cubicBezTo>
                    <a:cubicBezTo>
                      <a:pt x="76" y="45"/>
                      <a:pt x="76" y="45"/>
                      <a:pt x="76" y="45"/>
                    </a:cubicBezTo>
                    <a:cubicBezTo>
                      <a:pt x="56" y="28"/>
                      <a:pt x="56" y="28"/>
                      <a:pt x="56" y="28"/>
                    </a:cubicBezTo>
                    <a:cubicBezTo>
                      <a:pt x="0" y="12"/>
                      <a:pt x="0" y="12"/>
                      <a:pt x="0" y="12"/>
                    </a:cubicBezTo>
                    <a:cubicBezTo>
                      <a:pt x="43" y="45"/>
                      <a:pt x="78" y="241"/>
                      <a:pt x="80" y="253"/>
                    </a:cubicBezTo>
                    <a:cubicBezTo>
                      <a:pt x="80" y="253"/>
                      <a:pt x="80" y="254"/>
                      <a:pt x="80" y="254"/>
                    </a:cubicBezTo>
                    <a:cubicBezTo>
                      <a:pt x="83" y="247"/>
                      <a:pt x="83" y="247"/>
                      <a:pt x="83" y="247"/>
                    </a:cubicBezTo>
                    <a:cubicBezTo>
                      <a:pt x="85" y="254"/>
                      <a:pt x="85" y="254"/>
                      <a:pt x="85" y="254"/>
                    </a:cubicBezTo>
                    <a:cubicBezTo>
                      <a:pt x="87" y="247"/>
                      <a:pt x="87" y="247"/>
                      <a:pt x="87" y="247"/>
                    </a:cubicBezTo>
                    <a:cubicBezTo>
                      <a:pt x="90" y="257"/>
                      <a:pt x="90" y="257"/>
                      <a:pt x="90" y="257"/>
                    </a:cubicBezTo>
                    <a:cubicBezTo>
                      <a:pt x="90" y="247"/>
                      <a:pt x="90" y="247"/>
                      <a:pt x="90" y="247"/>
                    </a:cubicBezTo>
                    <a:cubicBezTo>
                      <a:pt x="94" y="252"/>
                      <a:pt x="94" y="252"/>
                      <a:pt x="94" y="252"/>
                    </a:cubicBezTo>
                    <a:cubicBezTo>
                      <a:pt x="73" y="180"/>
                      <a:pt x="144" y="0"/>
                      <a:pt x="144" y="0"/>
                    </a:cubicBezTo>
                    <a:close/>
                    <a:moveTo>
                      <a:pt x="104" y="65"/>
                    </a:moveTo>
                    <a:cubicBezTo>
                      <a:pt x="107" y="51"/>
                      <a:pt x="114" y="39"/>
                      <a:pt x="120" y="26"/>
                    </a:cubicBezTo>
                    <a:cubicBezTo>
                      <a:pt x="121" y="28"/>
                      <a:pt x="121" y="28"/>
                      <a:pt x="121" y="28"/>
                    </a:cubicBezTo>
                    <a:cubicBezTo>
                      <a:pt x="125" y="20"/>
                      <a:pt x="127" y="34"/>
                      <a:pt x="126" y="37"/>
                    </a:cubicBezTo>
                    <a:cubicBezTo>
                      <a:pt x="123" y="50"/>
                      <a:pt x="114" y="63"/>
                      <a:pt x="110" y="76"/>
                    </a:cubicBezTo>
                    <a:cubicBezTo>
                      <a:pt x="109" y="77"/>
                      <a:pt x="108" y="79"/>
                      <a:pt x="107" y="81"/>
                    </a:cubicBezTo>
                    <a:cubicBezTo>
                      <a:pt x="105" y="85"/>
                      <a:pt x="103" y="88"/>
                      <a:pt x="101" y="83"/>
                    </a:cubicBezTo>
                    <a:cubicBezTo>
                      <a:pt x="100" y="78"/>
                      <a:pt x="103" y="69"/>
                      <a:pt x="104" y="65"/>
                    </a:cubicBezTo>
                    <a:close/>
                    <a:moveTo>
                      <a:pt x="100" y="107"/>
                    </a:moveTo>
                    <a:cubicBezTo>
                      <a:pt x="99" y="115"/>
                      <a:pt x="95" y="123"/>
                      <a:pt x="92" y="131"/>
                    </a:cubicBezTo>
                    <a:cubicBezTo>
                      <a:pt x="91" y="134"/>
                      <a:pt x="88" y="149"/>
                      <a:pt x="84" y="148"/>
                    </a:cubicBezTo>
                    <a:cubicBezTo>
                      <a:pt x="79" y="147"/>
                      <a:pt x="80" y="136"/>
                      <a:pt x="80" y="133"/>
                    </a:cubicBezTo>
                    <a:cubicBezTo>
                      <a:pt x="82" y="120"/>
                      <a:pt x="89" y="108"/>
                      <a:pt x="97" y="97"/>
                    </a:cubicBezTo>
                    <a:cubicBezTo>
                      <a:pt x="97" y="100"/>
                      <a:pt x="97" y="100"/>
                      <a:pt x="97" y="100"/>
                    </a:cubicBezTo>
                    <a:cubicBezTo>
                      <a:pt x="102" y="97"/>
                      <a:pt x="101" y="104"/>
                      <a:pt x="100" y="107"/>
                    </a:cubicBezTo>
                    <a:close/>
                    <a:moveTo>
                      <a:pt x="73" y="82"/>
                    </a:moveTo>
                    <a:cubicBezTo>
                      <a:pt x="74" y="74"/>
                      <a:pt x="73" y="58"/>
                      <a:pt x="82" y="53"/>
                    </a:cubicBezTo>
                    <a:cubicBezTo>
                      <a:pt x="79" y="58"/>
                      <a:pt x="79" y="58"/>
                      <a:pt x="79" y="58"/>
                    </a:cubicBezTo>
                    <a:cubicBezTo>
                      <a:pt x="81" y="54"/>
                      <a:pt x="86" y="47"/>
                      <a:pt x="92" y="50"/>
                    </a:cubicBezTo>
                    <a:cubicBezTo>
                      <a:pt x="97" y="53"/>
                      <a:pt x="95" y="61"/>
                      <a:pt x="94" y="65"/>
                    </a:cubicBezTo>
                    <a:cubicBezTo>
                      <a:pt x="92" y="73"/>
                      <a:pt x="89" y="81"/>
                      <a:pt x="85" y="89"/>
                    </a:cubicBezTo>
                    <a:cubicBezTo>
                      <a:pt x="82" y="97"/>
                      <a:pt x="83" y="107"/>
                      <a:pt x="77" y="115"/>
                    </a:cubicBezTo>
                    <a:cubicBezTo>
                      <a:pt x="67" y="111"/>
                      <a:pt x="71" y="90"/>
                      <a:pt x="73" y="82"/>
                    </a:cubicBezTo>
                    <a:close/>
                    <a:moveTo>
                      <a:pt x="52" y="92"/>
                    </a:moveTo>
                    <a:cubicBezTo>
                      <a:pt x="44" y="87"/>
                      <a:pt x="45" y="74"/>
                      <a:pt x="44" y="66"/>
                    </a:cubicBezTo>
                    <a:cubicBezTo>
                      <a:pt x="43" y="61"/>
                      <a:pt x="35" y="40"/>
                      <a:pt x="44" y="40"/>
                    </a:cubicBezTo>
                    <a:cubicBezTo>
                      <a:pt x="42" y="42"/>
                      <a:pt x="42" y="42"/>
                      <a:pt x="42" y="42"/>
                    </a:cubicBezTo>
                    <a:cubicBezTo>
                      <a:pt x="49" y="36"/>
                      <a:pt x="54" y="41"/>
                      <a:pt x="56" y="50"/>
                    </a:cubicBezTo>
                    <a:cubicBezTo>
                      <a:pt x="58" y="57"/>
                      <a:pt x="56" y="65"/>
                      <a:pt x="55" y="72"/>
                    </a:cubicBezTo>
                    <a:cubicBezTo>
                      <a:pt x="54" y="78"/>
                      <a:pt x="56" y="87"/>
                      <a:pt x="52" y="92"/>
                    </a:cubicBezTo>
                    <a:close/>
                    <a:moveTo>
                      <a:pt x="57" y="107"/>
                    </a:moveTo>
                    <a:cubicBezTo>
                      <a:pt x="57" y="103"/>
                      <a:pt x="57" y="103"/>
                      <a:pt x="57" y="103"/>
                    </a:cubicBezTo>
                    <a:cubicBezTo>
                      <a:pt x="57" y="104"/>
                      <a:pt x="57" y="105"/>
                      <a:pt x="57" y="105"/>
                    </a:cubicBezTo>
                    <a:cubicBezTo>
                      <a:pt x="58" y="102"/>
                      <a:pt x="66" y="110"/>
                      <a:pt x="67" y="111"/>
                    </a:cubicBezTo>
                    <a:cubicBezTo>
                      <a:pt x="71" y="117"/>
                      <a:pt x="72" y="124"/>
                      <a:pt x="74" y="131"/>
                    </a:cubicBezTo>
                    <a:cubicBezTo>
                      <a:pt x="75" y="140"/>
                      <a:pt x="77" y="152"/>
                      <a:pt x="76" y="162"/>
                    </a:cubicBezTo>
                    <a:cubicBezTo>
                      <a:pt x="67" y="164"/>
                      <a:pt x="63" y="147"/>
                      <a:pt x="62" y="141"/>
                    </a:cubicBezTo>
                    <a:cubicBezTo>
                      <a:pt x="61" y="129"/>
                      <a:pt x="62" y="116"/>
                      <a:pt x="57" y="105"/>
                    </a:cubicBezTo>
                    <a:cubicBezTo>
                      <a:pt x="57" y="105"/>
                      <a:pt x="57" y="106"/>
                      <a:pt x="57" y="107"/>
                    </a:cubicBezTo>
                    <a:close/>
                    <a:moveTo>
                      <a:pt x="76" y="200"/>
                    </a:moveTo>
                    <a:cubicBezTo>
                      <a:pt x="70" y="196"/>
                      <a:pt x="70" y="186"/>
                      <a:pt x="70" y="181"/>
                    </a:cubicBezTo>
                    <a:cubicBezTo>
                      <a:pt x="70" y="177"/>
                      <a:pt x="73" y="170"/>
                      <a:pt x="77" y="174"/>
                    </a:cubicBezTo>
                    <a:cubicBezTo>
                      <a:pt x="83" y="175"/>
                      <a:pt x="78" y="197"/>
                      <a:pt x="76" y="200"/>
                    </a:cubicBezTo>
                    <a:close/>
                    <a:moveTo>
                      <a:pt x="82" y="221"/>
                    </a:moveTo>
                    <a:cubicBezTo>
                      <a:pt x="78" y="219"/>
                      <a:pt x="81" y="206"/>
                      <a:pt x="83" y="202"/>
                    </a:cubicBezTo>
                    <a:cubicBezTo>
                      <a:pt x="82" y="204"/>
                      <a:pt x="82" y="204"/>
                      <a:pt x="82" y="204"/>
                    </a:cubicBezTo>
                    <a:cubicBezTo>
                      <a:pt x="81" y="200"/>
                      <a:pt x="84" y="198"/>
                      <a:pt x="86" y="203"/>
                    </a:cubicBezTo>
                    <a:cubicBezTo>
                      <a:pt x="88" y="207"/>
                      <a:pt x="85" y="219"/>
                      <a:pt x="82" y="221"/>
                    </a:cubicBezTo>
                    <a:close/>
                    <a:moveTo>
                      <a:pt x="86" y="156"/>
                    </a:moveTo>
                    <a:cubicBezTo>
                      <a:pt x="85" y="155"/>
                      <a:pt x="85" y="155"/>
                      <a:pt x="85" y="155"/>
                    </a:cubicBezTo>
                    <a:cubicBezTo>
                      <a:pt x="92" y="149"/>
                      <a:pt x="90" y="166"/>
                      <a:pt x="89" y="169"/>
                    </a:cubicBezTo>
                    <a:cubicBezTo>
                      <a:pt x="83" y="185"/>
                      <a:pt x="82" y="161"/>
                      <a:pt x="86" y="156"/>
                    </a:cubicBezTo>
                    <a:close/>
                  </a:path>
                </a:pathLst>
              </a:custGeom>
              <a:solidFill>
                <a:srgbClr val="6D97B3"/>
              </a:solidFill>
              <a:ln w="9525">
                <a:noFill/>
                <a:round/>
                <a:headEnd/>
                <a:tailEnd/>
              </a:ln>
            </p:spPr>
            <p:txBody>
              <a:bodyPr/>
              <a:lstStyle/>
              <a:p>
                <a:endParaRPr lang="en-US"/>
              </a:p>
            </p:txBody>
          </p:sp>
          <p:sp>
            <p:nvSpPr>
              <p:cNvPr id="44087" name="Freeform 935"/>
              <p:cNvSpPr>
                <a:spLocks noEditPoints="1"/>
              </p:cNvSpPr>
              <p:nvPr/>
            </p:nvSpPr>
            <p:spPr bwMode="auto">
              <a:xfrm>
                <a:off x="830" y="2528"/>
                <a:ext cx="1007" cy="797"/>
              </a:xfrm>
              <a:custGeom>
                <a:avLst/>
                <a:gdLst>
                  <a:gd name="T0" fmla="*/ 403 w 403"/>
                  <a:gd name="T1" fmla="*/ 282 h 299"/>
                  <a:gd name="T2" fmla="*/ 164 w 403"/>
                  <a:gd name="T3" fmla="*/ 27 h 299"/>
                  <a:gd name="T4" fmla="*/ 31 w 403"/>
                  <a:gd name="T5" fmla="*/ 150 h 299"/>
                  <a:gd name="T6" fmla="*/ 391 w 403"/>
                  <a:gd name="T7" fmla="*/ 299 h 299"/>
                  <a:gd name="T8" fmla="*/ 394 w 403"/>
                  <a:gd name="T9" fmla="*/ 295 h 299"/>
                  <a:gd name="T10" fmla="*/ 399 w 403"/>
                  <a:gd name="T11" fmla="*/ 287 h 299"/>
                  <a:gd name="T12" fmla="*/ 230 w 403"/>
                  <a:gd name="T13" fmla="*/ 80 h 299"/>
                  <a:gd name="T14" fmla="*/ 243 w 403"/>
                  <a:gd name="T15" fmla="*/ 128 h 299"/>
                  <a:gd name="T16" fmla="*/ 212 w 403"/>
                  <a:gd name="T17" fmla="*/ 60 h 299"/>
                  <a:gd name="T18" fmla="*/ 230 w 403"/>
                  <a:gd name="T19" fmla="*/ 80 h 299"/>
                  <a:gd name="T20" fmla="*/ 148 w 403"/>
                  <a:gd name="T21" fmla="*/ 141 h 299"/>
                  <a:gd name="T22" fmla="*/ 147 w 403"/>
                  <a:gd name="T23" fmla="*/ 130 h 299"/>
                  <a:gd name="T24" fmla="*/ 187 w 403"/>
                  <a:gd name="T25" fmla="*/ 140 h 299"/>
                  <a:gd name="T26" fmla="*/ 218 w 403"/>
                  <a:gd name="T27" fmla="*/ 197 h 299"/>
                  <a:gd name="T28" fmla="*/ 191 w 403"/>
                  <a:gd name="T29" fmla="*/ 170 h 299"/>
                  <a:gd name="T30" fmla="*/ 218 w 403"/>
                  <a:gd name="T31" fmla="*/ 197 h 299"/>
                  <a:gd name="T32" fmla="*/ 173 w 403"/>
                  <a:gd name="T33" fmla="*/ 96 h 299"/>
                  <a:gd name="T34" fmla="*/ 183 w 403"/>
                  <a:gd name="T35" fmla="*/ 87 h 299"/>
                  <a:gd name="T36" fmla="*/ 230 w 403"/>
                  <a:gd name="T37" fmla="*/ 143 h 299"/>
                  <a:gd name="T38" fmla="*/ 201 w 403"/>
                  <a:gd name="T39" fmla="*/ 140 h 299"/>
                  <a:gd name="T40" fmla="*/ 246 w 403"/>
                  <a:gd name="T41" fmla="*/ 201 h 299"/>
                  <a:gd name="T42" fmla="*/ 238 w 403"/>
                  <a:gd name="T43" fmla="*/ 170 h 299"/>
                  <a:gd name="T44" fmla="*/ 283 w 403"/>
                  <a:gd name="T45" fmla="*/ 227 h 299"/>
                  <a:gd name="T46" fmla="*/ 260 w 403"/>
                  <a:gd name="T47" fmla="*/ 158 h 299"/>
                  <a:gd name="T48" fmla="*/ 256 w 403"/>
                  <a:gd name="T49" fmla="*/ 137 h 299"/>
                  <a:gd name="T50" fmla="*/ 284 w 403"/>
                  <a:gd name="T51" fmla="*/ 180 h 299"/>
                  <a:gd name="T52" fmla="*/ 293 w 403"/>
                  <a:gd name="T53" fmla="*/ 195 h 299"/>
                  <a:gd name="T54" fmla="*/ 292 w 403"/>
                  <a:gd name="T55" fmla="*/ 202 h 299"/>
                  <a:gd name="T56" fmla="*/ 293 w 403"/>
                  <a:gd name="T57" fmla="*/ 235 h 299"/>
                  <a:gd name="T58" fmla="*/ 342 w 403"/>
                  <a:gd name="T59" fmla="*/ 253 h 299"/>
                  <a:gd name="T60" fmla="*/ 354 w 403"/>
                  <a:gd name="T61" fmla="*/ 261 h 299"/>
                  <a:gd name="T62" fmla="*/ 354 w 403"/>
                  <a:gd name="T63" fmla="*/ 261 h 2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299"/>
                  <a:gd name="T98" fmla="*/ 403 w 403"/>
                  <a:gd name="T99" fmla="*/ 299 h 2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299">
                    <a:moveTo>
                      <a:pt x="394" y="282"/>
                    </a:moveTo>
                    <a:cubicBezTo>
                      <a:pt x="403" y="282"/>
                      <a:pt x="403" y="282"/>
                      <a:pt x="403" y="282"/>
                    </a:cubicBezTo>
                    <a:cubicBezTo>
                      <a:pt x="266" y="231"/>
                      <a:pt x="263" y="0"/>
                      <a:pt x="187" y="18"/>
                    </a:cubicBezTo>
                    <a:cubicBezTo>
                      <a:pt x="180" y="20"/>
                      <a:pt x="172" y="23"/>
                      <a:pt x="164" y="27"/>
                    </a:cubicBezTo>
                    <a:cubicBezTo>
                      <a:pt x="140" y="39"/>
                      <a:pt x="161" y="128"/>
                      <a:pt x="137" y="151"/>
                    </a:cubicBezTo>
                    <a:cubicBezTo>
                      <a:pt x="114" y="174"/>
                      <a:pt x="47" y="131"/>
                      <a:pt x="31" y="150"/>
                    </a:cubicBezTo>
                    <a:cubicBezTo>
                      <a:pt x="12" y="174"/>
                      <a:pt x="0" y="191"/>
                      <a:pt x="0" y="191"/>
                    </a:cubicBezTo>
                    <a:cubicBezTo>
                      <a:pt x="80" y="123"/>
                      <a:pt x="391" y="299"/>
                      <a:pt x="391" y="299"/>
                    </a:cubicBezTo>
                    <a:cubicBezTo>
                      <a:pt x="387" y="293"/>
                      <a:pt x="387" y="293"/>
                      <a:pt x="387" y="293"/>
                    </a:cubicBezTo>
                    <a:cubicBezTo>
                      <a:pt x="394" y="295"/>
                      <a:pt x="394" y="295"/>
                      <a:pt x="394" y="295"/>
                    </a:cubicBezTo>
                    <a:cubicBezTo>
                      <a:pt x="392" y="290"/>
                      <a:pt x="392" y="290"/>
                      <a:pt x="392" y="290"/>
                    </a:cubicBezTo>
                    <a:cubicBezTo>
                      <a:pt x="399" y="287"/>
                      <a:pt x="399" y="287"/>
                      <a:pt x="399" y="287"/>
                    </a:cubicBezTo>
                    <a:lnTo>
                      <a:pt x="394" y="282"/>
                    </a:lnTo>
                    <a:close/>
                    <a:moveTo>
                      <a:pt x="230" y="80"/>
                    </a:moveTo>
                    <a:cubicBezTo>
                      <a:pt x="233" y="89"/>
                      <a:pt x="235" y="98"/>
                      <a:pt x="237" y="107"/>
                    </a:cubicBezTo>
                    <a:cubicBezTo>
                      <a:pt x="238" y="111"/>
                      <a:pt x="246" y="124"/>
                      <a:pt x="243" y="128"/>
                    </a:cubicBezTo>
                    <a:cubicBezTo>
                      <a:pt x="236" y="139"/>
                      <a:pt x="221" y="112"/>
                      <a:pt x="220" y="107"/>
                    </a:cubicBezTo>
                    <a:cubicBezTo>
                      <a:pt x="216" y="92"/>
                      <a:pt x="219" y="74"/>
                      <a:pt x="212" y="60"/>
                    </a:cubicBezTo>
                    <a:cubicBezTo>
                      <a:pt x="211" y="60"/>
                      <a:pt x="211" y="60"/>
                      <a:pt x="211" y="60"/>
                    </a:cubicBezTo>
                    <a:cubicBezTo>
                      <a:pt x="219" y="52"/>
                      <a:pt x="228" y="76"/>
                      <a:pt x="230" y="80"/>
                    </a:cubicBezTo>
                    <a:close/>
                    <a:moveTo>
                      <a:pt x="168" y="151"/>
                    </a:moveTo>
                    <a:cubicBezTo>
                      <a:pt x="160" y="150"/>
                      <a:pt x="151" y="150"/>
                      <a:pt x="148" y="141"/>
                    </a:cubicBezTo>
                    <a:cubicBezTo>
                      <a:pt x="147" y="139"/>
                      <a:pt x="148" y="131"/>
                      <a:pt x="148" y="130"/>
                    </a:cubicBezTo>
                    <a:cubicBezTo>
                      <a:pt x="147" y="130"/>
                      <a:pt x="147" y="130"/>
                      <a:pt x="147" y="130"/>
                    </a:cubicBezTo>
                    <a:cubicBezTo>
                      <a:pt x="147" y="124"/>
                      <a:pt x="150" y="117"/>
                      <a:pt x="157" y="117"/>
                    </a:cubicBezTo>
                    <a:cubicBezTo>
                      <a:pt x="168" y="115"/>
                      <a:pt x="181" y="132"/>
                      <a:pt x="187" y="140"/>
                    </a:cubicBezTo>
                    <a:cubicBezTo>
                      <a:pt x="202" y="158"/>
                      <a:pt x="180" y="153"/>
                      <a:pt x="168" y="151"/>
                    </a:cubicBezTo>
                    <a:close/>
                    <a:moveTo>
                      <a:pt x="218" y="197"/>
                    </a:moveTo>
                    <a:cubicBezTo>
                      <a:pt x="206" y="196"/>
                      <a:pt x="172" y="177"/>
                      <a:pt x="193" y="165"/>
                    </a:cubicBezTo>
                    <a:cubicBezTo>
                      <a:pt x="191" y="170"/>
                      <a:pt x="191" y="170"/>
                      <a:pt x="191" y="170"/>
                    </a:cubicBezTo>
                    <a:cubicBezTo>
                      <a:pt x="200" y="172"/>
                      <a:pt x="211" y="177"/>
                      <a:pt x="219" y="182"/>
                    </a:cubicBezTo>
                    <a:cubicBezTo>
                      <a:pt x="228" y="187"/>
                      <a:pt x="233" y="197"/>
                      <a:pt x="218" y="197"/>
                    </a:cubicBezTo>
                    <a:close/>
                    <a:moveTo>
                      <a:pt x="201" y="140"/>
                    </a:moveTo>
                    <a:cubicBezTo>
                      <a:pt x="188" y="131"/>
                      <a:pt x="171" y="113"/>
                      <a:pt x="173" y="96"/>
                    </a:cubicBezTo>
                    <a:cubicBezTo>
                      <a:pt x="174" y="90"/>
                      <a:pt x="177" y="87"/>
                      <a:pt x="183" y="89"/>
                    </a:cubicBezTo>
                    <a:cubicBezTo>
                      <a:pt x="183" y="87"/>
                      <a:pt x="183" y="87"/>
                      <a:pt x="183" y="87"/>
                    </a:cubicBezTo>
                    <a:cubicBezTo>
                      <a:pt x="189" y="97"/>
                      <a:pt x="192" y="106"/>
                      <a:pt x="200" y="114"/>
                    </a:cubicBezTo>
                    <a:cubicBezTo>
                      <a:pt x="209" y="125"/>
                      <a:pt x="220" y="134"/>
                      <a:pt x="230" y="143"/>
                    </a:cubicBezTo>
                    <a:cubicBezTo>
                      <a:pt x="236" y="148"/>
                      <a:pt x="246" y="155"/>
                      <a:pt x="234" y="157"/>
                    </a:cubicBezTo>
                    <a:cubicBezTo>
                      <a:pt x="222" y="158"/>
                      <a:pt x="209" y="147"/>
                      <a:pt x="201" y="140"/>
                    </a:cubicBezTo>
                    <a:close/>
                    <a:moveTo>
                      <a:pt x="283" y="227"/>
                    </a:moveTo>
                    <a:cubicBezTo>
                      <a:pt x="274" y="239"/>
                      <a:pt x="253" y="208"/>
                      <a:pt x="246" y="201"/>
                    </a:cubicBezTo>
                    <a:cubicBezTo>
                      <a:pt x="238" y="192"/>
                      <a:pt x="235" y="185"/>
                      <a:pt x="235" y="172"/>
                    </a:cubicBezTo>
                    <a:cubicBezTo>
                      <a:pt x="238" y="170"/>
                      <a:pt x="238" y="170"/>
                      <a:pt x="238" y="170"/>
                    </a:cubicBezTo>
                    <a:cubicBezTo>
                      <a:pt x="235" y="156"/>
                      <a:pt x="259" y="176"/>
                      <a:pt x="260" y="178"/>
                    </a:cubicBezTo>
                    <a:cubicBezTo>
                      <a:pt x="268" y="185"/>
                      <a:pt x="292" y="215"/>
                      <a:pt x="283" y="227"/>
                    </a:cubicBezTo>
                    <a:close/>
                    <a:moveTo>
                      <a:pt x="276" y="183"/>
                    </a:moveTo>
                    <a:cubicBezTo>
                      <a:pt x="269" y="176"/>
                      <a:pt x="265" y="166"/>
                      <a:pt x="260" y="158"/>
                    </a:cubicBezTo>
                    <a:cubicBezTo>
                      <a:pt x="257" y="152"/>
                      <a:pt x="251" y="150"/>
                      <a:pt x="251" y="150"/>
                    </a:cubicBezTo>
                    <a:cubicBezTo>
                      <a:pt x="246" y="143"/>
                      <a:pt x="249" y="137"/>
                      <a:pt x="256" y="137"/>
                    </a:cubicBezTo>
                    <a:cubicBezTo>
                      <a:pt x="266" y="136"/>
                      <a:pt x="272" y="144"/>
                      <a:pt x="275" y="152"/>
                    </a:cubicBezTo>
                    <a:cubicBezTo>
                      <a:pt x="279" y="160"/>
                      <a:pt x="284" y="171"/>
                      <a:pt x="284" y="180"/>
                    </a:cubicBezTo>
                    <a:cubicBezTo>
                      <a:pt x="284" y="188"/>
                      <a:pt x="281" y="188"/>
                      <a:pt x="276" y="183"/>
                    </a:cubicBezTo>
                    <a:close/>
                    <a:moveTo>
                      <a:pt x="293" y="195"/>
                    </a:moveTo>
                    <a:cubicBezTo>
                      <a:pt x="302" y="194"/>
                      <a:pt x="324" y="216"/>
                      <a:pt x="317" y="223"/>
                    </a:cubicBezTo>
                    <a:cubicBezTo>
                      <a:pt x="309" y="230"/>
                      <a:pt x="297" y="207"/>
                      <a:pt x="292" y="202"/>
                    </a:cubicBezTo>
                    <a:cubicBezTo>
                      <a:pt x="290" y="196"/>
                      <a:pt x="292" y="197"/>
                      <a:pt x="293" y="195"/>
                    </a:cubicBezTo>
                    <a:close/>
                    <a:moveTo>
                      <a:pt x="293" y="235"/>
                    </a:moveTo>
                    <a:cubicBezTo>
                      <a:pt x="300" y="234"/>
                      <a:pt x="305" y="236"/>
                      <a:pt x="312" y="238"/>
                    </a:cubicBezTo>
                    <a:cubicBezTo>
                      <a:pt x="320" y="241"/>
                      <a:pt x="339" y="243"/>
                      <a:pt x="342" y="253"/>
                    </a:cubicBezTo>
                    <a:cubicBezTo>
                      <a:pt x="327" y="259"/>
                      <a:pt x="293" y="238"/>
                      <a:pt x="293" y="235"/>
                    </a:cubicBezTo>
                    <a:close/>
                    <a:moveTo>
                      <a:pt x="354" y="261"/>
                    </a:moveTo>
                    <a:cubicBezTo>
                      <a:pt x="360" y="262"/>
                      <a:pt x="372" y="270"/>
                      <a:pt x="373" y="275"/>
                    </a:cubicBezTo>
                    <a:cubicBezTo>
                      <a:pt x="363" y="276"/>
                      <a:pt x="349" y="261"/>
                      <a:pt x="354" y="261"/>
                    </a:cubicBezTo>
                    <a:close/>
                  </a:path>
                </a:pathLst>
              </a:custGeom>
              <a:solidFill>
                <a:srgbClr val="A0C0D5"/>
              </a:solidFill>
              <a:ln w="9525">
                <a:noFill/>
                <a:round/>
                <a:headEnd/>
                <a:tailEnd/>
              </a:ln>
            </p:spPr>
            <p:txBody>
              <a:bodyPr/>
              <a:lstStyle/>
              <a:p>
                <a:endParaRPr lang="en-US"/>
              </a:p>
            </p:txBody>
          </p:sp>
          <p:sp>
            <p:nvSpPr>
              <p:cNvPr id="44088" name="Freeform 936"/>
              <p:cNvSpPr>
                <a:spLocks/>
              </p:cNvSpPr>
              <p:nvPr/>
            </p:nvSpPr>
            <p:spPr bwMode="auto">
              <a:xfrm>
                <a:off x="982" y="2637"/>
                <a:ext cx="100" cy="203"/>
              </a:xfrm>
              <a:custGeom>
                <a:avLst/>
                <a:gdLst>
                  <a:gd name="T0" fmla="*/ 40 w 40"/>
                  <a:gd name="T1" fmla="*/ 76 h 76"/>
                  <a:gd name="T2" fmla="*/ 28 w 40"/>
                  <a:gd name="T3" fmla="*/ 0 h 76"/>
                  <a:gd name="T4" fmla="*/ 40 w 40"/>
                  <a:gd name="T5" fmla="*/ 72 h 76"/>
                  <a:gd name="T6" fmla="*/ 0 60000 65536"/>
                  <a:gd name="T7" fmla="*/ 0 60000 65536"/>
                  <a:gd name="T8" fmla="*/ 0 60000 65536"/>
                  <a:gd name="T9" fmla="*/ 0 w 40"/>
                  <a:gd name="T10" fmla="*/ 0 h 76"/>
                  <a:gd name="T11" fmla="*/ 40 w 40"/>
                  <a:gd name="T12" fmla="*/ 76 h 76"/>
                </a:gdLst>
                <a:ahLst/>
                <a:cxnLst>
                  <a:cxn ang="T6">
                    <a:pos x="T0" y="T1"/>
                  </a:cxn>
                  <a:cxn ang="T7">
                    <a:pos x="T2" y="T3"/>
                  </a:cxn>
                  <a:cxn ang="T8">
                    <a:pos x="T4" y="T5"/>
                  </a:cxn>
                </a:cxnLst>
                <a:rect l="T9" t="T10" r="T11" b="T12"/>
                <a:pathLst>
                  <a:path w="40" h="76">
                    <a:moveTo>
                      <a:pt x="40" y="76"/>
                    </a:moveTo>
                    <a:cubicBezTo>
                      <a:pt x="40" y="76"/>
                      <a:pt x="0" y="16"/>
                      <a:pt x="28" y="0"/>
                    </a:cubicBezTo>
                    <a:cubicBezTo>
                      <a:pt x="28" y="0"/>
                      <a:pt x="20" y="52"/>
                      <a:pt x="40" y="72"/>
                    </a:cubicBezTo>
                  </a:path>
                </a:pathLst>
              </a:custGeom>
              <a:solidFill>
                <a:srgbClr val="8A534D"/>
              </a:solidFill>
              <a:ln w="9525">
                <a:noFill/>
                <a:round/>
                <a:headEnd/>
                <a:tailEnd/>
              </a:ln>
            </p:spPr>
            <p:txBody>
              <a:bodyPr/>
              <a:lstStyle/>
              <a:p>
                <a:endParaRPr lang="en-US"/>
              </a:p>
            </p:txBody>
          </p:sp>
          <p:sp>
            <p:nvSpPr>
              <p:cNvPr id="44089" name="Freeform 937"/>
              <p:cNvSpPr>
                <a:spLocks/>
              </p:cNvSpPr>
              <p:nvPr/>
            </p:nvSpPr>
            <p:spPr bwMode="auto">
              <a:xfrm>
                <a:off x="512" y="1517"/>
                <a:ext cx="1928" cy="1494"/>
              </a:xfrm>
              <a:custGeom>
                <a:avLst/>
                <a:gdLst>
                  <a:gd name="T0" fmla="*/ 108 w 771"/>
                  <a:gd name="T1" fmla="*/ 192 h 560"/>
                  <a:gd name="T2" fmla="*/ 20 w 771"/>
                  <a:gd name="T3" fmla="*/ 284 h 560"/>
                  <a:gd name="T4" fmla="*/ 0 w 771"/>
                  <a:gd name="T5" fmla="*/ 340 h 560"/>
                  <a:gd name="T6" fmla="*/ 0 w 771"/>
                  <a:gd name="T7" fmla="*/ 424 h 560"/>
                  <a:gd name="T8" fmla="*/ 20 w 771"/>
                  <a:gd name="T9" fmla="*/ 504 h 560"/>
                  <a:gd name="T10" fmla="*/ 60 w 771"/>
                  <a:gd name="T11" fmla="*/ 560 h 560"/>
                  <a:gd name="T12" fmla="*/ 264 w 771"/>
                  <a:gd name="T13" fmla="*/ 530 h 560"/>
                  <a:gd name="T14" fmla="*/ 266 w 771"/>
                  <a:gd name="T15" fmla="*/ 490 h 560"/>
                  <a:gd name="T16" fmla="*/ 354 w 771"/>
                  <a:gd name="T17" fmla="*/ 352 h 560"/>
                  <a:gd name="T18" fmla="*/ 456 w 771"/>
                  <a:gd name="T19" fmla="*/ 240 h 560"/>
                  <a:gd name="T20" fmla="*/ 492 w 771"/>
                  <a:gd name="T21" fmla="*/ 204 h 560"/>
                  <a:gd name="T22" fmla="*/ 548 w 771"/>
                  <a:gd name="T23" fmla="*/ 280 h 560"/>
                  <a:gd name="T24" fmla="*/ 650 w 771"/>
                  <a:gd name="T25" fmla="*/ 328 h 560"/>
                  <a:gd name="T26" fmla="*/ 712 w 771"/>
                  <a:gd name="T27" fmla="*/ 260 h 560"/>
                  <a:gd name="T28" fmla="*/ 748 w 771"/>
                  <a:gd name="T29" fmla="*/ 168 h 560"/>
                  <a:gd name="T30" fmla="*/ 720 w 771"/>
                  <a:gd name="T31" fmla="*/ 56 h 560"/>
                  <a:gd name="T32" fmla="*/ 644 w 771"/>
                  <a:gd name="T33" fmla="*/ 20 h 560"/>
                  <a:gd name="T34" fmla="*/ 520 w 771"/>
                  <a:gd name="T35" fmla="*/ 0 h 560"/>
                  <a:gd name="T36" fmla="*/ 388 w 771"/>
                  <a:gd name="T37" fmla="*/ 84 h 560"/>
                  <a:gd name="T38" fmla="*/ 364 w 771"/>
                  <a:gd name="T39" fmla="*/ 228 h 560"/>
                  <a:gd name="T40" fmla="*/ 348 w 771"/>
                  <a:gd name="T41" fmla="*/ 268 h 560"/>
                  <a:gd name="T42" fmla="*/ 308 w 771"/>
                  <a:gd name="T43" fmla="*/ 316 h 560"/>
                  <a:gd name="T44" fmla="*/ 280 w 771"/>
                  <a:gd name="T45" fmla="*/ 260 h 560"/>
                  <a:gd name="T46" fmla="*/ 220 w 771"/>
                  <a:gd name="T47" fmla="*/ 204 h 560"/>
                  <a:gd name="T48" fmla="*/ 108 w 771"/>
                  <a:gd name="T49" fmla="*/ 192 h 5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1"/>
                  <a:gd name="T76" fmla="*/ 0 h 560"/>
                  <a:gd name="T77" fmla="*/ 771 w 771"/>
                  <a:gd name="T78" fmla="*/ 560 h 5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1" h="560">
                    <a:moveTo>
                      <a:pt x="108" y="192"/>
                    </a:moveTo>
                    <a:cubicBezTo>
                      <a:pt x="20" y="284"/>
                      <a:pt x="20" y="284"/>
                      <a:pt x="20" y="284"/>
                    </a:cubicBezTo>
                    <a:cubicBezTo>
                      <a:pt x="0" y="340"/>
                      <a:pt x="0" y="340"/>
                      <a:pt x="0" y="340"/>
                    </a:cubicBezTo>
                    <a:cubicBezTo>
                      <a:pt x="0" y="424"/>
                      <a:pt x="0" y="424"/>
                      <a:pt x="0" y="424"/>
                    </a:cubicBezTo>
                    <a:cubicBezTo>
                      <a:pt x="20" y="504"/>
                      <a:pt x="20" y="504"/>
                      <a:pt x="20" y="504"/>
                    </a:cubicBezTo>
                    <a:cubicBezTo>
                      <a:pt x="60" y="560"/>
                      <a:pt x="60" y="560"/>
                      <a:pt x="60" y="560"/>
                    </a:cubicBezTo>
                    <a:cubicBezTo>
                      <a:pt x="60" y="560"/>
                      <a:pt x="199" y="508"/>
                      <a:pt x="264" y="530"/>
                    </a:cubicBezTo>
                    <a:cubicBezTo>
                      <a:pt x="264" y="530"/>
                      <a:pt x="262" y="524"/>
                      <a:pt x="266" y="490"/>
                    </a:cubicBezTo>
                    <a:cubicBezTo>
                      <a:pt x="271" y="454"/>
                      <a:pt x="354" y="352"/>
                      <a:pt x="354" y="352"/>
                    </a:cubicBezTo>
                    <a:cubicBezTo>
                      <a:pt x="456" y="240"/>
                      <a:pt x="456" y="240"/>
                      <a:pt x="456" y="240"/>
                    </a:cubicBezTo>
                    <a:cubicBezTo>
                      <a:pt x="492" y="204"/>
                      <a:pt x="492" y="204"/>
                      <a:pt x="492" y="204"/>
                    </a:cubicBezTo>
                    <a:cubicBezTo>
                      <a:pt x="548" y="280"/>
                      <a:pt x="548" y="280"/>
                      <a:pt x="548" y="280"/>
                    </a:cubicBezTo>
                    <a:cubicBezTo>
                      <a:pt x="548" y="280"/>
                      <a:pt x="630" y="284"/>
                      <a:pt x="650" y="328"/>
                    </a:cubicBezTo>
                    <a:cubicBezTo>
                      <a:pt x="650" y="328"/>
                      <a:pt x="647" y="283"/>
                      <a:pt x="712" y="260"/>
                    </a:cubicBezTo>
                    <a:cubicBezTo>
                      <a:pt x="771" y="239"/>
                      <a:pt x="748" y="168"/>
                      <a:pt x="748" y="168"/>
                    </a:cubicBezTo>
                    <a:cubicBezTo>
                      <a:pt x="720" y="56"/>
                      <a:pt x="720" y="56"/>
                      <a:pt x="720" y="56"/>
                    </a:cubicBezTo>
                    <a:cubicBezTo>
                      <a:pt x="644" y="20"/>
                      <a:pt x="644" y="20"/>
                      <a:pt x="644" y="20"/>
                    </a:cubicBezTo>
                    <a:cubicBezTo>
                      <a:pt x="520" y="0"/>
                      <a:pt x="520" y="0"/>
                      <a:pt x="520" y="0"/>
                    </a:cubicBezTo>
                    <a:cubicBezTo>
                      <a:pt x="388" y="84"/>
                      <a:pt x="388" y="84"/>
                      <a:pt x="388" y="84"/>
                    </a:cubicBezTo>
                    <a:cubicBezTo>
                      <a:pt x="364" y="228"/>
                      <a:pt x="364" y="228"/>
                      <a:pt x="364" y="228"/>
                    </a:cubicBezTo>
                    <a:cubicBezTo>
                      <a:pt x="348" y="268"/>
                      <a:pt x="348" y="268"/>
                      <a:pt x="348" y="268"/>
                    </a:cubicBezTo>
                    <a:cubicBezTo>
                      <a:pt x="308" y="316"/>
                      <a:pt x="308" y="316"/>
                      <a:pt x="308" y="316"/>
                    </a:cubicBezTo>
                    <a:cubicBezTo>
                      <a:pt x="280" y="260"/>
                      <a:pt x="280" y="260"/>
                      <a:pt x="280" y="260"/>
                    </a:cubicBezTo>
                    <a:cubicBezTo>
                      <a:pt x="220" y="204"/>
                      <a:pt x="220" y="204"/>
                      <a:pt x="220" y="204"/>
                    </a:cubicBezTo>
                    <a:lnTo>
                      <a:pt x="108" y="192"/>
                    </a:lnTo>
                    <a:close/>
                  </a:path>
                </a:pathLst>
              </a:custGeom>
              <a:solidFill>
                <a:srgbClr val="B11B48"/>
              </a:solidFill>
              <a:ln w="9525">
                <a:noFill/>
                <a:round/>
                <a:headEnd/>
                <a:tailEnd/>
              </a:ln>
            </p:spPr>
            <p:txBody>
              <a:bodyPr/>
              <a:lstStyle/>
              <a:p>
                <a:endParaRPr lang="en-US"/>
              </a:p>
            </p:txBody>
          </p:sp>
          <p:sp>
            <p:nvSpPr>
              <p:cNvPr id="44090" name="Oval 938"/>
              <p:cNvSpPr>
                <a:spLocks noChangeArrowheads="1"/>
              </p:cNvSpPr>
              <p:nvPr/>
            </p:nvSpPr>
            <p:spPr bwMode="auto">
              <a:xfrm>
                <a:off x="612" y="2637"/>
                <a:ext cx="340" cy="214"/>
              </a:xfrm>
              <a:prstGeom prst="ellipse">
                <a:avLst/>
              </a:prstGeom>
              <a:solidFill>
                <a:srgbClr val="5F1E31"/>
              </a:solidFill>
              <a:ln w="9525">
                <a:noFill/>
                <a:round/>
                <a:headEnd/>
                <a:tailEnd/>
              </a:ln>
            </p:spPr>
            <p:txBody>
              <a:bodyPr/>
              <a:lstStyle/>
              <a:p>
                <a:endParaRPr lang="en-US"/>
              </a:p>
            </p:txBody>
          </p:sp>
          <p:sp>
            <p:nvSpPr>
              <p:cNvPr id="44091" name="Freeform 939"/>
              <p:cNvSpPr>
                <a:spLocks/>
              </p:cNvSpPr>
              <p:nvPr/>
            </p:nvSpPr>
            <p:spPr bwMode="auto">
              <a:xfrm>
                <a:off x="492" y="2584"/>
                <a:ext cx="280" cy="224"/>
              </a:xfrm>
              <a:custGeom>
                <a:avLst/>
                <a:gdLst>
                  <a:gd name="T0" fmla="*/ 64 w 112"/>
                  <a:gd name="T1" fmla="*/ 84 h 84"/>
                  <a:gd name="T2" fmla="*/ 80 w 112"/>
                  <a:gd name="T3" fmla="*/ 4 h 84"/>
                  <a:gd name="T4" fmla="*/ 112 w 112"/>
                  <a:gd name="T5" fmla="*/ 0 h 84"/>
                  <a:gd name="T6" fmla="*/ 68 w 112"/>
                  <a:gd name="T7" fmla="*/ 64 h 84"/>
                  <a:gd name="T8" fmla="*/ 64 w 112"/>
                  <a:gd name="T9" fmla="*/ 84 h 84"/>
                  <a:gd name="T10" fmla="*/ 0 60000 65536"/>
                  <a:gd name="T11" fmla="*/ 0 60000 65536"/>
                  <a:gd name="T12" fmla="*/ 0 60000 65536"/>
                  <a:gd name="T13" fmla="*/ 0 60000 65536"/>
                  <a:gd name="T14" fmla="*/ 0 60000 65536"/>
                  <a:gd name="T15" fmla="*/ 0 w 112"/>
                  <a:gd name="T16" fmla="*/ 0 h 84"/>
                  <a:gd name="T17" fmla="*/ 112 w 112"/>
                  <a:gd name="T18" fmla="*/ 84 h 84"/>
                </a:gdLst>
                <a:ahLst/>
                <a:cxnLst>
                  <a:cxn ang="T10">
                    <a:pos x="T0" y="T1"/>
                  </a:cxn>
                  <a:cxn ang="T11">
                    <a:pos x="T2" y="T3"/>
                  </a:cxn>
                  <a:cxn ang="T12">
                    <a:pos x="T4" y="T5"/>
                  </a:cxn>
                  <a:cxn ang="T13">
                    <a:pos x="T6" y="T7"/>
                  </a:cxn>
                  <a:cxn ang="T14">
                    <a:pos x="T8" y="T9"/>
                  </a:cxn>
                </a:cxnLst>
                <a:rect l="T15" t="T16" r="T17" b="T18"/>
                <a:pathLst>
                  <a:path w="112" h="84">
                    <a:moveTo>
                      <a:pt x="64" y="84"/>
                    </a:moveTo>
                    <a:cubicBezTo>
                      <a:pt x="64" y="84"/>
                      <a:pt x="0" y="42"/>
                      <a:pt x="80" y="4"/>
                    </a:cubicBezTo>
                    <a:cubicBezTo>
                      <a:pt x="112" y="0"/>
                      <a:pt x="112" y="0"/>
                      <a:pt x="112" y="0"/>
                    </a:cubicBezTo>
                    <a:cubicBezTo>
                      <a:pt x="112" y="0"/>
                      <a:pt x="20" y="12"/>
                      <a:pt x="68" y="64"/>
                    </a:cubicBezTo>
                    <a:lnTo>
                      <a:pt x="64" y="84"/>
                    </a:lnTo>
                    <a:close/>
                  </a:path>
                </a:pathLst>
              </a:custGeom>
              <a:solidFill>
                <a:srgbClr val="5F1E31"/>
              </a:solidFill>
              <a:ln w="9525">
                <a:noFill/>
                <a:round/>
                <a:headEnd/>
                <a:tailEnd/>
              </a:ln>
            </p:spPr>
            <p:txBody>
              <a:bodyPr/>
              <a:lstStyle/>
              <a:p>
                <a:endParaRPr lang="en-US"/>
              </a:p>
            </p:txBody>
          </p:sp>
          <p:sp>
            <p:nvSpPr>
              <p:cNvPr id="44092" name="Freeform 940"/>
              <p:cNvSpPr>
                <a:spLocks/>
              </p:cNvSpPr>
              <p:nvPr/>
            </p:nvSpPr>
            <p:spPr bwMode="auto">
              <a:xfrm>
                <a:off x="2362" y="2947"/>
                <a:ext cx="260" cy="618"/>
              </a:xfrm>
              <a:custGeom>
                <a:avLst/>
                <a:gdLst>
                  <a:gd name="T0" fmla="*/ 16 w 104"/>
                  <a:gd name="T1" fmla="*/ 208 h 232"/>
                  <a:gd name="T2" fmla="*/ 16 w 104"/>
                  <a:gd name="T3" fmla="*/ 200 h 232"/>
                  <a:gd name="T4" fmla="*/ 8 w 104"/>
                  <a:gd name="T5" fmla="*/ 48 h 232"/>
                  <a:gd name="T6" fmla="*/ 36 w 104"/>
                  <a:gd name="T7" fmla="*/ 52 h 232"/>
                  <a:gd name="T8" fmla="*/ 104 w 104"/>
                  <a:gd name="T9" fmla="*/ 168 h 232"/>
                  <a:gd name="T10" fmla="*/ 16 w 104"/>
                  <a:gd name="T11" fmla="*/ 208 h 232"/>
                  <a:gd name="T12" fmla="*/ 0 60000 65536"/>
                  <a:gd name="T13" fmla="*/ 0 60000 65536"/>
                  <a:gd name="T14" fmla="*/ 0 60000 65536"/>
                  <a:gd name="T15" fmla="*/ 0 60000 65536"/>
                  <a:gd name="T16" fmla="*/ 0 60000 65536"/>
                  <a:gd name="T17" fmla="*/ 0 60000 65536"/>
                  <a:gd name="T18" fmla="*/ 0 w 104"/>
                  <a:gd name="T19" fmla="*/ 0 h 232"/>
                  <a:gd name="T20" fmla="*/ 104 w 104"/>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04" h="232">
                    <a:moveTo>
                      <a:pt x="16" y="208"/>
                    </a:moveTo>
                    <a:cubicBezTo>
                      <a:pt x="16" y="208"/>
                      <a:pt x="16" y="205"/>
                      <a:pt x="16" y="200"/>
                    </a:cubicBezTo>
                    <a:cubicBezTo>
                      <a:pt x="16" y="171"/>
                      <a:pt x="15" y="72"/>
                      <a:pt x="8" y="48"/>
                    </a:cubicBezTo>
                    <a:cubicBezTo>
                      <a:pt x="0" y="20"/>
                      <a:pt x="4" y="0"/>
                      <a:pt x="36" y="52"/>
                    </a:cubicBezTo>
                    <a:cubicBezTo>
                      <a:pt x="68" y="104"/>
                      <a:pt x="104" y="168"/>
                      <a:pt x="104" y="168"/>
                    </a:cubicBezTo>
                    <a:cubicBezTo>
                      <a:pt x="104" y="168"/>
                      <a:pt x="64" y="232"/>
                      <a:pt x="16" y="208"/>
                    </a:cubicBezTo>
                    <a:close/>
                  </a:path>
                </a:pathLst>
              </a:custGeom>
              <a:solidFill>
                <a:srgbClr val="B65566"/>
              </a:solidFill>
              <a:ln w="9525">
                <a:noFill/>
                <a:round/>
                <a:headEnd/>
                <a:tailEnd/>
              </a:ln>
            </p:spPr>
            <p:txBody>
              <a:bodyPr/>
              <a:lstStyle/>
              <a:p>
                <a:endParaRPr lang="en-US"/>
              </a:p>
            </p:txBody>
          </p:sp>
          <p:sp>
            <p:nvSpPr>
              <p:cNvPr id="44093" name="Freeform 941"/>
              <p:cNvSpPr>
                <a:spLocks/>
              </p:cNvSpPr>
              <p:nvPr/>
            </p:nvSpPr>
            <p:spPr bwMode="auto">
              <a:xfrm>
                <a:off x="2152" y="2733"/>
                <a:ext cx="440" cy="747"/>
              </a:xfrm>
              <a:custGeom>
                <a:avLst/>
                <a:gdLst>
                  <a:gd name="T0" fmla="*/ 44 w 176"/>
                  <a:gd name="T1" fmla="*/ 244 h 280"/>
                  <a:gd name="T2" fmla="*/ 20 w 176"/>
                  <a:gd name="T3" fmla="*/ 8 h 280"/>
                  <a:gd name="T4" fmla="*/ 176 w 176"/>
                  <a:gd name="T5" fmla="*/ 256 h 280"/>
                  <a:gd name="T6" fmla="*/ 44 w 176"/>
                  <a:gd name="T7" fmla="*/ 244 h 280"/>
                  <a:gd name="T8" fmla="*/ 0 60000 65536"/>
                  <a:gd name="T9" fmla="*/ 0 60000 65536"/>
                  <a:gd name="T10" fmla="*/ 0 60000 65536"/>
                  <a:gd name="T11" fmla="*/ 0 60000 65536"/>
                  <a:gd name="T12" fmla="*/ 0 w 176"/>
                  <a:gd name="T13" fmla="*/ 0 h 280"/>
                  <a:gd name="T14" fmla="*/ 176 w 176"/>
                  <a:gd name="T15" fmla="*/ 280 h 280"/>
                </a:gdLst>
                <a:ahLst/>
                <a:cxnLst>
                  <a:cxn ang="T8">
                    <a:pos x="T0" y="T1"/>
                  </a:cxn>
                  <a:cxn ang="T9">
                    <a:pos x="T2" y="T3"/>
                  </a:cxn>
                  <a:cxn ang="T10">
                    <a:pos x="T4" y="T5"/>
                  </a:cxn>
                  <a:cxn ang="T11">
                    <a:pos x="T6" y="T7"/>
                  </a:cxn>
                </a:cxnLst>
                <a:rect l="T12" t="T13" r="T14" b="T15"/>
                <a:pathLst>
                  <a:path w="176" h="280">
                    <a:moveTo>
                      <a:pt x="44" y="244"/>
                    </a:moveTo>
                    <a:cubicBezTo>
                      <a:pt x="44" y="244"/>
                      <a:pt x="0" y="16"/>
                      <a:pt x="20" y="8"/>
                    </a:cubicBezTo>
                    <a:cubicBezTo>
                      <a:pt x="40" y="0"/>
                      <a:pt x="88" y="256"/>
                      <a:pt x="176" y="256"/>
                    </a:cubicBezTo>
                    <a:cubicBezTo>
                      <a:pt x="176" y="256"/>
                      <a:pt x="68" y="280"/>
                      <a:pt x="44" y="244"/>
                    </a:cubicBezTo>
                    <a:close/>
                  </a:path>
                </a:pathLst>
              </a:custGeom>
              <a:solidFill>
                <a:srgbClr val="D98D99"/>
              </a:solidFill>
              <a:ln w="9525">
                <a:noFill/>
                <a:round/>
                <a:headEnd/>
                <a:tailEnd/>
              </a:ln>
            </p:spPr>
            <p:txBody>
              <a:bodyPr/>
              <a:lstStyle/>
              <a:p>
                <a:endParaRPr lang="en-US"/>
              </a:p>
            </p:txBody>
          </p:sp>
          <p:sp>
            <p:nvSpPr>
              <p:cNvPr id="44094" name="Freeform 942"/>
              <p:cNvSpPr>
                <a:spLocks noEditPoints="1"/>
              </p:cNvSpPr>
              <p:nvPr/>
            </p:nvSpPr>
            <p:spPr bwMode="auto">
              <a:xfrm>
                <a:off x="1225" y="2517"/>
                <a:ext cx="565" cy="558"/>
              </a:xfrm>
              <a:custGeom>
                <a:avLst/>
                <a:gdLst>
                  <a:gd name="T0" fmla="*/ 226 w 226"/>
                  <a:gd name="T1" fmla="*/ 195 h 209"/>
                  <a:gd name="T2" fmla="*/ 62 w 226"/>
                  <a:gd name="T3" fmla="*/ 0 h 209"/>
                  <a:gd name="T4" fmla="*/ 10 w 226"/>
                  <a:gd name="T5" fmla="*/ 32 h 209"/>
                  <a:gd name="T6" fmla="*/ 216 w 226"/>
                  <a:gd name="T7" fmla="*/ 209 h 209"/>
                  <a:gd name="T8" fmla="*/ 218 w 226"/>
                  <a:gd name="T9" fmla="*/ 206 h 209"/>
                  <a:gd name="T10" fmla="*/ 221 w 226"/>
                  <a:gd name="T11" fmla="*/ 202 h 209"/>
                  <a:gd name="T12" fmla="*/ 225 w 226"/>
                  <a:gd name="T13" fmla="*/ 196 h 209"/>
                  <a:gd name="T14" fmla="*/ 129 w 226"/>
                  <a:gd name="T15" fmla="*/ 53 h 209"/>
                  <a:gd name="T16" fmla="*/ 133 w 226"/>
                  <a:gd name="T17" fmla="*/ 30 h 209"/>
                  <a:gd name="T18" fmla="*/ 143 w 226"/>
                  <a:gd name="T19" fmla="*/ 32 h 209"/>
                  <a:gd name="T20" fmla="*/ 152 w 226"/>
                  <a:gd name="T21" fmla="*/ 102 h 209"/>
                  <a:gd name="T22" fmla="*/ 129 w 226"/>
                  <a:gd name="T23" fmla="*/ 53 h 209"/>
                  <a:gd name="T24" fmla="*/ 115 w 226"/>
                  <a:gd name="T25" fmla="*/ 32 h 209"/>
                  <a:gd name="T26" fmla="*/ 123 w 226"/>
                  <a:gd name="T27" fmla="*/ 39 h 209"/>
                  <a:gd name="T28" fmla="*/ 120 w 226"/>
                  <a:gd name="T29" fmla="*/ 70 h 209"/>
                  <a:gd name="T30" fmla="*/ 114 w 226"/>
                  <a:gd name="T31" fmla="*/ 63 h 209"/>
                  <a:gd name="T32" fmla="*/ 109 w 226"/>
                  <a:gd name="T33" fmla="*/ 36 h 209"/>
                  <a:gd name="T34" fmla="*/ 63 w 226"/>
                  <a:gd name="T35" fmla="*/ 86 h 209"/>
                  <a:gd name="T36" fmla="*/ 30 w 226"/>
                  <a:gd name="T37" fmla="*/ 66 h 209"/>
                  <a:gd name="T38" fmla="*/ 32 w 226"/>
                  <a:gd name="T39" fmla="*/ 54 h 209"/>
                  <a:gd name="T40" fmla="*/ 69 w 226"/>
                  <a:gd name="T41" fmla="*/ 75 h 209"/>
                  <a:gd name="T42" fmla="*/ 124 w 226"/>
                  <a:gd name="T43" fmla="*/ 117 h 209"/>
                  <a:gd name="T44" fmla="*/ 85 w 226"/>
                  <a:gd name="T45" fmla="*/ 74 h 209"/>
                  <a:gd name="T46" fmla="*/ 74 w 226"/>
                  <a:gd name="T47" fmla="*/ 27 h 209"/>
                  <a:gd name="T48" fmla="*/ 87 w 226"/>
                  <a:gd name="T49" fmla="*/ 34 h 209"/>
                  <a:gd name="T50" fmla="*/ 102 w 226"/>
                  <a:gd name="T51" fmla="*/ 67 h 209"/>
                  <a:gd name="T52" fmla="*/ 124 w 226"/>
                  <a:gd name="T53" fmla="*/ 117 h 209"/>
                  <a:gd name="T54" fmla="*/ 132 w 226"/>
                  <a:gd name="T55" fmla="*/ 94 h 209"/>
                  <a:gd name="T56" fmla="*/ 144 w 226"/>
                  <a:gd name="T57" fmla="*/ 112 h 209"/>
                  <a:gd name="T58" fmla="*/ 129 w 226"/>
                  <a:gd name="T59" fmla="*/ 99 h 209"/>
                  <a:gd name="T60" fmla="*/ 147 w 226"/>
                  <a:gd name="T61" fmla="*/ 148 h 209"/>
                  <a:gd name="T62" fmla="*/ 140 w 226"/>
                  <a:gd name="T63" fmla="*/ 130 h 209"/>
                  <a:gd name="T64" fmla="*/ 156 w 226"/>
                  <a:gd name="T65" fmla="*/ 151 h 209"/>
                  <a:gd name="T66" fmla="*/ 157 w 226"/>
                  <a:gd name="T67" fmla="*/ 131 h 209"/>
                  <a:gd name="T68" fmla="*/ 162 w 226"/>
                  <a:gd name="T69" fmla="*/ 125 h 209"/>
                  <a:gd name="T70" fmla="*/ 174 w 226"/>
                  <a:gd name="T71" fmla="*/ 155 h 209"/>
                  <a:gd name="T72" fmla="*/ 187 w 226"/>
                  <a:gd name="T73" fmla="*/ 177 h 209"/>
                  <a:gd name="T74" fmla="*/ 176 w 226"/>
                  <a:gd name="T75" fmla="*/ 168 h 209"/>
                  <a:gd name="T76" fmla="*/ 187 w 226"/>
                  <a:gd name="T77" fmla="*/ 177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6"/>
                  <a:gd name="T118" fmla="*/ 0 h 209"/>
                  <a:gd name="T119" fmla="*/ 226 w 226"/>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6" h="209">
                    <a:moveTo>
                      <a:pt x="222" y="194"/>
                    </a:moveTo>
                    <a:cubicBezTo>
                      <a:pt x="226" y="195"/>
                      <a:pt x="226" y="195"/>
                      <a:pt x="226" y="195"/>
                    </a:cubicBezTo>
                    <a:cubicBezTo>
                      <a:pt x="138" y="141"/>
                      <a:pt x="153" y="3"/>
                      <a:pt x="153" y="3"/>
                    </a:cubicBezTo>
                    <a:cubicBezTo>
                      <a:pt x="62" y="0"/>
                      <a:pt x="62" y="0"/>
                      <a:pt x="62" y="0"/>
                    </a:cubicBezTo>
                    <a:cubicBezTo>
                      <a:pt x="31" y="17"/>
                      <a:pt x="31" y="17"/>
                      <a:pt x="31" y="17"/>
                    </a:cubicBezTo>
                    <a:cubicBezTo>
                      <a:pt x="10" y="32"/>
                      <a:pt x="10" y="32"/>
                      <a:pt x="10" y="32"/>
                    </a:cubicBezTo>
                    <a:cubicBezTo>
                      <a:pt x="0" y="69"/>
                      <a:pt x="0" y="69"/>
                      <a:pt x="0" y="69"/>
                    </a:cubicBezTo>
                    <a:cubicBezTo>
                      <a:pt x="45" y="73"/>
                      <a:pt x="216" y="209"/>
                      <a:pt x="216" y="209"/>
                    </a:cubicBezTo>
                    <a:cubicBezTo>
                      <a:pt x="215" y="206"/>
                      <a:pt x="215" y="206"/>
                      <a:pt x="215" y="206"/>
                    </a:cubicBezTo>
                    <a:cubicBezTo>
                      <a:pt x="218" y="206"/>
                      <a:pt x="218" y="206"/>
                      <a:pt x="218" y="206"/>
                    </a:cubicBezTo>
                    <a:cubicBezTo>
                      <a:pt x="216" y="202"/>
                      <a:pt x="216" y="202"/>
                      <a:pt x="216" y="202"/>
                    </a:cubicBezTo>
                    <a:cubicBezTo>
                      <a:pt x="221" y="202"/>
                      <a:pt x="221" y="202"/>
                      <a:pt x="221" y="202"/>
                    </a:cubicBezTo>
                    <a:cubicBezTo>
                      <a:pt x="221" y="197"/>
                      <a:pt x="221" y="197"/>
                      <a:pt x="221" y="197"/>
                    </a:cubicBezTo>
                    <a:cubicBezTo>
                      <a:pt x="225" y="196"/>
                      <a:pt x="225" y="196"/>
                      <a:pt x="225" y="196"/>
                    </a:cubicBezTo>
                    <a:lnTo>
                      <a:pt x="222" y="194"/>
                    </a:lnTo>
                    <a:close/>
                    <a:moveTo>
                      <a:pt x="129" y="53"/>
                    </a:moveTo>
                    <a:cubicBezTo>
                      <a:pt x="129" y="47"/>
                      <a:pt x="129" y="42"/>
                      <a:pt x="129" y="36"/>
                    </a:cubicBezTo>
                    <a:cubicBezTo>
                      <a:pt x="130" y="33"/>
                      <a:pt x="130" y="30"/>
                      <a:pt x="133" y="30"/>
                    </a:cubicBezTo>
                    <a:cubicBezTo>
                      <a:pt x="133" y="29"/>
                      <a:pt x="133" y="29"/>
                      <a:pt x="133" y="29"/>
                    </a:cubicBezTo>
                    <a:cubicBezTo>
                      <a:pt x="137" y="30"/>
                      <a:pt x="140" y="26"/>
                      <a:pt x="143" y="32"/>
                    </a:cubicBezTo>
                    <a:cubicBezTo>
                      <a:pt x="147" y="39"/>
                      <a:pt x="145" y="51"/>
                      <a:pt x="145" y="58"/>
                    </a:cubicBezTo>
                    <a:cubicBezTo>
                      <a:pt x="145" y="73"/>
                      <a:pt x="149" y="87"/>
                      <a:pt x="152" y="102"/>
                    </a:cubicBezTo>
                    <a:cubicBezTo>
                      <a:pt x="146" y="104"/>
                      <a:pt x="138" y="84"/>
                      <a:pt x="135" y="79"/>
                    </a:cubicBezTo>
                    <a:cubicBezTo>
                      <a:pt x="131" y="71"/>
                      <a:pt x="128" y="62"/>
                      <a:pt x="129" y="53"/>
                    </a:cubicBezTo>
                    <a:close/>
                    <a:moveTo>
                      <a:pt x="109" y="36"/>
                    </a:moveTo>
                    <a:cubicBezTo>
                      <a:pt x="109" y="33"/>
                      <a:pt x="112" y="32"/>
                      <a:pt x="115" y="32"/>
                    </a:cubicBezTo>
                    <a:cubicBezTo>
                      <a:pt x="116" y="31"/>
                      <a:pt x="116" y="31"/>
                      <a:pt x="116" y="31"/>
                    </a:cubicBezTo>
                    <a:cubicBezTo>
                      <a:pt x="121" y="28"/>
                      <a:pt x="123" y="36"/>
                      <a:pt x="123" y="39"/>
                    </a:cubicBezTo>
                    <a:cubicBezTo>
                      <a:pt x="123" y="44"/>
                      <a:pt x="121" y="49"/>
                      <a:pt x="121" y="54"/>
                    </a:cubicBezTo>
                    <a:cubicBezTo>
                      <a:pt x="120" y="59"/>
                      <a:pt x="120" y="64"/>
                      <a:pt x="120" y="70"/>
                    </a:cubicBezTo>
                    <a:cubicBezTo>
                      <a:pt x="120" y="73"/>
                      <a:pt x="124" y="86"/>
                      <a:pt x="118" y="84"/>
                    </a:cubicBezTo>
                    <a:cubicBezTo>
                      <a:pt x="113" y="81"/>
                      <a:pt x="114" y="68"/>
                      <a:pt x="114" y="63"/>
                    </a:cubicBezTo>
                    <a:cubicBezTo>
                      <a:pt x="113" y="58"/>
                      <a:pt x="113" y="52"/>
                      <a:pt x="112" y="47"/>
                    </a:cubicBezTo>
                    <a:cubicBezTo>
                      <a:pt x="111" y="44"/>
                      <a:pt x="108" y="40"/>
                      <a:pt x="109" y="36"/>
                    </a:cubicBezTo>
                    <a:close/>
                    <a:moveTo>
                      <a:pt x="74" y="92"/>
                    </a:moveTo>
                    <a:cubicBezTo>
                      <a:pt x="70" y="92"/>
                      <a:pt x="66" y="87"/>
                      <a:pt x="63" y="86"/>
                    </a:cubicBezTo>
                    <a:cubicBezTo>
                      <a:pt x="59" y="84"/>
                      <a:pt x="55" y="81"/>
                      <a:pt x="51" y="78"/>
                    </a:cubicBezTo>
                    <a:cubicBezTo>
                      <a:pt x="45" y="75"/>
                      <a:pt x="34" y="73"/>
                      <a:pt x="30" y="66"/>
                    </a:cubicBezTo>
                    <a:cubicBezTo>
                      <a:pt x="27" y="62"/>
                      <a:pt x="29" y="57"/>
                      <a:pt x="33" y="54"/>
                    </a:cubicBezTo>
                    <a:cubicBezTo>
                      <a:pt x="32" y="54"/>
                      <a:pt x="32" y="54"/>
                      <a:pt x="32" y="54"/>
                    </a:cubicBezTo>
                    <a:cubicBezTo>
                      <a:pt x="34" y="52"/>
                      <a:pt x="41" y="51"/>
                      <a:pt x="44" y="52"/>
                    </a:cubicBezTo>
                    <a:cubicBezTo>
                      <a:pt x="56" y="54"/>
                      <a:pt x="62" y="66"/>
                      <a:pt x="69" y="75"/>
                    </a:cubicBezTo>
                    <a:cubicBezTo>
                      <a:pt x="70" y="78"/>
                      <a:pt x="82" y="93"/>
                      <a:pt x="74" y="92"/>
                    </a:cubicBezTo>
                    <a:close/>
                    <a:moveTo>
                      <a:pt x="124" y="117"/>
                    </a:moveTo>
                    <a:cubicBezTo>
                      <a:pt x="118" y="118"/>
                      <a:pt x="108" y="106"/>
                      <a:pt x="105" y="102"/>
                    </a:cubicBezTo>
                    <a:cubicBezTo>
                      <a:pt x="98" y="93"/>
                      <a:pt x="91" y="83"/>
                      <a:pt x="85" y="74"/>
                    </a:cubicBezTo>
                    <a:cubicBezTo>
                      <a:pt x="74" y="61"/>
                      <a:pt x="62" y="42"/>
                      <a:pt x="74" y="26"/>
                    </a:cubicBezTo>
                    <a:cubicBezTo>
                      <a:pt x="74" y="27"/>
                      <a:pt x="74" y="27"/>
                      <a:pt x="74" y="27"/>
                    </a:cubicBezTo>
                    <a:cubicBezTo>
                      <a:pt x="77" y="25"/>
                      <a:pt x="79" y="26"/>
                      <a:pt x="81" y="28"/>
                    </a:cubicBezTo>
                    <a:cubicBezTo>
                      <a:pt x="83" y="30"/>
                      <a:pt x="85" y="32"/>
                      <a:pt x="87" y="34"/>
                    </a:cubicBezTo>
                    <a:cubicBezTo>
                      <a:pt x="90" y="35"/>
                      <a:pt x="93" y="37"/>
                      <a:pt x="95" y="39"/>
                    </a:cubicBezTo>
                    <a:cubicBezTo>
                      <a:pt x="101" y="46"/>
                      <a:pt x="101" y="58"/>
                      <a:pt x="102" y="67"/>
                    </a:cubicBezTo>
                    <a:cubicBezTo>
                      <a:pt x="104" y="76"/>
                      <a:pt x="108" y="85"/>
                      <a:pt x="112" y="93"/>
                    </a:cubicBezTo>
                    <a:cubicBezTo>
                      <a:pt x="115" y="100"/>
                      <a:pt x="125" y="110"/>
                      <a:pt x="124" y="117"/>
                    </a:cubicBezTo>
                    <a:close/>
                    <a:moveTo>
                      <a:pt x="129" y="99"/>
                    </a:moveTo>
                    <a:cubicBezTo>
                      <a:pt x="128" y="97"/>
                      <a:pt x="130" y="95"/>
                      <a:pt x="132" y="94"/>
                    </a:cubicBezTo>
                    <a:cubicBezTo>
                      <a:pt x="135" y="94"/>
                      <a:pt x="138" y="97"/>
                      <a:pt x="139" y="99"/>
                    </a:cubicBezTo>
                    <a:cubicBezTo>
                      <a:pt x="142" y="103"/>
                      <a:pt x="143" y="107"/>
                      <a:pt x="144" y="112"/>
                    </a:cubicBezTo>
                    <a:cubicBezTo>
                      <a:pt x="144" y="114"/>
                      <a:pt x="149" y="125"/>
                      <a:pt x="147" y="126"/>
                    </a:cubicBezTo>
                    <a:cubicBezTo>
                      <a:pt x="142" y="131"/>
                      <a:pt x="130" y="101"/>
                      <a:pt x="129" y="99"/>
                    </a:cubicBezTo>
                    <a:close/>
                    <a:moveTo>
                      <a:pt x="156" y="151"/>
                    </a:moveTo>
                    <a:cubicBezTo>
                      <a:pt x="154" y="154"/>
                      <a:pt x="148" y="149"/>
                      <a:pt x="147" y="148"/>
                    </a:cubicBezTo>
                    <a:cubicBezTo>
                      <a:pt x="142" y="145"/>
                      <a:pt x="131" y="137"/>
                      <a:pt x="135" y="130"/>
                    </a:cubicBezTo>
                    <a:cubicBezTo>
                      <a:pt x="135" y="127"/>
                      <a:pt x="139" y="129"/>
                      <a:pt x="140" y="130"/>
                    </a:cubicBezTo>
                    <a:cubicBezTo>
                      <a:pt x="144" y="133"/>
                      <a:pt x="146" y="139"/>
                      <a:pt x="150" y="143"/>
                    </a:cubicBezTo>
                    <a:cubicBezTo>
                      <a:pt x="151" y="144"/>
                      <a:pt x="157" y="149"/>
                      <a:pt x="156" y="151"/>
                    </a:cubicBezTo>
                    <a:close/>
                    <a:moveTo>
                      <a:pt x="163" y="144"/>
                    </a:moveTo>
                    <a:cubicBezTo>
                      <a:pt x="160" y="140"/>
                      <a:pt x="158" y="135"/>
                      <a:pt x="157" y="131"/>
                    </a:cubicBezTo>
                    <a:cubicBezTo>
                      <a:pt x="157" y="129"/>
                      <a:pt x="157" y="126"/>
                      <a:pt x="156" y="125"/>
                    </a:cubicBezTo>
                    <a:cubicBezTo>
                      <a:pt x="155" y="119"/>
                      <a:pt x="161" y="123"/>
                      <a:pt x="162" y="125"/>
                    </a:cubicBezTo>
                    <a:cubicBezTo>
                      <a:pt x="165" y="129"/>
                      <a:pt x="167" y="133"/>
                      <a:pt x="168" y="138"/>
                    </a:cubicBezTo>
                    <a:cubicBezTo>
                      <a:pt x="170" y="144"/>
                      <a:pt x="175" y="150"/>
                      <a:pt x="174" y="155"/>
                    </a:cubicBezTo>
                    <a:cubicBezTo>
                      <a:pt x="170" y="156"/>
                      <a:pt x="164" y="147"/>
                      <a:pt x="163" y="144"/>
                    </a:cubicBezTo>
                    <a:close/>
                    <a:moveTo>
                      <a:pt x="187" y="177"/>
                    </a:moveTo>
                    <a:cubicBezTo>
                      <a:pt x="183" y="177"/>
                      <a:pt x="178" y="170"/>
                      <a:pt x="176" y="167"/>
                    </a:cubicBezTo>
                    <a:cubicBezTo>
                      <a:pt x="176" y="168"/>
                      <a:pt x="176" y="168"/>
                      <a:pt x="176" y="168"/>
                    </a:cubicBezTo>
                    <a:cubicBezTo>
                      <a:pt x="174" y="166"/>
                      <a:pt x="172" y="162"/>
                      <a:pt x="176" y="162"/>
                    </a:cubicBezTo>
                    <a:cubicBezTo>
                      <a:pt x="182" y="161"/>
                      <a:pt x="189" y="171"/>
                      <a:pt x="187" y="177"/>
                    </a:cubicBezTo>
                    <a:close/>
                  </a:path>
                </a:pathLst>
              </a:custGeom>
              <a:solidFill>
                <a:srgbClr val="D4E7F0"/>
              </a:solidFill>
              <a:ln w="9525">
                <a:noFill/>
                <a:round/>
                <a:headEnd/>
                <a:tailEnd/>
              </a:ln>
            </p:spPr>
            <p:txBody>
              <a:bodyPr/>
              <a:lstStyle/>
              <a:p>
                <a:endParaRPr lang="en-US"/>
              </a:p>
            </p:txBody>
          </p:sp>
          <p:sp>
            <p:nvSpPr>
              <p:cNvPr id="44095" name="Freeform 943"/>
              <p:cNvSpPr>
                <a:spLocks/>
              </p:cNvSpPr>
              <p:nvPr/>
            </p:nvSpPr>
            <p:spPr bwMode="auto">
              <a:xfrm>
                <a:off x="2432" y="2765"/>
                <a:ext cx="280" cy="907"/>
              </a:xfrm>
              <a:custGeom>
                <a:avLst/>
                <a:gdLst>
                  <a:gd name="T0" fmla="*/ 8 w 112"/>
                  <a:gd name="T1" fmla="*/ 224 h 340"/>
                  <a:gd name="T2" fmla="*/ 7 w 112"/>
                  <a:gd name="T3" fmla="*/ 45 h 340"/>
                  <a:gd name="T4" fmla="*/ 26 w 112"/>
                  <a:gd name="T5" fmla="*/ 31 h 340"/>
                  <a:gd name="T6" fmla="*/ 72 w 112"/>
                  <a:gd name="T7" fmla="*/ 64 h 340"/>
                  <a:gd name="T8" fmla="*/ 8 w 112"/>
                  <a:gd name="T9" fmla="*/ 224 h 340"/>
                  <a:gd name="T10" fmla="*/ 0 60000 65536"/>
                  <a:gd name="T11" fmla="*/ 0 60000 65536"/>
                  <a:gd name="T12" fmla="*/ 0 60000 65536"/>
                  <a:gd name="T13" fmla="*/ 0 60000 65536"/>
                  <a:gd name="T14" fmla="*/ 0 60000 65536"/>
                  <a:gd name="T15" fmla="*/ 0 w 112"/>
                  <a:gd name="T16" fmla="*/ 0 h 340"/>
                  <a:gd name="T17" fmla="*/ 112 w 112"/>
                  <a:gd name="T18" fmla="*/ 340 h 340"/>
                </a:gdLst>
                <a:ahLst/>
                <a:cxnLst>
                  <a:cxn ang="T10">
                    <a:pos x="T0" y="T1"/>
                  </a:cxn>
                  <a:cxn ang="T11">
                    <a:pos x="T2" y="T3"/>
                  </a:cxn>
                  <a:cxn ang="T12">
                    <a:pos x="T4" y="T5"/>
                  </a:cxn>
                  <a:cxn ang="T13">
                    <a:pos x="T6" y="T7"/>
                  </a:cxn>
                  <a:cxn ang="T14">
                    <a:pos x="T8" y="T9"/>
                  </a:cxn>
                </a:cxnLst>
                <a:rect l="T15" t="T16" r="T17" b="T18"/>
                <a:pathLst>
                  <a:path w="112" h="340">
                    <a:moveTo>
                      <a:pt x="8" y="224"/>
                    </a:moveTo>
                    <a:cubicBezTo>
                      <a:pt x="8" y="224"/>
                      <a:pt x="56" y="238"/>
                      <a:pt x="7" y="45"/>
                    </a:cubicBezTo>
                    <a:cubicBezTo>
                      <a:pt x="0" y="17"/>
                      <a:pt x="13" y="0"/>
                      <a:pt x="26" y="31"/>
                    </a:cubicBezTo>
                    <a:cubicBezTo>
                      <a:pt x="55" y="103"/>
                      <a:pt x="60" y="60"/>
                      <a:pt x="72" y="64"/>
                    </a:cubicBezTo>
                    <a:cubicBezTo>
                      <a:pt x="72" y="64"/>
                      <a:pt x="112" y="340"/>
                      <a:pt x="8" y="224"/>
                    </a:cubicBezTo>
                    <a:close/>
                  </a:path>
                </a:pathLst>
              </a:custGeom>
              <a:solidFill>
                <a:srgbClr val="D98D99"/>
              </a:solidFill>
              <a:ln w="9525">
                <a:noFill/>
                <a:round/>
                <a:headEnd/>
                <a:tailEnd/>
              </a:ln>
            </p:spPr>
            <p:txBody>
              <a:bodyPr/>
              <a:lstStyle/>
              <a:p>
                <a:endParaRPr lang="en-US"/>
              </a:p>
            </p:txBody>
          </p:sp>
          <p:sp>
            <p:nvSpPr>
              <p:cNvPr id="44096" name="Freeform 944"/>
              <p:cNvSpPr>
                <a:spLocks/>
              </p:cNvSpPr>
              <p:nvPr/>
            </p:nvSpPr>
            <p:spPr bwMode="auto">
              <a:xfrm>
                <a:off x="495" y="1992"/>
                <a:ext cx="757" cy="789"/>
              </a:xfrm>
              <a:custGeom>
                <a:avLst/>
                <a:gdLst>
                  <a:gd name="T0" fmla="*/ 22 w 303"/>
                  <a:gd name="T1" fmla="*/ 296 h 296"/>
                  <a:gd name="T2" fmla="*/ 117 w 303"/>
                  <a:gd name="T3" fmla="*/ 131 h 296"/>
                  <a:gd name="T4" fmla="*/ 303 w 303"/>
                  <a:gd name="T5" fmla="*/ 139 h 296"/>
                  <a:gd name="T6" fmla="*/ 296 w 303"/>
                  <a:gd name="T7" fmla="*/ 92 h 296"/>
                  <a:gd name="T8" fmla="*/ 238 w 303"/>
                  <a:gd name="T9" fmla="*/ 40 h 296"/>
                  <a:gd name="T10" fmla="*/ 154 w 303"/>
                  <a:gd name="T11" fmla="*/ 0 h 296"/>
                  <a:gd name="T12" fmla="*/ 59 w 303"/>
                  <a:gd name="T13" fmla="*/ 47 h 296"/>
                  <a:gd name="T14" fmla="*/ 6 w 303"/>
                  <a:gd name="T15" fmla="*/ 125 h 296"/>
                  <a:gd name="T16" fmla="*/ 0 w 303"/>
                  <a:gd name="T17" fmla="*/ 213 h 296"/>
                  <a:gd name="T18" fmla="*/ 22 w 303"/>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296"/>
                  <a:gd name="T32" fmla="*/ 303 w 303"/>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296">
                    <a:moveTo>
                      <a:pt x="22" y="296"/>
                    </a:moveTo>
                    <a:cubicBezTo>
                      <a:pt x="22" y="296"/>
                      <a:pt x="26" y="160"/>
                      <a:pt x="117" y="131"/>
                    </a:cubicBezTo>
                    <a:cubicBezTo>
                      <a:pt x="208" y="102"/>
                      <a:pt x="280" y="99"/>
                      <a:pt x="303" y="139"/>
                    </a:cubicBezTo>
                    <a:cubicBezTo>
                      <a:pt x="296" y="92"/>
                      <a:pt x="296" y="92"/>
                      <a:pt x="296" y="92"/>
                    </a:cubicBezTo>
                    <a:cubicBezTo>
                      <a:pt x="238" y="40"/>
                      <a:pt x="238" y="40"/>
                      <a:pt x="238" y="40"/>
                    </a:cubicBezTo>
                    <a:cubicBezTo>
                      <a:pt x="154" y="0"/>
                      <a:pt x="154" y="0"/>
                      <a:pt x="154" y="0"/>
                    </a:cubicBezTo>
                    <a:cubicBezTo>
                      <a:pt x="59" y="47"/>
                      <a:pt x="59" y="47"/>
                      <a:pt x="59" y="47"/>
                    </a:cubicBezTo>
                    <a:cubicBezTo>
                      <a:pt x="6" y="125"/>
                      <a:pt x="6" y="125"/>
                      <a:pt x="6" y="125"/>
                    </a:cubicBezTo>
                    <a:cubicBezTo>
                      <a:pt x="0" y="213"/>
                      <a:pt x="0" y="213"/>
                      <a:pt x="0" y="213"/>
                    </a:cubicBezTo>
                    <a:lnTo>
                      <a:pt x="22" y="296"/>
                    </a:lnTo>
                    <a:close/>
                  </a:path>
                </a:pathLst>
              </a:custGeom>
              <a:solidFill>
                <a:srgbClr val="8C263B"/>
              </a:solidFill>
              <a:ln w="9525">
                <a:noFill/>
                <a:round/>
                <a:headEnd/>
                <a:tailEnd/>
              </a:ln>
            </p:spPr>
            <p:txBody>
              <a:bodyPr/>
              <a:lstStyle/>
              <a:p>
                <a:endParaRPr lang="en-US"/>
              </a:p>
            </p:txBody>
          </p:sp>
          <p:sp>
            <p:nvSpPr>
              <p:cNvPr id="44097" name="Freeform 945"/>
              <p:cNvSpPr>
                <a:spLocks/>
              </p:cNvSpPr>
              <p:nvPr/>
            </p:nvSpPr>
            <p:spPr bwMode="auto">
              <a:xfrm>
                <a:off x="1482" y="3053"/>
                <a:ext cx="1030" cy="694"/>
              </a:xfrm>
              <a:custGeom>
                <a:avLst/>
                <a:gdLst>
                  <a:gd name="T0" fmla="*/ 196 w 412"/>
                  <a:gd name="T1" fmla="*/ 240 h 260"/>
                  <a:gd name="T2" fmla="*/ 76 w 412"/>
                  <a:gd name="T3" fmla="*/ 56 h 260"/>
                  <a:gd name="T4" fmla="*/ 84 w 412"/>
                  <a:gd name="T5" fmla="*/ 32 h 260"/>
                  <a:gd name="T6" fmla="*/ 288 w 412"/>
                  <a:gd name="T7" fmla="*/ 128 h 260"/>
                  <a:gd name="T8" fmla="*/ 196 w 412"/>
                  <a:gd name="T9" fmla="*/ 240 h 260"/>
                  <a:gd name="T10" fmla="*/ 0 60000 65536"/>
                  <a:gd name="T11" fmla="*/ 0 60000 65536"/>
                  <a:gd name="T12" fmla="*/ 0 60000 65536"/>
                  <a:gd name="T13" fmla="*/ 0 60000 65536"/>
                  <a:gd name="T14" fmla="*/ 0 60000 65536"/>
                  <a:gd name="T15" fmla="*/ 0 w 412"/>
                  <a:gd name="T16" fmla="*/ 0 h 260"/>
                  <a:gd name="T17" fmla="*/ 412 w 412"/>
                  <a:gd name="T18" fmla="*/ 260 h 260"/>
                </a:gdLst>
                <a:ahLst/>
                <a:cxnLst>
                  <a:cxn ang="T10">
                    <a:pos x="T0" y="T1"/>
                  </a:cxn>
                  <a:cxn ang="T11">
                    <a:pos x="T2" y="T3"/>
                  </a:cxn>
                  <a:cxn ang="T12">
                    <a:pos x="T4" y="T5"/>
                  </a:cxn>
                  <a:cxn ang="T13">
                    <a:pos x="T6" y="T7"/>
                  </a:cxn>
                  <a:cxn ang="T14">
                    <a:pos x="T8" y="T9"/>
                  </a:cxn>
                </a:cxnLst>
                <a:rect l="T15" t="T16" r="T17" b="T18"/>
                <a:pathLst>
                  <a:path w="412" h="260">
                    <a:moveTo>
                      <a:pt x="196" y="240"/>
                    </a:moveTo>
                    <a:cubicBezTo>
                      <a:pt x="196" y="240"/>
                      <a:pt x="244" y="132"/>
                      <a:pt x="76" y="56"/>
                    </a:cubicBezTo>
                    <a:cubicBezTo>
                      <a:pt x="32" y="36"/>
                      <a:pt x="0" y="0"/>
                      <a:pt x="84" y="32"/>
                    </a:cubicBezTo>
                    <a:cubicBezTo>
                      <a:pt x="168" y="64"/>
                      <a:pt x="248" y="136"/>
                      <a:pt x="288" y="128"/>
                    </a:cubicBezTo>
                    <a:cubicBezTo>
                      <a:pt x="288" y="128"/>
                      <a:pt x="412" y="260"/>
                      <a:pt x="196" y="240"/>
                    </a:cubicBezTo>
                    <a:close/>
                  </a:path>
                </a:pathLst>
              </a:custGeom>
              <a:solidFill>
                <a:srgbClr val="D98D99"/>
              </a:solidFill>
              <a:ln w="9525">
                <a:noFill/>
                <a:round/>
                <a:headEnd/>
                <a:tailEnd/>
              </a:ln>
            </p:spPr>
            <p:txBody>
              <a:bodyPr/>
              <a:lstStyle/>
              <a:p>
                <a:endParaRPr lang="en-US"/>
              </a:p>
            </p:txBody>
          </p:sp>
          <p:sp>
            <p:nvSpPr>
              <p:cNvPr id="44098" name="Freeform 946"/>
              <p:cNvSpPr>
                <a:spLocks noEditPoints="1"/>
              </p:cNvSpPr>
              <p:nvPr/>
            </p:nvSpPr>
            <p:spPr bwMode="auto">
              <a:xfrm>
                <a:off x="2017" y="2232"/>
                <a:ext cx="460" cy="816"/>
              </a:xfrm>
              <a:custGeom>
                <a:avLst/>
                <a:gdLst>
                  <a:gd name="T0" fmla="*/ 116 w 184"/>
                  <a:gd name="T1" fmla="*/ 2 h 306"/>
                  <a:gd name="T2" fmla="*/ 49 w 184"/>
                  <a:gd name="T3" fmla="*/ 60 h 306"/>
                  <a:gd name="T4" fmla="*/ 143 w 184"/>
                  <a:gd name="T5" fmla="*/ 299 h 306"/>
                  <a:gd name="T6" fmla="*/ 151 w 184"/>
                  <a:gd name="T7" fmla="*/ 306 h 306"/>
                  <a:gd name="T8" fmla="*/ 152 w 184"/>
                  <a:gd name="T9" fmla="*/ 296 h 306"/>
                  <a:gd name="T10" fmla="*/ 154 w 184"/>
                  <a:gd name="T11" fmla="*/ 295 h 306"/>
                  <a:gd name="T12" fmla="*/ 162 w 184"/>
                  <a:gd name="T13" fmla="*/ 30 h 306"/>
                  <a:gd name="T14" fmla="*/ 71 w 184"/>
                  <a:gd name="T15" fmla="*/ 107 h 306"/>
                  <a:gd name="T16" fmla="*/ 49 w 184"/>
                  <a:gd name="T17" fmla="*/ 73 h 306"/>
                  <a:gd name="T18" fmla="*/ 49 w 184"/>
                  <a:gd name="T19" fmla="*/ 71 h 306"/>
                  <a:gd name="T20" fmla="*/ 71 w 184"/>
                  <a:gd name="T21" fmla="*/ 65 h 306"/>
                  <a:gd name="T22" fmla="*/ 83 w 184"/>
                  <a:gd name="T23" fmla="*/ 121 h 306"/>
                  <a:gd name="T24" fmla="*/ 89 w 184"/>
                  <a:gd name="T25" fmla="*/ 154 h 306"/>
                  <a:gd name="T26" fmla="*/ 93 w 184"/>
                  <a:gd name="T27" fmla="*/ 134 h 306"/>
                  <a:gd name="T28" fmla="*/ 101 w 184"/>
                  <a:gd name="T29" fmla="*/ 147 h 306"/>
                  <a:gd name="T30" fmla="*/ 109 w 184"/>
                  <a:gd name="T31" fmla="*/ 178 h 306"/>
                  <a:gd name="T32" fmla="*/ 99 w 184"/>
                  <a:gd name="T33" fmla="*/ 108 h 306"/>
                  <a:gd name="T34" fmla="*/ 91 w 184"/>
                  <a:gd name="T35" fmla="*/ 39 h 306"/>
                  <a:gd name="T36" fmla="*/ 106 w 184"/>
                  <a:gd name="T37" fmla="*/ 42 h 306"/>
                  <a:gd name="T38" fmla="*/ 110 w 184"/>
                  <a:gd name="T39" fmla="*/ 133 h 306"/>
                  <a:gd name="T40" fmla="*/ 126 w 184"/>
                  <a:gd name="T41" fmla="*/ 100 h 306"/>
                  <a:gd name="T42" fmla="*/ 124 w 184"/>
                  <a:gd name="T43" fmla="*/ 162 h 306"/>
                  <a:gd name="T44" fmla="*/ 127 w 184"/>
                  <a:gd name="T45" fmla="*/ 98 h 306"/>
                  <a:gd name="T46" fmla="*/ 123 w 184"/>
                  <a:gd name="T47" fmla="*/ 177 h 306"/>
                  <a:gd name="T48" fmla="*/ 134 w 184"/>
                  <a:gd name="T49" fmla="*/ 184 h 306"/>
                  <a:gd name="T50" fmla="*/ 122 w 184"/>
                  <a:gd name="T51" fmla="*/ 175 h 306"/>
                  <a:gd name="T52" fmla="*/ 122 w 184"/>
                  <a:gd name="T53" fmla="*/ 220 h 306"/>
                  <a:gd name="T54" fmla="*/ 125 w 184"/>
                  <a:gd name="T55" fmla="*/ 217 h 306"/>
                  <a:gd name="T56" fmla="*/ 131 w 184"/>
                  <a:gd name="T57" fmla="*/ 238 h 306"/>
                  <a:gd name="T58" fmla="*/ 141 w 184"/>
                  <a:gd name="T59" fmla="*/ 261 h 306"/>
                  <a:gd name="T60" fmla="*/ 138 w 184"/>
                  <a:gd name="T61" fmla="*/ 250 h 306"/>
                  <a:gd name="T62" fmla="*/ 140 w 184"/>
                  <a:gd name="T63" fmla="*/ 62 h 306"/>
                  <a:gd name="T64" fmla="*/ 129 w 184"/>
                  <a:gd name="T65" fmla="*/ 52 h 306"/>
                  <a:gd name="T66" fmla="*/ 135 w 184"/>
                  <a:gd name="T67" fmla="*/ 41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306"/>
                  <a:gd name="T104" fmla="*/ 184 w 184"/>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306">
                    <a:moveTo>
                      <a:pt x="162" y="30"/>
                    </a:moveTo>
                    <a:cubicBezTo>
                      <a:pt x="162" y="30"/>
                      <a:pt x="118" y="4"/>
                      <a:pt x="116" y="2"/>
                    </a:cubicBezTo>
                    <a:cubicBezTo>
                      <a:pt x="115" y="0"/>
                      <a:pt x="68" y="18"/>
                      <a:pt x="68" y="18"/>
                    </a:cubicBezTo>
                    <a:cubicBezTo>
                      <a:pt x="49" y="60"/>
                      <a:pt x="49" y="60"/>
                      <a:pt x="49" y="60"/>
                    </a:cubicBezTo>
                    <a:cubicBezTo>
                      <a:pt x="0" y="26"/>
                      <a:pt x="0" y="26"/>
                      <a:pt x="0" y="26"/>
                    </a:cubicBezTo>
                    <a:cubicBezTo>
                      <a:pt x="0" y="26"/>
                      <a:pt x="108" y="156"/>
                      <a:pt x="143" y="299"/>
                    </a:cubicBezTo>
                    <a:cubicBezTo>
                      <a:pt x="143" y="293"/>
                      <a:pt x="143" y="293"/>
                      <a:pt x="143" y="293"/>
                    </a:cubicBezTo>
                    <a:cubicBezTo>
                      <a:pt x="151" y="306"/>
                      <a:pt x="151" y="306"/>
                      <a:pt x="151" y="306"/>
                    </a:cubicBezTo>
                    <a:cubicBezTo>
                      <a:pt x="148" y="292"/>
                      <a:pt x="148" y="292"/>
                      <a:pt x="148" y="292"/>
                    </a:cubicBezTo>
                    <a:cubicBezTo>
                      <a:pt x="152" y="296"/>
                      <a:pt x="152" y="296"/>
                      <a:pt x="152" y="296"/>
                    </a:cubicBezTo>
                    <a:cubicBezTo>
                      <a:pt x="150" y="291"/>
                      <a:pt x="150" y="291"/>
                      <a:pt x="150" y="291"/>
                    </a:cubicBezTo>
                    <a:cubicBezTo>
                      <a:pt x="154" y="295"/>
                      <a:pt x="154" y="295"/>
                      <a:pt x="154" y="295"/>
                    </a:cubicBezTo>
                    <a:cubicBezTo>
                      <a:pt x="154" y="295"/>
                      <a:pt x="104" y="60"/>
                      <a:pt x="184" y="64"/>
                    </a:cubicBezTo>
                    <a:lnTo>
                      <a:pt x="162" y="30"/>
                    </a:lnTo>
                    <a:close/>
                    <a:moveTo>
                      <a:pt x="83" y="121"/>
                    </a:moveTo>
                    <a:cubicBezTo>
                      <a:pt x="78" y="119"/>
                      <a:pt x="75" y="112"/>
                      <a:pt x="71" y="107"/>
                    </a:cubicBezTo>
                    <a:cubicBezTo>
                      <a:pt x="67" y="101"/>
                      <a:pt x="61" y="97"/>
                      <a:pt x="56" y="91"/>
                    </a:cubicBezTo>
                    <a:cubicBezTo>
                      <a:pt x="53" y="88"/>
                      <a:pt x="47" y="78"/>
                      <a:pt x="49" y="73"/>
                    </a:cubicBezTo>
                    <a:cubicBezTo>
                      <a:pt x="48" y="73"/>
                      <a:pt x="48" y="73"/>
                      <a:pt x="48" y="73"/>
                    </a:cubicBezTo>
                    <a:cubicBezTo>
                      <a:pt x="48" y="72"/>
                      <a:pt x="49" y="72"/>
                      <a:pt x="49" y="71"/>
                    </a:cubicBezTo>
                    <a:cubicBezTo>
                      <a:pt x="49" y="71"/>
                      <a:pt x="49" y="71"/>
                      <a:pt x="49" y="71"/>
                    </a:cubicBezTo>
                    <a:cubicBezTo>
                      <a:pt x="54" y="63"/>
                      <a:pt x="62" y="58"/>
                      <a:pt x="71" y="65"/>
                    </a:cubicBezTo>
                    <a:cubicBezTo>
                      <a:pt x="79" y="71"/>
                      <a:pt x="80" y="80"/>
                      <a:pt x="80" y="88"/>
                    </a:cubicBezTo>
                    <a:cubicBezTo>
                      <a:pt x="81" y="97"/>
                      <a:pt x="88" y="114"/>
                      <a:pt x="83" y="121"/>
                    </a:cubicBezTo>
                    <a:close/>
                    <a:moveTo>
                      <a:pt x="109" y="178"/>
                    </a:moveTo>
                    <a:cubicBezTo>
                      <a:pt x="103" y="184"/>
                      <a:pt x="91" y="159"/>
                      <a:pt x="89" y="154"/>
                    </a:cubicBezTo>
                    <a:cubicBezTo>
                      <a:pt x="88" y="150"/>
                      <a:pt x="85" y="141"/>
                      <a:pt x="87" y="136"/>
                    </a:cubicBezTo>
                    <a:cubicBezTo>
                      <a:pt x="88" y="133"/>
                      <a:pt x="91" y="131"/>
                      <a:pt x="93" y="134"/>
                    </a:cubicBezTo>
                    <a:cubicBezTo>
                      <a:pt x="92" y="132"/>
                      <a:pt x="92" y="132"/>
                      <a:pt x="92" y="132"/>
                    </a:cubicBezTo>
                    <a:cubicBezTo>
                      <a:pt x="95" y="137"/>
                      <a:pt x="98" y="142"/>
                      <a:pt x="101" y="147"/>
                    </a:cubicBezTo>
                    <a:cubicBezTo>
                      <a:pt x="104" y="153"/>
                      <a:pt x="107" y="158"/>
                      <a:pt x="108" y="164"/>
                    </a:cubicBezTo>
                    <a:cubicBezTo>
                      <a:pt x="109" y="166"/>
                      <a:pt x="111" y="177"/>
                      <a:pt x="109" y="178"/>
                    </a:cubicBezTo>
                    <a:close/>
                    <a:moveTo>
                      <a:pt x="110" y="133"/>
                    </a:moveTo>
                    <a:cubicBezTo>
                      <a:pt x="102" y="135"/>
                      <a:pt x="99" y="113"/>
                      <a:pt x="99" y="108"/>
                    </a:cubicBezTo>
                    <a:cubicBezTo>
                      <a:pt x="97" y="95"/>
                      <a:pt x="98" y="81"/>
                      <a:pt x="94" y="67"/>
                    </a:cubicBezTo>
                    <a:cubicBezTo>
                      <a:pt x="92" y="58"/>
                      <a:pt x="91" y="49"/>
                      <a:pt x="91" y="39"/>
                    </a:cubicBezTo>
                    <a:cubicBezTo>
                      <a:pt x="92" y="39"/>
                      <a:pt x="92" y="39"/>
                      <a:pt x="92" y="39"/>
                    </a:cubicBezTo>
                    <a:cubicBezTo>
                      <a:pt x="96" y="35"/>
                      <a:pt x="103" y="38"/>
                      <a:pt x="106" y="42"/>
                    </a:cubicBezTo>
                    <a:cubicBezTo>
                      <a:pt x="116" y="54"/>
                      <a:pt x="109" y="74"/>
                      <a:pt x="109" y="87"/>
                    </a:cubicBezTo>
                    <a:cubicBezTo>
                      <a:pt x="109" y="93"/>
                      <a:pt x="115" y="132"/>
                      <a:pt x="110" y="133"/>
                    </a:cubicBezTo>
                    <a:close/>
                    <a:moveTo>
                      <a:pt x="127" y="98"/>
                    </a:moveTo>
                    <a:cubicBezTo>
                      <a:pt x="126" y="100"/>
                      <a:pt x="126" y="100"/>
                      <a:pt x="126" y="100"/>
                    </a:cubicBezTo>
                    <a:cubicBezTo>
                      <a:pt x="140" y="104"/>
                      <a:pt x="130" y="136"/>
                      <a:pt x="130" y="146"/>
                    </a:cubicBezTo>
                    <a:cubicBezTo>
                      <a:pt x="129" y="149"/>
                      <a:pt x="130" y="163"/>
                      <a:pt x="124" y="162"/>
                    </a:cubicBezTo>
                    <a:cubicBezTo>
                      <a:pt x="117" y="162"/>
                      <a:pt x="118" y="145"/>
                      <a:pt x="117" y="142"/>
                    </a:cubicBezTo>
                    <a:cubicBezTo>
                      <a:pt x="117" y="129"/>
                      <a:pt x="117" y="107"/>
                      <a:pt x="127" y="98"/>
                    </a:cubicBezTo>
                    <a:close/>
                    <a:moveTo>
                      <a:pt x="122" y="175"/>
                    </a:moveTo>
                    <a:cubicBezTo>
                      <a:pt x="123" y="177"/>
                      <a:pt x="123" y="177"/>
                      <a:pt x="123" y="177"/>
                    </a:cubicBezTo>
                    <a:cubicBezTo>
                      <a:pt x="122" y="174"/>
                      <a:pt x="125" y="172"/>
                      <a:pt x="128" y="173"/>
                    </a:cubicBezTo>
                    <a:cubicBezTo>
                      <a:pt x="133" y="174"/>
                      <a:pt x="133" y="180"/>
                      <a:pt x="134" y="184"/>
                    </a:cubicBezTo>
                    <a:cubicBezTo>
                      <a:pt x="134" y="189"/>
                      <a:pt x="134" y="210"/>
                      <a:pt x="124" y="204"/>
                    </a:cubicBezTo>
                    <a:cubicBezTo>
                      <a:pt x="117" y="198"/>
                      <a:pt x="120" y="182"/>
                      <a:pt x="122" y="175"/>
                    </a:cubicBezTo>
                    <a:close/>
                    <a:moveTo>
                      <a:pt x="131" y="238"/>
                    </a:moveTo>
                    <a:cubicBezTo>
                      <a:pt x="127" y="236"/>
                      <a:pt x="124" y="225"/>
                      <a:pt x="122" y="220"/>
                    </a:cubicBezTo>
                    <a:cubicBezTo>
                      <a:pt x="122" y="223"/>
                      <a:pt x="122" y="223"/>
                      <a:pt x="122" y="223"/>
                    </a:cubicBezTo>
                    <a:cubicBezTo>
                      <a:pt x="121" y="220"/>
                      <a:pt x="122" y="218"/>
                      <a:pt x="125" y="217"/>
                    </a:cubicBezTo>
                    <a:cubicBezTo>
                      <a:pt x="130" y="217"/>
                      <a:pt x="132" y="222"/>
                      <a:pt x="134" y="226"/>
                    </a:cubicBezTo>
                    <a:cubicBezTo>
                      <a:pt x="135" y="230"/>
                      <a:pt x="139" y="242"/>
                      <a:pt x="131" y="238"/>
                    </a:cubicBezTo>
                    <a:close/>
                    <a:moveTo>
                      <a:pt x="139" y="245"/>
                    </a:moveTo>
                    <a:cubicBezTo>
                      <a:pt x="142" y="246"/>
                      <a:pt x="144" y="260"/>
                      <a:pt x="141" y="261"/>
                    </a:cubicBezTo>
                    <a:cubicBezTo>
                      <a:pt x="135" y="264"/>
                      <a:pt x="137" y="250"/>
                      <a:pt x="137" y="248"/>
                    </a:cubicBezTo>
                    <a:cubicBezTo>
                      <a:pt x="138" y="250"/>
                      <a:pt x="138" y="250"/>
                      <a:pt x="138" y="250"/>
                    </a:cubicBezTo>
                    <a:cubicBezTo>
                      <a:pt x="137" y="249"/>
                      <a:pt x="138" y="247"/>
                      <a:pt x="139" y="245"/>
                    </a:cubicBezTo>
                    <a:close/>
                    <a:moveTo>
                      <a:pt x="140" y="62"/>
                    </a:moveTo>
                    <a:cubicBezTo>
                      <a:pt x="137" y="67"/>
                      <a:pt x="129" y="88"/>
                      <a:pt x="125" y="75"/>
                    </a:cubicBezTo>
                    <a:cubicBezTo>
                      <a:pt x="123" y="68"/>
                      <a:pt x="127" y="58"/>
                      <a:pt x="129" y="52"/>
                    </a:cubicBezTo>
                    <a:cubicBezTo>
                      <a:pt x="130" y="49"/>
                      <a:pt x="132" y="42"/>
                      <a:pt x="135" y="40"/>
                    </a:cubicBezTo>
                    <a:cubicBezTo>
                      <a:pt x="135" y="41"/>
                      <a:pt x="135" y="41"/>
                      <a:pt x="135" y="41"/>
                    </a:cubicBezTo>
                    <a:cubicBezTo>
                      <a:pt x="144" y="46"/>
                      <a:pt x="145" y="53"/>
                      <a:pt x="140" y="62"/>
                    </a:cubicBezTo>
                    <a:close/>
                  </a:path>
                </a:pathLst>
              </a:custGeom>
              <a:solidFill>
                <a:srgbClr val="A0C0D5"/>
              </a:solidFill>
              <a:ln w="9525">
                <a:noFill/>
                <a:round/>
                <a:headEnd/>
                <a:tailEnd/>
              </a:ln>
            </p:spPr>
            <p:txBody>
              <a:bodyPr/>
              <a:lstStyle/>
              <a:p>
                <a:endParaRPr lang="en-US"/>
              </a:p>
            </p:txBody>
          </p:sp>
          <p:sp>
            <p:nvSpPr>
              <p:cNvPr id="44099" name="Freeform 947"/>
              <p:cNvSpPr>
                <a:spLocks noEditPoints="1"/>
              </p:cNvSpPr>
              <p:nvPr/>
            </p:nvSpPr>
            <p:spPr bwMode="auto">
              <a:xfrm>
                <a:off x="2137" y="2227"/>
                <a:ext cx="390" cy="642"/>
              </a:xfrm>
              <a:custGeom>
                <a:avLst/>
                <a:gdLst>
                  <a:gd name="T0" fmla="*/ 156 w 156"/>
                  <a:gd name="T1" fmla="*/ 15 h 241"/>
                  <a:gd name="T2" fmla="*/ 91 w 156"/>
                  <a:gd name="T3" fmla="*/ 18 h 241"/>
                  <a:gd name="T4" fmla="*/ 0 w 156"/>
                  <a:gd name="T5" fmla="*/ 62 h 241"/>
                  <a:gd name="T6" fmla="*/ 126 w 156"/>
                  <a:gd name="T7" fmla="*/ 241 h 241"/>
                  <a:gd name="T8" fmla="*/ 126 w 156"/>
                  <a:gd name="T9" fmla="*/ 226 h 241"/>
                  <a:gd name="T10" fmla="*/ 128 w 156"/>
                  <a:gd name="T11" fmla="*/ 238 h 241"/>
                  <a:gd name="T12" fmla="*/ 130 w 156"/>
                  <a:gd name="T13" fmla="*/ 224 h 241"/>
                  <a:gd name="T14" fmla="*/ 137 w 156"/>
                  <a:gd name="T15" fmla="*/ 238 h 241"/>
                  <a:gd name="T16" fmla="*/ 138 w 156"/>
                  <a:gd name="T17" fmla="*/ 224 h 241"/>
                  <a:gd name="T18" fmla="*/ 143 w 156"/>
                  <a:gd name="T19" fmla="*/ 235 h 241"/>
                  <a:gd name="T20" fmla="*/ 156 w 156"/>
                  <a:gd name="T21" fmla="*/ 15 h 241"/>
                  <a:gd name="T22" fmla="*/ 66 w 156"/>
                  <a:gd name="T23" fmla="*/ 99 h 241"/>
                  <a:gd name="T24" fmla="*/ 41 w 156"/>
                  <a:gd name="T25" fmla="*/ 86 h 241"/>
                  <a:gd name="T26" fmla="*/ 22 w 156"/>
                  <a:gd name="T27" fmla="*/ 54 h 241"/>
                  <a:gd name="T28" fmla="*/ 22 w 156"/>
                  <a:gd name="T29" fmla="*/ 58 h 241"/>
                  <a:gd name="T30" fmla="*/ 38 w 156"/>
                  <a:gd name="T31" fmla="*/ 46 h 241"/>
                  <a:gd name="T32" fmla="*/ 55 w 156"/>
                  <a:gd name="T33" fmla="*/ 60 h 241"/>
                  <a:gd name="T34" fmla="*/ 63 w 156"/>
                  <a:gd name="T35" fmla="*/ 82 h 241"/>
                  <a:gd name="T36" fmla="*/ 66 w 156"/>
                  <a:gd name="T37" fmla="*/ 99 h 241"/>
                  <a:gd name="T38" fmla="*/ 71 w 156"/>
                  <a:gd name="T39" fmla="*/ 32 h 241"/>
                  <a:gd name="T40" fmla="*/ 74 w 156"/>
                  <a:gd name="T41" fmla="*/ 34 h 241"/>
                  <a:gd name="T42" fmla="*/ 89 w 156"/>
                  <a:gd name="T43" fmla="*/ 51 h 241"/>
                  <a:gd name="T44" fmla="*/ 91 w 156"/>
                  <a:gd name="T45" fmla="*/ 71 h 241"/>
                  <a:gd name="T46" fmla="*/ 91 w 156"/>
                  <a:gd name="T47" fmla="*/ 106 h 241"/>
                  <a:gd name="T48" fmla="*/ 78 w 156"/>
                  <a:gd name="T49" fmla="*/ 89 h 241"/>
                  <a:gd name="T50" fmla="*/ 70 w 156"/>
                  <a:gd name="T51" fmla="*/ 62 h 241"/>
                  <a:gd name="T52" fmla="*/ 71 w 156"/>
                  <a:gd name="T53" fmla="*/ 32 h 241"/>
                  <a:gd name="T54" fmla="*/ 93 w 156"/>
                  <a:gd name="T55" fmla="*/ 145 h 241"/>
                  <a:gd name="T56" fmla="*/ 82 w 156"/>
                  <a:gd name="T57" fmla="*/ 132 h 241"/>
                  <a:gd name="T58" fmla="*/ 71 w 156"/>
                  <a:gd name="T59" fmla="*/ 113 h 241"/>
                  <a:gd name="T60" fmla="*/ 76 w 156"/>
                  <a:gd name="T61" fmla="*/ 108 h 241"/>
                  <a:gd name="T62" fmla="*/ 75 w 156"/>
                  <a:gd name="T63" fmla="*/ 106 h 241"/>
                  <a:gd name="T64" fmla="*/ 95 w 156"/>
                  <a:gd name="T65" fmla="*/ 133 h 241"/>
                  <a:gd name="T66" fmla="*/ 93 w 156"/>
                  <a:gd name="T67" fmla="*/ 145 h 241"/>
                  <a:gd name="T68" fmla="*/ 108 w 156"/>
                  <a:gd name="T69" fmla="*/ 174 h 241"/>
                  <a:gd name="T70" fmla="*/ 103 w 156"/>
                  <a:gd name="T71" fmla="*/ 148 h 241"/>
                  <a:gd name="T72" fmla="*/ 103 w 156"/>
                  <a:gd name="T73" fmla="*/ 150 h 241"/>
                  <a:gd name="T74" fmla="*/ 104 w 156"/>
                  <a:gd name="T75" fmla="*/ 148 h 241"/>
                  <a:gd name="T76" fmla="*/ 114 w 156"/>
                  <a:gd name="T77" fmla="*/ 167 h 241"/>
                  <a:gd name="T78" fmla="*/ 108 w 156"/>
                  <a:gd name="T79" fmla="*/ 174 h 241"/>
                  <a:gd name="T80" fmla="*/ 116 w 156"/>
                  <a:gd name="T81" fmla="*/ 148 h 241"/>
                  <a:gd name="T82" fmla="*/ 108 w 156"/>
                  <a:gd name="T83" fmla="*/ 128 h 241"/>
                  <a:gd name="T84" fmla="*/ 104 w 156"/>
                  <a:gd name="T85" fmla="*/ 78 h 241"/>
                  <a:gd name="T86" fmla="*/ 104 w 156"/>
                  <a:gd name="T87" fmla="*/ 77 h 241"/>
                  <a:gd name="T88" fmla="*/ 116 w 156"/>
                  <a:gd name="T89" fmla="*/ 92 h 241"/>
                  <a:gd name="T90" fmla="*/ 119 w 156"/>
                  <a:gd name="T91" fmla="*/ 125 h 241"/>
                  <a:gd name="T92" fmla="*/ 116 w 156"/>
                  <a:gd name="T93" fmla="*/ 148 h 241"/>
                  <a:gd name="T94" fmla="*/ 123 w 156"/>
                  <a:gd name="T95" fmla="*/ 213 h 241"/>
                  <a:gd name="T96" fmla="*/ 119 w 156"/>
                  <a:gd name="T97" fmla="*/ 204 h 241"/>
                  <a:gd name="T98" fmla="*/ 125 w 156"/>
                  <a:gd name="T99" fmla="*/ 203 h 241"/>
                  <a:gd name="T100" fmla="*/ 123 w 156"/>
                  <a:gd name="T101" fmla="*/ 213 h 241"/>
                  <a:gd name="T102" fmla="*/ 129 w 156"/>
                  <a:gd name="T103" fmla="*/ 193 h 241"/>
                  <a:gd name="T104" fmla="*/ 123 w 156"/>
                  <a:gd name="T105" fmla="*/ 195 h 241"/>
                  <a:gd name="T106" fmla="*/ 123 w 156"/>
                  <a:gd name="T107" fmla="*/ 180 h 241"/>
                  <a:gd name="T108" fmla="*/ 122 w 156"/>
                  <a:gd name="T109" fmla="*/ 182 h 241"/>
                  <a:gd name="T110" fmla="*/ 126 w 156"/>
                  <a:gd name="T111" fmla="*/ 180 h 241"/>
                  <a:gd name="T112" fmla="*/ 129 w 156"/>
                  <a:gd name="T113" fmla="*/ 193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6"/>
                  <a:gd name="T172" fmla="*/ 0 h 241"/>
                  <a:gd name="T173" fmla="*/ 156 w 156"/>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6" h="241">
                    <a:moveTo>
                      <a:pt x="156" y="15"/>
                    </a:moveTo>
                    <a:cubicBezTo>
                      <a:pt x="156" y="15"/>
                      <a:pt x="114" y="25"/>
                      <a:pt x="91" y="18"/>
                    </a:cubicBezTo>
                    <a:cubicBezTo>
                      <a:pt x="34" y="0"/>
                      <a:pt x="0" y="62"/>
                      <a:pt x="0" y="62"/>
                    </a:cubicBezTo>
                    <a:cubicBezTo>
                      <a:pt x="0" y="62"/>
                      <a:pt x="82" y="117"/>
                      <a:pt x="126" y="241"/>
                    </a:cubicBezTo>
                    <a:cubicBezTo>
                      <a:pt x="126" y="226"/>
                      <a:pt x="126" y="226"/>
                      <a:pt x="126" y="226"/>
                    </a:cubicBezTo>
                    <a:cubicBezTo>
                      <a:pt x="128" y="238"/>
                      <a:pt x="128" y="238"/>
                      <a:pt x="128" y="238"/>
                    </a:cubicBezTo>
                    <a:cubicBezTo>
                      <a:pt x="130" y="224"/>
                      <a:pt x="130" y="224"/>
                      <a:pt x="130" y="224"/>
                    </a:cubicBezTo>
                    <a:cubicBezTo>
                      <a:pt x="137" y="238"/>
                      <a:pt x="137" y="238"/>
                      <a:pt x="137" y="238"/>
                    </a:cubicBezTo>
                    <a:cubicBezTo>
                      <a:pt x="138" y="224"/>
                      <a:pt x="138" y="224"/>
                      <a:pt x="138" y="224"/>
                    </a:cubicBezTo>
                    <a:cubicBezTo>
                      <a:pt x="143" y="235"/>
                      <a:pt x="143" y="235"/>
                      <a:pt x="143" y="235"/>
                    </a:cubicBezTo>
                    <a:cubicBezTo>
                      <a:pt x="143" y="235"/>
                      <a:pt x="102" y="45"/>
                      <a:pt x="156" y="15"/>
                    </a:cubicBezTo>
                    <a:close/>
                    <a:moveTo>
                      <a:pt x="66" y="99"/>
                    </a:moveTo>
                    <a:cubicBezTo>
                      <a:pt x="57" y="97"/>
                      <a:pt x="48" y="92"/>
                      <a:pt x="41" y="86"/>
                    </a:cubicBezTo>
                    <a:cubicBezTo>
                      <a:pt x="34" y="79"/>
                      <a:pt x="22" y="65"/>
                      <a:pt x="22" y="54"/>
                    </a:cubicBezTo>
                    <a:cubicBezTo>
                      <a:pt x="22" y="58"/>
                      <a:pt x="22" y="58"/>
                      <a:pt x="22" y="58"/>
                    </a:cubicBezTo>
                    <a:cubicBezTo>
                      <a:pt x="17" y="50"/>
                      <a:pt x="32" y="46"/>
                      <a:pt x="38" y="46"/>
                    </a:cubicBezTo>
                    <a:cubicBezTo>
                      <a:pt x="46" y="46"/>
                      <a:pt x="51" y="54"/>
                      <a:pt x="55" y="60"/>
                    </a:cubicBezTo>
                    <a:cubicBezTo>
                      <a:pt x="60" y="67"/>
                      <a:pt x="61" y="75"/>
                      <a:pt x="63" y="82"/>
                    </a:cubicBezTo>
                    <a:cubicBezTo>
                      <a:pt x="65" y="87"/>
                      <a:pt x="69" y="94"/>
                      <a:pt x="66" y="99"/>
                    </a:cubicBezTo>
                    <a:close/>
                    <a:moveTo>
                      <a:pt x="71" y="32"/>
                    </a:moveTo>
                    <a:cubicBezTo>
                      <a:pt x="72" y="33"/>
                      <a:pt x="73" y="33"/>
                      <a:pt x="74" y="34"/>
                    </a:cubicBezTo>
                    <a:cubicBezTo>
                      <a:pt x="79" y="40"/>
                      <a:pt x="86" y="43"/>
                      <a:pt x="89" y="51"/>
                    </a:cubicBezTo>
                    <a:cubicBezTo>
                      <a:pt x="91" y="57"/>
                      <a:pt x="91" y="65"/>
                      <a:pt x="91" y="71"/>
                    </a:cubicBezTo>
                    <a:cubicBezTo>
                      <a:pt x="91" y="82"/>
                      <a:pt x="93" y="96"/>
                      <a:pt x="91" y="106"/>
                    </a:cubicBezTo>
                    <a:cubicBezTo>
                      <a:pt x="83" y="106"/>
                      <a:pt x="80" y="94"/>
                      <a:pt x="78" y="89"/>
                    </a:cubicBezTo>
                    <a:cubicBezTo>
                      <a:pt x="75" y="80"/>
                      <a:pt x="73" y="71"/>
                      <a:pt x="70" y="62"/>
                    </a:cubicBezTo>
                    <a:cubicBezTo>
                      <a:pt x="68" y="55"/>
                      <a:pt x="56" y="28"/>
                      <a:pt x="71" y="32"/>
                    </a:cubicBezTo>
                    <a:close/>
                    <a:moveTo>
                      <a:pt x="93" y="145"/>
                    </a:moveTo>
                    <a:cubicBezTo>
                      <a:pt x="88" y="145"/>
                      <a:pt x="84" y="135"/>
                      <a:pt x="82" y="132"/>
                    </a:cubicBezTo>
                    <a:cubicBezTo>
                      <a:pt x="78" y="127"/>
                      <a:pt x="72" y="120"/>
                      <a:pt x="71" y="113"/>
                    </a:cubicBezTo>
                    <a:cubicBezTo>
                      <a:pt x="71" y="110"/>
                      <a:pt x="72" y="105"/>
                      <a:pt x="76" y="108"/>
                    </a:cubicBezTo>
                    <a:cubicBezTo>
                      <a:pt x="75" y="106"/>
                      <a:pt x="75" y="106"/>
                      <a:pt x="75" y="106"/>
                    </a:cubicBezTo>
                    <a:cubicBezTo>
                      <a:pt x="82" y="114"/>
                      <a:pt x="92" y="121"/>
                      <a:pt x="95" y="133"/>
                    </a:cubicBezTo>
                    <a:cubicBezTo>
                      <a:pt x="96" y="136"/>
                      <a:pt x="98" y="146"/>
                      <a:pt x="93" y="145"/>
                    </a:cubicBezTo>
                    <a:close/>
                    <a:moveTo>
                      <a:pt x="108" y="174"/>
                    </a:moveTo>
                    <a:cubicBezTo>
                      <a:pt x="103" y="167"/>
                      <a:pt x="103" y="157"/>
                      <a:pt x="103" y="148"/>
                    </a:cubicBezTo>
                    <a:cubicBezTo>
                      <a:pt x="103" y="150"/>
                      <a:pt x="103" y="150"/>
                      <a:pt x="103" y="150"/>
                    </a:cubicBezTo>
                    <a:cubicBezTo>
                      <a:pt x="103" y="149"/>
                      <a:pt x="103" y="149"/>
                      <a:pt x="104" y="148"/>
                    </a:cubicBezTo>
                    <a:cubicBezTo>
                      <a:pt x="111" y="147"/>
                      <a:pt x="114" y="162"/>
                      <a:pt x="114" y="167"/>
                    </a:cubicBezTo>
                    <a:cubicBezTo>
                      <a:pt x="115" y="174"/>
                      <a:pt x="113" y="183"/>
                      <a:pt x="108" y="174"/>
                    </a:cubicBezTo>
                    <a:close/>
                    <a:moveTo>
                      <a:pt x="116" y="148"/>
                    </a:moveTo>
                    <a:cubicBezTo>
                      <a:pt x="110" y="150"/>
                      <a:pt x="108" y="131"/>
                      <a:pt x="108" y="128"/>
                    </a:cubicBezTo>
                    <a:cubicBezTo>
                      <a:pt x="107" y="123"/>
                      <a:pt x="96" y="81"/>
                      <a:pt x="104" y="78"/>
                    </a:cubicBezTo>
                    <a:cubicBezTo>
                      <a:pt x="104" y="77"/>
                      <a:pt x="104" y="77"/>
                      <a:pt x="104" y="77"/>
                    </a:cubicBezTo>
                    <a:cubicBezTo>
                      <a:pt x="111" y="79"/>
                      <a:pt x="115" y="85"/>
                      <a:pt x="116" y="92"/>
                    </a:cubicBezTo>
                    <a:cubicBezTo>
                      <a:pt x="116" y="103"/>
                      <a:pt x="118" y="114"/>
                      <a:pt x="119" y="125"/>
                    </a:cubicBezTo>
                    <a:cubicBezTo>
                      <a:pt x="119" y="128"/>
                      <a:pt x="121" y="146"/>
                      <a:pt x="116" y="148"/>
                    </a:cubicBezTo>
                    <a:close/>
                    <a:moveTo>
                      <a:pt x="123" y="213"/>
                    </a:moveTo>
                    <a:cubicBezTo>
                      <a:pt x="122" y="213"/>
                      <a:pt x="120" y="207"/>
                      <a:pt x="119" y="204"/>
                    </a:cubicBezTo>
                    <a:cubicBezTo>
                      <a:pt x="116" y="199"/>
                      <a:pt x="122" y="198"/>
                      <a:pt x="125" y="203"/>
                    </a:cubicBezTo>
                    <a:cubicBezTo>
                      <a:pt x="126" y="205"/>
                      <a:pt x="129" y="215"/>
                      <a:pt x="123" y="213"/>
                    </a:cubicBezTo>
                    <a:close/>
                    <a:moveTo>
                      <a:pt x="129" y="193"/>
                    </a:moveTo>
                    <a:cubicBezTo>
                      <a:pt x="128" y="198"/>
                      <a:pt x="127" y="200"/>
                      <a:pt x="123" y="195"/>
                    </a:cubicBezTo>
                    <a:cubicBezTo>
                      <a:pt x="121" y="191"/>
                      <a:pt x="122" y="184"/>
                      <a:pt x="123" y="180"/>
                    </a:cubicBezTo>
                    <a:cubicBezTo>
                      <a:pt x="122" y="182"/>
                      <a:pt x="122" y="182"/>
                      <a:pt x="122" y="182"/>
                    </a:cubicBezTo>
                    <a:cubicBezTo>
                      <a:pt x="122" y="178"/>
                      <a:pt x="124" y="179"/>
                      <a:pt x="126" y="180"/>
                    </a:cubicBezTo>
                    <a:cubicBezTo>
                      <a:pt x="129" y="182"/>
                      <a:pt x="129" y="189"/>
                      <a:pt x="129" y="193"/>
                    </a:cubicBezTo>
                    <a:close/>
                  </a:path>
                </a:pathLst>
              </a:custGeom>
              <a:solidFill>
                <a:srgbClr val="D4E7F0"/>
              </a:solidFill>
              <a:ln w="9525">
                <a:noFill/>
                <a:round/>
                <a:headEnd/>
                <a:tailEnd/>
              </a:ln>
            </p:spPr>
            <p:txBody>
              <a:bodyPr/>
              <a:lstStyle/>
              <a:p>
                <a:endParaRPr lang="en-US"/>
              </a:p>
            </p:txBody>
          </p:sp>
          <p:sp>
            <p:nvSpPr>
              <p:cNvPr id="44100" name="Freeform 948"/>
              <p:cNvSpPr>
                <a:spLocks/>
              </p:cNvSpPr>
              <p:nvPr/>
            </p:nvSpPr>
            <p:spPr bwMode="auto">
              <a:xfrm>
                <a:off x="1597" y="2011"/>
                <a:ext cx="410" cy="672"/>
              </a:xfrm>
              <a:custGeom>
                <a:avLst/>
                <a:gdLst>
                  <a:gd name="T0" fmla="*/ 110 w 164"/>
                  <a:gd name="T1" fmla="*/ 252 h 252"/>
                  <a:gd name="T2" fmla="*/ 164 w 164"/>
                  <a:gd name="T3" fmla="*/ 111 h 252"/>
                  <a:gd name="T4" fmla="*/ 114 w 164"/>
                  <a:gd name="T5" fmla="*/ 93 h 252"/>
                  <a:gd name="T6" fmla="*/ 34 w 164"/>
                  <a:gd name="T7" fmla="*/ 0 h 252"/>
                  <a:gd name="T8" fmla="*/ 0 w 164"/>
                  <a:gd name="T9" fmla="*/ 79 h 252"/>
                  <a:gd name="T10" fmla="*/ 22 w 164"/>
                  <a:gd name="T11" fmla="*/ 161 h 252"/>
                  <a:gd name="T12" fmla="*/ 64 w 164"/>
                  <a:gd name="T13" fmla="*/ 219 h 252"/>
                  <a:gd name="T14" fmla="*/ 110 w 164"/>
                  <a:gd name="T15" fmla="*/ 252 h 252"/>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52"/>
                  <a:gd name="T26" fmla="*/ 164 w 164"/>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52">
                    <a:moveTo>
                      <a:pt x="110" y="252"/>
                    </a:moveTo>
                    <a:cubicBezTo>
                      <a:pt x="110" y="252"/>
                      <a:pt x="61" y="103"/>
                      <a:pt x="164" y="111"/>
                    </a:cubicBezTo>
                    <a:cubicBezTo>
                      <a:pt x="114" y="93"/>
                      <a:pt x="114" y="93"/>
                      <a:pt x="114" y="93"/>
                    </a:cubicBezTo>
                    <a:cubicBezTo>
                      <a:pt x="34" y="0"/>
                      <a:pt x="34" y="0"/>
                      <a:pt x="34" y="0"/>
                    </a:cubicBezTo>
                    <a:cubicBezTo>
                      <a:pt x="0" y="79"/>
                      <a:pt x="0" y="79"/>
                      <a:pt x="0" y="79"/>
                    </a:cubicBezTo>
                    <a:cubicBezTo>
                      <a:pt x="22" y="161"/>
                      <a:pt x="22" y="161"/>
                      <a:pt x="22" y="161"/>
                    </a:cubicBezTo>
                    <a:cubicBezTo>
                      <a:pt x="64" y="219"/>
                      <a:pt x="64" y="219"/>
                      <a:pt x="64" y="219"/>
                    </a:cubicBezTo>
                    <a:lnTo>
                      <a:pt x="110" y="252"/>
                    </a:lnTo>
                    <a:close/>
                  </a:path>
                </a:pathLst>
              </a:custGeom>
              <a:solidFill>
                <a:srgbClr val="85273E"/>
              </a:solidFill>
              <a:ln w="9525">
                <a:noFill/>
                <a:round/>
                <a:headEnd/>
                <a:tailEnd/>
              </a:ln>
            </p:spPr>
            <p:txBody>
              <a:bodyPr/>
              <a:lstStyle/>
              <a:p>
                <a:endParaRPr lang="en-US"/>
              </a:p>
            </p:txBody>
          </p:sp>
          <p:sp>
            <p:nvSpPr>
              <p:cNvPr id="44101" name="Freeform 949"/>
              <p:cNvSpPr>
                <a:spLocks/>
              </p:cNvSpPr>
              <p:nvPr/>
            </p:nvSpPr>
            <p:spPr bwMode="auto">
              <a:xfrm>
                <a:off x="2257" y="2243"/>
                <a:ext cx="10" cy="5"/>
              </a:xfrm>
              <a:custGeom>
                <a:avLst/>
                <a:gdLst>
                  <a:gd name="T0" fmla="*/ 0 w 4"/>
                  <a:gd name="T1" fmla="*/ 2 h 2"/>
                  <a:gd name="T2" fmla="*/ 4 w 4"/>
                  <a:gd name="T3" fmla="*/ 0 h 2"/>
                  <a:gd name="T4" fmla="*/ 0 w 4"/>
                  <a:gd name="T5" fmla="*/ 2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2"/>
                    </a:moveTo>
                    <a:cubicBezTo>
                      <a:pt x="4" y="0"/>
                      <a:pt x="4" y="0"/>
                      <a:pt x="4" y="0"/>
                    </a:cubicBezTo>
                    <a:cubicBezTo>
                      <a:pt x="3" y="0"/>
                      <a:pt x="1" y="1"/>
                      <a:pt x="0" y="2"/>
                    </a:cubicBezTo>
                    <a:close/>
                  </a:path>
                </a:pathLst>
              </a:custGeom>
              <a:solidFill>
                <a:srgbClr val="D192AA"/>
              </a:solidFill>
              <a:ln w="9525">
                <a:noFill/>
                <a:round/>
                <a:headEnd/>
                <a:tailEnd/>
              </a:ln>
            </p:spPr>
            <p:txBody>
              <a:bodyPr/>
              <a:lstStyle/>
              <a:p>
                <a:endParaRPr lang="en-US"/>
              </a:p>
            </p:txBody>
          </p:sp>
          <p:sp>
            <p:nvSpPr>
              <p:cNvPr id="44102" name="Freeform 950"/>
              <p:cNvSpPr>
                <a:spLocks noEditPoints="1"/>
              </p:cNvSpPr>
              <p:nvPr/>
            </p:nvSpPr>
            <p:spPr bwMode="auto">
              <a:xfrm>
                <a:off x="1737" y="2205"/>
                <a:ext cx="520" cy="638"/>
              </a:xfrm>
              <a:custGeom>
                <a:avLst/>
                <a:gdLst>
                  <a:gd name="T0" fmla="*/ 208 w 208"/>
                  <a:gd name="T1" fmla="*/ 16 h 239"/>
                  <a:gd name="T2" fmla="*/ 175 w 208"/>
                  <a:gd name="T3" fmla="*/ 38 h 239"/>
                  <a:gd name="T4" fmla="*/ 161 w 208"/>
                  <a:gd name="T5" fmla="*/ 68 h 239"/>
                  <a:gd name="T6" fmla="*/ 12 w 208"/>
                  <a:gd name="T7" fmla="*/ 1 h 239"/>
                  <a:gd name="T8" fmla="*/ 182 w 208"/>
                  <a:gd name="T9" fmla="*/ 239 h 239"/>
                  <a:gd name="T10" fmla="*/ 182 w 208"/>
                  <a:gd name="T11" fmla="*/ 225 h 239"/>
                  <a:gd name="T12" fmla="*/ 184 w 208"/>
                  <a:gd name="T13" fmla="*/ 236 h 239"/>
                  <a:gd name="T14" fmla="*/ 186 w 208"/>
                  <a:gd name="T15" fmla="*/ 223 h 239"/>
                  <a:gd name="T16" fmla="*/ 193 w 208"/>
                  <a:gd name="T17" fmla="*/ 237 h 239"/>
                  <a:gd name="T18" fmla="*/ 194 w 208"/>
                  <a:gd name="T19" fmla="*/ 222 h 239"/>
                  <a:gd name="T20" fmla="*/ 199 w 208"/>
                  <a:gd name="T21" fmla="*/ 233 h 239"/>
                  <a:gd name="T22" fmla="*/ 208 w 208"/>
                  <a:gd name="T23" fmla="*/ 16 h 239"/>
                  <a:gd name="T24" fmla="*/ 109 w 208"/>
                  <a:gd name="T25" fmla="*/ 94 h 239"/>
                  <a:gd name="T26" fmla="*/ 84 w 208"/>
                  <a:gd name="T27" fmla="*/ 68 h 239"/>
                  <a:gd name="T28" fmla="*/ 75 w 208"/>
                  <a:gd name="T29" fmla="*/ 52 h 239"/>
                  <a:gd name="T30" fmla="*/ 87 w 208"/>
                  <a:gd name="T31" fmla="*/ 51 h 239"/>
                  <a:gd name="T32" fmla="*/ 97 w 208"/>
                  <a:gd name="T33" fmla="*/ 52 h 239"/>
                  <a:gd name="T34" fmla="*/ 109 w 208"/>
                  <a:gd name="T35" fmla="*/ 94 h 239"/>
                  <a:gd name="T36" fmla="*/ 136 w 208"/>
                  <a:gd name="T37" fmla="*/ 139 h 239"/>
                  <a:gd name="T38" fmla="*/ 126 w 208"/>
                  <a:gd name="T39" fmla="*/ 119 h 239"/>
                  <a:gd name="T40" fmla="*/ 130 w 208"/>
                  <a:gd name="T41" fmla="*/ 118 h 239"/>
                  <a:gd name="T42" fmla="*/ 128 w 208"/>
                  <a:gd name="T43" fmla="*/ 116 h 239"/>
                  <a:gd name="T44" fmla="*/ 142 w 208"/>
                  <a:gd name="T45" fmla="*/ 137 h 239"/>
                  <a:gd name="T46" fmla="*/ 136 w 208"/>
                  <a:gd name="T47" fmla="*/ 139 h 239"/>
                  <a:gd name="T48" fmla="*/ 143 w 208"/>
                  <a:gd name="T49" fmla="*/ 117 h 239"/>
                  <a:gd name="T50" fmla="*/ 133 w 208"/>
                  <a:gd name="T51" fmla="*/ 102 h 239"/>
                  <a:gd name="T52" fmla="*/ 121 w 208"/>
                  <a:gd name="T53" fmla="*/ 83 h 239"/>
                  <a:gd name="T54" fmla="*/ 120 w 208"/>
                  <a:gd name="T55" fmla="*/ 70 h 239"/>
                  <a:gd name="T56" fmla="*/ 130 w 208"/>
                  <a:gd name="T57" fmla="*/ 69 h 239"/>
                  <a:gd name="T58" fmla="*/ 144 w 208"/>
                  <a:gd name="T59" fmla="*/ 76 h 239"/>
                  <a:gd name="T60" fmla="*/ 144 w 208"/>
                  <a:gd name="T61" fmla="*/ 94 h 239"/>
                  <a:gd name="T62" fmla="*/ 143 w 208"/>
                  <a:gd name="T63" fmla="*/ 117 h 239"/>
                  <a:gd name="T64" fmla="*/ 158 w 208"/>
                  <a:gd name="T65" fmla="*/ 169 h 239"/>
                  <a:gd name="T66" fmla="*/ 152 w 208"/>
                  <a:gd name="T67" fmla="*/ 145 h 239"/>
                  <a:gd name="T68" fmla="*/ 152 w 208"/>
                  <a:gd name="T69" fmla="*/ 145 h 239"/>
                  <a:gd name="T70" fmla="*/ 152 w 208"/>
                  <a:gd name="T71" fmla="*/ 147 h 239"/>
                  <a:gd name="T72" fmla="*/ 152 w 208"/>
                  <a:gd name="T73" fmla="*/ 145 h 239"/>
                  <a:gd name="T74" fmla="*/ 152 w 208"/>
                  <a:gd name="T75" fmla="*/ 144 h 239"/>
                  <a:gd name="T76" fmla="*/ 152 w 208"/>
                  <a:gd name="T77" fmla="*/ 145 h 239"/>
                  <a:gd name="T78" fmla="*/ 153 w 208"/>
                  <a:gd name="T79" fmla="*/ 142 h 239"/>
                  <a:gd name="T80" fmla="*/ 165 w 208"/>
                  <a:gd name="T81" fmla="*/ 164 h 239"/>
                  <a:gd name="T82" fmla="*/ 158 w 208"/>
                  <a:gd name="T83" fmla="*/ 169 h 239"/>
                  <a:gd name="T84" fmla="*/ 160 w 208"/>
                  <a:gd name="T85" fmla="*/ 99 h 239"/>
                  <a:gd name="T86" fmla="*/ 162 w 208"/>
                  <a:gd name="T87" fmla="*/ 83 h 239"/>
                  <a:gd name="T88" fmla="*/ 174 w 208"/>
                  <a:gd name="T89" fmla="*/ 73 h 239"/>
                  <a:gd name="T90" fmla="*/ 174 w 208"/>
                  <a:gd name="T91" fmla="*/ 100 h 239"/>
                  <a:gd name="T92" fmla="*/ 173 w 208"/>
                  <a:gd name="T93" fmla="*/ 139 h 239"/>
                  <a:gd name="T94" fmla="*/ 167 w 208"/>
                  <a:gd name="T95" fmla="*/ 148 h 239"/>
                  <a:gd name="T96" fmla="*/ 160 w 208"/>
                  <a:gd name="T97" fmla="*/ 99 h 239"/>
                  <a:gd name="T98" fmla="*/ 176 w 208"/>
                  <a:gd name="T99" fmla="*/ 202 h 239"/>
                  <a:gd name="T100" fmla="*/ 168 w 208"/>
                  <a:gd name="T101" fmla="*/ 187 h 239"/>
                  <a:gd name="T102" fmla="*/ 169 w 208"/>
                  <a:gd name="T103" fmla="*/ 189 h 239"/>
                  <a:gd name="T104" fmla="*/ 170 w 208"/>
                  <a:gd name="T105" fmla="*/ 185 h 239"/>
                  <a:gd name="T106" fmla="*/ 179 w 208"/>
                  <a:gd name="T107" fmla="*/ 198 h 239"/>
                  <a:gd name="T108" fmla="*/ 176 w 208"/>
                  <a:gd name="T109" fmla="*/ 202 h 239"/>
                  <a:gd name="T110" fmla="*/ 177 w 208"/>
                  <a:gd name="T111" fmla="*/ 186 h 239"/>
                  <a:gd name="T112" fmla="*/ 175 w 208"/>
                  <a:gd name="T113" fmla="*/ 170 h 239"/>
                  <a:gd name="T114" fmla="*/ 174 w 208"/>
                  <a:gd name="T115" fmla="*/ 173 h 239"/>
                  <a:gd name="T116" fmla="*/ 177 w 208"/>
                  <a:gd name="T117" fmla="*/ 186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8"/>
                  <a:gd name="T178" fmla="*/ 0 h 239"/>
                  <a:gd name="T179" fmla="*/ 208 w 208"/>
                  <a:gd name="T180" fmla="*/ 239 h 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8" h="239">
                    <a:moveTo>
                      <a:pt x="208" y="16"/>
                    </a:moveTo>
                    <a:cubicBezTo>
                      <a:pt x="175" y="38"/>
                      <a:pt x="175" y="38"/>
                      <a:pt x="175" y="38"/>
                    </a:cubicBezTo>
                    <a:cubicBezTo>
                      <a:pt x="161" y="68"/>
                      <a:pt x="161" y="68"/>
                      <a:pt x="161" y="68"/>
                    </a:cubicBezTo>
                    <a:cubicBezTo>
                      <a:pt x="161" y="68"/>
                      <a:pt x="96" y="10"/>
                      <a:pt x="12" y="1"/>
                    </a:cubicBezTo>
                    <a:cubicBezTo>
                      <a:pt x="0" y="0"/>
                      <a:pt x="138" y="115"/>
                      <a:pt x="182" y="239"/>
                    </a:cubicBezTo>
                    <a:cubicBezTo>
                      <a:pt x="182" y="225"/>
                      <a:pt x="182" y="225"/>
                      <a:pt x="182" y="225"/>
                    </a:cubicBezTo>
                    <a:cubicBezTo>
                      <a:pt x="184" y="236"/>
                      <a:pt x="184" y="236"/>
                      <a:pt x="184" y="236"/>
                    </a:cubicBezTo>
                    <a:cubicBezTo>
                      <a:pt x="186" y="223"/>
                      <a:pt x="186" y="223"/>
                      <a:pt x="186" y="223"/>
                    </a:cubicBezTo>
                    <a:cubicBezTo>
                      <a:pt x="193" y="237"/>
                      <a:pt x="193" y="237"/>
                      <a:pt x="193" y="237"/>
                    </a:cubicBezTo>
                    <a:cubicBezTo>
                      <a:pt x="194" y="222"/>
                      <a:pt x="194" y="222"/>
                      <a:pt x="194" y="222"/>
                    </a:cubicBezTo>
                    <a:cubicBezTo>
                      <a:pt x="199" y="233"/>
                      <a:pt x="199" y="233"/>
                      <a:pt x="199" y="233"/>
                    </a:cubicBezTo>
                    <a:cubicBezTo>
                      <a:pt x="199" y="233"/>
                      <a:pt x="160" y="53"/>
                      <a:pt x="208" y="16"/>
                    </a:cubicBezTo>
                    <a:close/>
                    <a:moveTo>
                      <a:pt x="109" y="94"/>
                    </a:moveTo>
                    <a:cubicBezTo>
                      <a:pt x="101" y="95"/>
                      <a:pt x="88" y="74"/>
                      <a:pt x="84" y="68"/>
                    </a:cubicBezTo>
                    <a:cubicBezTo>
                      <a:pt x="81" y="65"/>
                      <a:pt x="70" y="56"/>
                      <a:pt x="75" y="52"/>
                    </a:cubicBezTo>
                    <a:cubicBezTo>
                      <a:pt x="77" y="50"/>
                      <a:pt x="84" y="52"/>
                      <a:pt x="87" y="51"/>
                    </a:cubicBezTo>
                    <a:cubicBezTo>
                      <a:pt x="90" y="49"/>
                      <a:pt x="94" y="50"/>
                      <a:pt x="97" y="52"/>
                    </a:cubicBezTo>
                    <a:cubicBezTo>
                      <a:pt x="104" y="62"/>
                      <a:pt x="113" y="81"/>
                      <a:pt x="109" y="94"/>
                    </a:cubicBezTo>
                    <a:close/>
                    <a:moveTo>
                      <a:pt x="136" y="139"/>
                    </a:moveTo>
                    <a:cubicBezTo>
                      <a:pt x="132" y="135"/>
                      <a:pt x="125" y="125"/>
                      <a:pt x="126" y="119"/>
                    </a:cubicBezTo>
                    <a:cubicBezTo>
                      <a:pt x="127" y="117"/>
                      <a:pt x="129" y="117"/>
                      <a:pt x="130" y="118"/>
                    </a:cubicBezTo>
                    <a:cubicBezTo>
                      <a:pt x="128" y="116"/>
                      <a:pt x="128" y="116"/>
                      <a:pt x="128" y="116"/>
                    </a:cubicBezTo>
                    <a:cubicBezTo>
                      <a:pt x="133" y="121"/>
                      <a:pt x="141" y="130"/>
                      <a:pt x="142" y="137"/>
                    </a:cubicBezTo>
                    <a:cubicBezTo>
                      <a:pt x="144" y="143"/>
                      <a:pt x="140" y="142"/>
                      <a:pt x="136" y="139"/>
                    </a:cubicBezTo>
                    <a:close/>
                    <a:moveTo>
                      <a:pt x="143" y="117"/>
                    </a:moveTo>
                    <a:cubicBezTo>
                      <a:pt x="138" y="114"/>
                      <a:pt x="136" y="107"/>
                      <a:pt x="133" y="102"/>
                    </a:cubicBezTo>
                    <a:cubicBezTo>
                      <a:pt x="129" y="95"/>
                      <a:pt x="124" y="90"/>
                      <a:pt x="121" y="83"/>
                    </a:cubicBezTo>
                    <a:cubicBezTo>
                      <a:pt x="120" y="80"/>
                      <a:pt x="118" y="73"/>
                      <a:pt x="120" y="70"/>
                    </a:cubicBezTo>
                    <a:cubicBezTo>
                      <a:pt x="123" y="66"/>
                      <a:pt x="125" y="69"/>
                      <a:pt x="130" y="69"/>
                    </a:cubicBezTo>
                    <a:cubicBezTo>
                      <a:pt x="130" y="69"/>
                      <a:pt x="140" y="68"/>
                      <a:pt x="144" y="76"/>
                    </a:cubicBezTo>
                    <a:cubicBezTo>
                      <a:pt x="147" y="81"/>
                      <a:pt x="145" y="88"/>
                      <a:pt x="144" y="94"/>
                    </a:cubicBezTo>
                    <a:cubicBezTo>
                      <a:pt x="143" y="100"/>
                      <a:pt x="146" y="112"/>
                      <a:pt x="143" y="117"/>
                    </a:cubicBezTo>
                    <a:close/>
                    <a:moveTo>
                      <a:pt x="158" y="169"/>
                    </a:moveTo>
                    <a:cubicBezTo>
                      <a:pt x="153" y="163"/>
                      <a:pt x="152" y="153"/>
                      <a:pt x="152" y="145"/>
                    </a:cubicBezTo>
                    <a:cubicBezTo>
                      <a:pt x="152" y="145"/>
                      <a:pt x="152" y="145"/>
                      <a:pt x="152" y="145"/>
                    </a:cubicBezTo>
                    <a:cubicBezTo>
                      <a:pt x="152" y="147"/>
                      <a:pt x="152" y="147"/>
                      <a:pt x="152" y="147"/>
                    </a:cubicBezTo>
                    <a:cubicBezTo>
                      <a:pt x="151" y="147"/>
                      <a:pt x="151" y="146"/>
                      <a:pt x="152" y="145"/>
                    </a:cubicBezTo>
                    <a:cubicBezTo>
                      <a:pt x="152" y="144"/>
                      <a:pt x="152" y="144"/>
                      <a:pt x="152" y="144"/>
                    </a:cubicBezTo>
                    <a:cubicBezTo>
                      <a:pt x="152" y="145"/>
                      <a:pt x="152" y="145"/>
                      <a:pt x="152" y="145"/>
                    </a:cubicBezTo>
                    <a:cubicBezTo>
                      <a:pt x="152" y="144"/>
                      <a:pt x="152" y="143"/>
                      <a:pt x="153" y="142"/>
                    </a:cubicBezTo>
                    <a:cubicBezTo>
                      <a:pt x="160" y="143"/>
                      <a:pt x="164" y="158"/>
                      <a:pt x="165" y="164"/>
                    </a:cubicBezTo>
                    <a:cubicBezTo>
                      <a:pt x="166" y="170"/>
                      <a:pt x="163" y="176"/>
                      <a:pt x="158" y="169"/>
                    </a:cubicBezTo>
                    <a:close/>
                    <a:moveTo>
                      <a:pt x="160" y="99"/>
                    </a:moveTo>
                    <a:cubicBezTo>
                      <a:pt x="160" y="95"/>
                      <a:pt x="158" y="87"/>
                      <a:pt x="162" y="83"/>
                    </a:cubicBezTo>
                    <a:cubicBezTo>
                      <a:pt x="164" y="78"/>
                      <a:pt x="169" y="69"/>
                      <a:pt x="174" y="73"/>
                    </a:cubicBezTo>
                    <a:cubicBezTo>
                      <a:pt x="180" y="77"/>
                      <a:pt x="175" y="96"/>
                      <a:pt x="174" y="100"/>
                    </a:cubicBezTo>
                    <a:cubicBezTo>
                      <a:pt x="172" y="113"/>
                      <a:pt x="173" y="126"/>
                      <a:pt x="173" y="139"/>
                    </a:cubicBezTo>
                    <a:cubicBezTo>
                      <a:pt x="173" y="143"/>
                      <a:pt x="174" y="159"/>
                      <a:pt x="167" y="148"/>
                    </a:cubicBezTo>
                    <a:cubicBezTo>
                      <a:pt x="158" y="136"/>
                      <a:pt x="162" y="114"/>
                      <a:pt x="160" y="99"/>
                    </a:cubicBezTo>
                    <a:close/>
                    <a:moveTo>
                      <a:pt x="176" y="202"/>
                    </a:moveTo>
                    <a:cubicBezTo>
                      <a:pt x="171" y="200"/>
                      <a:pt x="170" y="192"/>
                      <a:pt x="168" y="187"/>
                    </a:cubicBezTo>
                    <a:cubicBezTo>
                      <a:pt x="169" y="189"/>
                      <a:pt x="169" y="189"/>
                      <a:pt x="169" y="189"/>
                    </a:cubicBezTo>
                    <a:cubicBezTo>
                      <a:pt x="168" y="188"/>
                      <a:pt x="168" y="186"/>
                      <a:pt x="170" y="185"/>
                    </a:cubicBezTo>
                    <a:cubicBezTo>
                      <a:pt x="173" y="187"/>
                      <a:pt x="178" y="194"/>
                      <a:pt x="179" y="198"/>
                    </a:cubicBezTo>
                    <a:cubicBezTo>
                      <a:pt x="181" y="203"/>
                      <a:pt x="180" y="205"/>
                      <a:pt x="176" y="202"/>
                    </a:cubicBezTo>
                    <a:close/>
                    <a:moveTo>
                      <a:pt x="177" y="186"/>
                    </a:moveTo>
                    <a:cubicBezTo>
                      <a:pt x="174" y="182"/>
                      <a:pt x="175" y="175"/>
                      <a:pt x="175" y="170"/>
                    </a:cubicBezTo>
                    <a:cubicBezTo>
                      <a:pt x="174" y="173"/>
                      <a:pt x="174" y="173"/>
                      <a:pt x="174" y="173"/>
                    </a:cubicBezTo>
                    <a:cubicBezTo>
                      <a:pt x="176" y="158"/>
                      <a:pt x="185" y="182"/>
                      <a:pt x="177" y="186"/>
                    </a:cubicBezTo>
                    <a:close/>
                  </a:path>
                </a:pathLst>
              </a:custGeom>
              <a:solidFill>
                <a:srgbClr val="F1F5F8"/>
              </a:solidFill>
              <a:ln w="9525">
                <a:noFill/>
                <a:round/>
                <a:headEnd/>
                <a:tailEnd/>
              </a:ln>
            </p:spPr>
            <p:txBody>
              <a:bodyPr/>
              <a:lstStyle/>
              <a:p>
                <a:endParaRPr lang="en-US"/>
              </a:p>
            </p:txBody>
          </p:sp>
          <p:sp>
            <p:nvSpPr>
              <p:cNvPr id="44103" name="Freeform 951"/>
              <p:cNvSpPr>
                <a:spLocks/>
              </p:cNvSpPr>
              <p:nvPr/>
            </p:nvSpPr>
            <p:spPr bwMode="auto">
              <a:xfrm>
                <a:off x="1700" y="1552"/>
                <a:ext cx="667" cy="523"/>
              </a:xfrm>
              <a:custGeom>
                <a:avLst/>
                <a:gdLst>
                  <a:gd name="T0" fmla="*/ 34 w 267"/>
                  <a:gd name="T1" fmla="*/ 196 h 196"/>
                  <a:gd name="T2" fmla="*/ 84 w 267"/>
                  <a:gd name="T3" fmla="*/ 113 h 196"/>
                  <a:gd name="T4" fmla="*/ 154 w 267"/>
                  <a:gd name="T5" fmla="*/ 85 h 196"/>
                  <a:gd name="T6" fmla="*/ 267 w 267"/>
                  <a:gd name="T7" fmla="*/ 162 h 196"/>
                  <a:gd name="T8" fmla="*/ 267 w 267"/>
                  <a:gd name="T9" fmla="*/ 84 h 196"/>
                  <a:gd name="T10" fmla="*/ 221 w 267"/>
                  <a:gd name="T11" fmla="*/ 29 h 196"/>
                  <a:gd name="T12" fmla="*/ 151 w 267"/>
                  <a:gd name="T13" fmla="*/ 5 h 196"/>
                  <a:gd name="T14" fmla="*/ 66 w 267"/>
                  <a:gd name="T15" fmla="*/ 0 h 196"/>
                  <a:gd name="T16" fmla="*/ 0 w 267"/>
                  <a:gd name="T17" fmla="*/ 76 h 196"/>
                  <a:gd name="T18" fmla="*/ 34 w 267"/>
                  <a:gd name="T19" fmla="*/ 196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196"/>
                  <a:gd name="T32" fmla="*/ 267 w 267"/>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196">
                    <a:moveTo>
                      <a:pt x="34" y="196"/>
                    </a:moveTo>
                    <a:cubicBezTo>
                      <a:pt x="34" y="196"/>
                      <a:pt x="48" y="101"/>
                      <a:pt x="84" y="113"/>
                    </a:cubicBezTo>
                    <a:cubicBezTo>
                      <a:pt x="84" y="113"/>
                      <a:pt x="94" y="60"/>
                      <a:pt x="154" y="85"/>
                    </a:cubicBezTo>
                    <a:cubicBezTo>
                      <a:pt x="214" y="111"/>
                      <a:pt x="215" y="165"/>
                      <a:pt x="267" y="162"/>
                    </a:cubicBezTo>
                    <a:cubicBezTo>
                      <a:pt x="267" y="84"/>
                      <a:pt x="267" y="84"/>
                      <a:pt x="267" y="84"/>
                    </a:cubicBezTo>
                    <a:cubicBezTo>
                      <a:pt x="221" y="29"/>
                      <a:pt x="221" y="29"/>
                      <a:pt x="221" y="29"/>
                    </a:cubicBezTo>
                    <a:cubicBezTo>
                      <a:pt x="221" y="29"/>
                      <a:pt x="153" y="5"/>
                      <a:pt x="151" y="5"/>
                    </a:cubicBezTo>
                    <a:cubicBezTo>
                      <a:pt x="149" y="5"/>
                      <a:pt x="66" y="0"/>
                      <a:pt x="66" y="0"/>
                    </a:cubicBezTo>
                    <a:cubicBezTo>
                      <a:pt x="0" y="76"/>
                      <a:pt x="0" y="76"/>
                      <a:pt x="0" y="76"/>
                    </a:cubicBezTo>
                    <a:lnTo>
                      <a:pt x="34" y="196"/>
                    </a:lnTo>
                    <a:close/>
                  </a:path>
                </a:pathLst>
              </a:custGeom>
              <a:solidFill>
                <a:srgbClr val="8C263B"/>
              </a:solidFill>
              <a:ln w="9525">
                <a:noFill/>
                <a:round/>
                <a:headEnd/>
                <a:tailEnd/>
              </a:ln>
            </p:spPr>
            <p:txBody>
              <a:bodyPr/>
              <a:lstStyle/>
              <a:p>
                <a:endParaRPr lang="en-US"/>
              </a:p>
            </p:txBody>
          </p:sp>
          <p:sp>
            <p:nvSpPr>
              <p:cNvPr id="44104" name="Freeform 952"/>
              <p:cNvSpPr>
                <a:spLocks/>
              </p:cNvSpPr>
              <p:nvPr/>
            </p:nvSpPr>
            <p:spPr bwMode="auto">
              <a:xfrm>
                <a:off x="1702" y="1912"/>
                <a:ext cx="435" cy="480"/>
              </a:xfrm>
              <a:custGeom>
                <a:avLst/>
                <a:gdLst>
                  <a:gd name="T0" fmla="*/ 24 w 174"/>
                  <a:gd name="T1" fmla="*/ 0 h 180"/>
                  <a:gd name="T2" fmla="*/ 121 w 174"/>
                  <a:gd name="T3" fmla="*/ 128 h 180"/>
                  <a:gd name="T4" fmla="*/ 174 w 174"/>
                  <a:gd name="T5" fmla="*/ 180 h 180"/>
                  <a:gd name="T6" fmla="*/ 87 w 174"/>
                  <a:gd name="T7" fmla="*/ 148 h 180"/>
                  <a:gd name="T8" fmla="*/ 0 w 174"/>
                  <a:gd name="T9" fmla="*/ 76 h 180"/>
                  <a:gd name="T10" fmla="*/ 24 w 174"/>
                  <a:gd name="T11" fmla="*/ 0 h 180"/>
                  <a:gd name="T12" fmla="*/ 0 60000 65536"/>
                  <a:gd name="T13" fmla="*/ 0 60000 65536"/>
                  <a:gd name="T14" fmla="*/ 0 60000 65536"/>
                  <a:gd name="T15" fmla="*/ 0 60000 65536"/>
                  <a:gd name="T16" fmla="*/ 0 60000 65536"/>
                  <a:gd name="T17" fmla="*/ 0 60000 65536"/>
                  <a:gd name="T18" fmla="*/ 0 w 174"/>
                  <a:gd name="T19" fmla="*/ 0 h 180"/>
                  <a:gd name="T20" fmla="*/ 174 w 174"/>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4" h="180">
                    <a:moveTo>
                      <a:pt x="24" y="0"/>
                    </a:moveTo>
                    <a:cubicBezTo>
                      <a:pt x="24" y="0"/>
                      <a:pt x="19" y="108"/>
                      <a:pt x="121" y="128"/>
                    </a:cubicBezTo>
                    <a:cubicBezTo>
                      <a:pt x="161" y="136"/>
                      <a:pt x="174" y="168"/>
                      <a:pt x="174" y="180"/>
                    </a:cubicBezTo>
                    <a:cubicBezTo>
                      <a:pt x="174" y="180"/>
                      <a:pt x="132" y="146"/>
                      <a:pt x="87" y="148"/>
                    </a:cubicBezTo>
                    <a:cubicBezTo>
                      <a:pt x="27" y="150"/>
                      <a:pt x="0" y="76"/>
                      <a:pt x="0" y="76"/>
                    </a:cubicBezTo>
                    <a:lnTo>
                      <a:pt x="24" y="0"/>
                    </a:lnTo>
                    <a:close/>
                  </a:path>
                </a:pathLst>
              </a:custGeom>
              <a:solidFill>
                <a:srgbClr val="EFE1E1"/>
              </a:solidFill>
              <a:ln w="9525">
                <a:noFill/>
                <a:round/>
                <a:headEnd/>
                <a:tailEnd/>
              </a:ln>
            </p:spPr>
            <p:txBody>
              <a:bodyPr/>
              <a:lstStyle/>
              <a:p>
                <a:endParaRPr lang="en-US"/>
              </a:p>
            </p:txBody>
          </p:sp>
          <p:sp>
            <p:nvSpPr>
              <p:cNvPr id="44105" name="Freeform 953"/>
              <p:cNvSpPr>
                <a:spLocks/>
              </p:cNvSpPr>
              <p:nvPr/>
            </p:nvSpPr>
            <p:spPr bwMode="auto">
              <a:xfrm>
                <a:off x="622" y="800"/>
                <a:ext cx="693" cy="605"/>
              </a:xfrm>
              <a:custGeom>
                <a:avLst/>
                <a:gdLst>
                  <a:gd name="T0" fmla="*/ 209 w 277"/>
                  <a:gd name="T1" fmla="*/ 227 h 227"/>
                  <a:gd name="T2" fmla="*/ 8 w 277"/>
                  <a:gd name="T3" fmla="*/ 137 h 227"/>
                  <a:gd name="T4" fmla="*/ 37 w 277"/>
                  <a:gd name="T5" fmla="*/ 80 h 227"/>
                  <a:gd name="T6" fmla="*/ 104 w 277"/>
                  <a:gd name="T7" fmla="*/ 97 h 227"/>
                  <a:gd name="T8" fmla="*/ 52 w 277"/>
                  <a:gd name="T9" fmla="*/ 49 h 227"/>
                  <a:gd name="T10" fmla="*/ 89 w 277"/>
                  <a:gd name="T11" fmla="*/ 0 h 227"/>
                  <a:gd name="T12" fmla="*/ 277 w 277"/>
                  <a:gd name="T13" fmla="*/ 105 h 227"/>
                  <a:gd name="T14" fmla="*/ 209 w 277"/>
                  <a:gd name="T15" fmla="*/ 227 h 227"/>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227"/>
                  <a:gd name="T26" fmla="*/ 277 w 277"/>
                  <a:gd name="T27" fmla="*/ 227 h 2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227">
                    <a:moveTo>
                      <a:pt x="209" y="227"/>
                    </a:moveTo>
                    <a:cubicBezTo>
                      <a:pt x="137" y="182"/>
                      <a:pt x="52" y="153"/>
                      <a:pt x="8" y="137"/>
                    </a:cubicBezTo>
                    <a:cubicBezTo>
                      <a:pt x="8" y="137"/>
                      <a:pt x="0" y="93"/>
                      <a:pt x="37" y="80"/>
                    </a:cubicBezTo>
                    <a:cubicBezTo>
                      <a:pt x="37" y="80"/>
                      <a:pt x="100" y="113"/>
                      <a:pt x="104" y="97"/>
                    </a:cubicBezTo>
                    <a:cubicBezTo>
                      <a:pt x="108" y="81"/>
                      <a:pt x="52" y="49"/>
                      <a:pt x="52" y="49"/>
                    </a:cubicBezTo>
                    <a:cubicBezTo>
                      <a:pt x="52" y="49"/>
                      <a:pt x="52" y="13"/>
                      <a:pt x="89" y="0"/>
                    </a:cubicBezTo>
                    <a:cubicBezTo>
                      <a:pt x="89" y="0"/>
                      <a:pt x="162" y="60"/>
                      <a:pt x="277" y="105"/>
                    </a:cubicBezTo>
                    <a:lnTo>
                      <a:pt x="209" y="227"/>
                    </a:lnTo>
                    <a:close/>
                  </a:path>
                </a:pathLst>
              </a:custGeom>
              <a:solidFill>
                <a:srgbClr val="8FC3E3"/>
              </a:solidFill>
              <a:ln w="9525">
                <a:noFill/>
                <a:round/>
                <a:headEnd/>
                <a:tailEnd/>
              </a:ln>
            </p:spPr>
            <p:txBody>
              <a:bodyPr/>
              <a:lstStyle/>
              <a:p>
                <a:endParaRPr lang="en-US"/>
              </a:p>
            </p:txBody>
          </p:sp>
          <p:sp>
            <p:nvSpPr>
              <p:cNvPr id="44106" name="Freeform 954"/>
              <p:cNvSpPr>
                <a:spLocks/>
              </p:cNvSpPr>
              <p:nvPr/>
            </p:nvSpPr>
            <p:spPr bwMode="auto">
              <a:xfrm>
                <a:off x="950" y="725"/>
                <a:ext cx="1160" cy="1582"/>
              </a:xfrm>
              <a:custGeom>
                <a:avLst/>
                <a:gdLst>
                  <a:gd name="T0" fmla="*/ 205 w 464"/>
                  <a:gd name="T1" fmla="*/ 593 h 593"/>
                  <a:gd name="T2" fmla="*/ 37 w 464"/>
                  <a:gd name="T3" fmla="*/ 409 h 593"/>
                  <a:gd name="T4" fmla="*/ 153 w 464"/>
                  <a:gd name="T5" fmla="*/ 77 h 593"/>
                  <a:gd name="T6" fmla="*/ 149 w 464"/>
                  <a:gd name="T7" fmla="*/ 41 h 593"/>
                  <a:gd name="T8" fmla="*/ 189 w 464"/>
                  <a:gd name="T9" fmla="*/ 21 h 593"/>
                  <a:gd name="T10" fmla="*/ 201 w 464"/>
                  <a:gd name="T11" fmla="*/ 57 h 593"/>
                  <a:gd name="T12" fmla="*/ 237 w 464"/>
                  <a:gd name="T13" fmla="*/ 57 h 593"/>
                  <a:gd name="T14" fmla="*/ 269 w 464"/>
                  <a:gd name="T15" fmla="*/ 1 h 593"/>
                  <a:gd name="T16" fmla="*/ 297 w 464"/>
                  <a:gd name="T17" fmla="*/ 25 h 593"/>
                  <a:gd name="T18" fmla="*/ 296 w 464"/>
                  <a:gd name="T19" fmla="*/ 54 h 593"/>
                  <a:gd name="T20" fmla="*/ 333 w 464"/>
                  <a:gd name="T21" fmla="*/ 13 h 593"/>
                  <a:gd name="T22" fmla="*/ 377 w 464"/>
                  <a:gd name="T23" fmla="*/ 53 h 593"/>
                  <a:gd name="T24" fmla="*/ 373 w 464"/>
                  <a:gd name="T25" fmla="*/ 81 h 593"/>
                  <a:gd name="T26" fmla="*/ 464 w 464"/>
                  <a:gd name="T27" fmla="*/ 278 h 593"/>
                  <a:gd name="T28" fmla="*/ 340 w 464"/>
                  <a:gd name="T29" fmla="*/ 370 h 593"/>
                  <a:gd name="T30" fmla="*/ 292 w 464"/>
                  <a:gd name="T31" fmla="*/ 186 h 593"/>
                  <a:gd name="T32" fmla="*/ 188 w 464"/>
                  <a:gd name="T33" fmla="*/ 394 h 593"/>
                  <a:gd name="T34" fmla="*/ 205 w 464"/>
                  <a:gd name="T35" fmla="*/ 593 h 5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4"/>
                  <a:gd name="T55" fmla="*/ 0 h 593"/>
                  <a:gd name="T56" fmla="*/ 464 w 464"/>
                  <a:gd name="T57" fmla="*/ 593 h 5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4" h="593">
                    <a:moveTo>
                      <a:pt x="205" y="593"/>
                    </a:moveTo>
                    <a:cubicBezTo>
                      <a:pt x="161" y="581"/>
                      <a:pt x="69" y="497"/>
                      <a:pt x="37" y="409"/>
                    </a:cubicBezTo>
                    <a:cubicBezTo>
                      <a:pt x="0" y="307"/>
                      <a:pt x="33" y="129"/>
                      <a:pt x="153" y="77"/>
                    </a:cubicBezTo>
                    <a:cubicBezTo>
                      <a:pt x="153" y="77"/>
                      <a:pt x="169" y="61"/>
                      <a:pt x="149" y="41"/>
                    </a:cubicBezTo>
                    <a:cubicBezTo>
                      <a:pt x="149" y="41"/>
                      <a:pt x="165" y="17"/>
                      <a:pt x="189" y="21"/>
                    </a:cubicBezTo>
                    <a:cubicBezTo>
                      <a:pt x="189" y="21"/>
                      <a:pt x="201" y="41"/>
                      <a:pt x="201" y="57"/>
                    </a:cubicBezTo>
                    <a:cubicBezTo>
                      <a:pt x="201" y="57"/>
                      <a:pt x="229" y="53"/>
                      <a:pt x="237" y="57"/>
                    </a:cubicBezTo>
                    <a:cubicBezTo>
                      <a:pt x="237" y="57"/>
                      <a:pt x="249" y="5"/>
                      <a:pt x="269" y="1"/>
                    </a:cubicBezTo>
                    <a:cubicBezTo>
                      <a:pt x="276" y="0"/>
                      <a:pt x="294" y="17"/>
                      <a:pt x="297" y="25"/>
                    </a:cubicBezTo>
                    <a:cubicBezTo>
                      <a:pt x="302" y="37"/>
                      <a:pt x="276" y="42"/>
                      <a:pt x="296" y="54"/>
                    </a:cubicBezTo>
                    <a:cubicBezTo>
                      <a:pt x="333" y="13"/>
                      <a:pt x="333" y="13"/>
                      <a:pt x="333" y="13"/>
                    </a:cubicBezTo>
                    <a:cubicBezTo>
                      <a:pt x="333" y="13"/>
                      <a:pt x="373" y="5"/>
                      <a:pt x="377" y="53"/>
                    </a:cubicBezTo>
                    <a:cubicBezTo>
                      <a:pt x="377" y="53"/>
                      <a:pt x="344" y="58"/>
                      <a:pt x="373" y="81"/>
                    </a:cubicBezTo>
                    <a:cubicBezTo>
                      <a:pt x="383" y="88"/>
                      <a:pt x="451" y="133"/>
                      <a:pt x="464" y="278"/>
                    </a:cubicBezTo>
                    <a:cubicBezTo>
                      <a:pt x="396" y="286"/>
                      <a:pt x="340" y="370"/>
                      <a:pt x="340" y="370"/>
                    </a:cubicBezTo>
                    <a:cubicBezTo>
                      <a:pt x="343" y="309"/>
                      <a:pt x="343" y="186"/>
                      <a:pt x="292" y="186"/>
                    </a:cubicBezTo>
                    <a:cubicBezTo>
                      <a:pt x="292" y="186"/>
                      <a:pt x="192" y="242"/>
                      <a:pt x="188" y="394"/>
                    </a:cubicBezTo>
                    <a:cubicBezTo>
                      <a:pt x="186" y="466"/>
                      <a:pt x="205" y="593"/>
                      <a:pt x="205" y="593"/>
                    </a:cubicBezTo>
                    <a:close/>
                  </a:path>
                </a:pathLst>
              </a:custGeom>
              <a:solidFill>
                <a:srgbClr val="E87857"/>
              </a:solidFill>
              <a:ln w="9525">
                <a:noFill/>
                <a:round/>
                <a:headEnd/>
                <a:tailEnd/>
              </a:ln>
            </p:spPr>
            <p:txBody>
              <a:bodyPr/>
              <a:lstStyle/>
              <a:p>
                <a:endParaRPr lang="en-US"/>
              </a:p>
            </p:txBody>
          </p:sp>
          <p:sp>
            <p:nvSpPr>
              <p:cNvPr id="44107" name="Freeform 955"/>
              <p:cNvSpPr>
                <a:spLocks noEditPoints="1"/>
              </p:cNvSpPr>
              <p:nvPr/>
            </p:nvSpPr>
            <p:spPr bwMode="auto">
              <a:xfrm>
                <a:off x="732" y="2749"/>
                <a:ext cx="783" cy="720"/>
              </a:xfrm>
              <a:custGeom>
                <a:avLst/>
                <a:gdLst>
                  <a:gd name="T0" fmla="*/ 209 w 313"/>
                  <a:gd name="T1" fmla="*/ 0 h 270"/>
                  <a:gd name="T2" fmla="*/ 176 w 313"/>
                  <a:gd name="T3" fmla="*/ 68 h 270"/>
                  <a:gd name="T4" fmla="*/ 33 w 313"/>
                  <a:gd name="T5" fmla="*/ 124 h 270"/>
                  <a:gd name="T6" fmla="*/ 300 w 313"/>
                  <a:gd name="T7" fmla="*/ 267 h 270"/>
                  <a:gd name="T8" fmla="*/ 302 w 313"/>
                  <a:gd name="T9" fmla="*/ 263 h 270"/>
                  <a:gd name="T10" fmla="*/ 307 w 313"/>
                  <a:gd name="T11" fmla="*/ 259 h 270"/>
                  <a:gd name="T12" fmla="*/ 310 w 313"/>
                  <a:gd name="T13" fmla="*/ 256 h 270"/>
                  <a:gd name="T14" fmla="*/ 244 w 313"/>
                  <a:gd name="T15" fmla="*/ 171 h 270"/>
                  <a:gd name="T16" fmla="*/ 244 w 313"/>
                  <a:gd name="T17" fmla="*/ 177 h 270"/>
                  <a:gd name="T18" fmla="*/ 229 w 313"/>
                  <a:gd name="T19" fmla="*/ 148 h 270"/>
                  <a:gd name="T20" fmla="*/ 212 w 313"/>
                  <a:gd name="T21" fmla="*/ 124 h 270"/>
                  <a:gd name="T22" fmla="*/ 212 w 313"/>
                  <a:gd name="T23" fmla="*/ 123 h 270"/>
                  <a:gd name="T24" fmla="*/ 221 w 313"/>
                  <a:gd name="T25" fmla="*/ 128 h 270"/>
                  <a:gd name="T26" fmla="*/ 200 w 313"/>
                  <a:gd name="T27" fmla="*/ 44 h 270"/>
                  <a:gd name="T28" fmla="*/ 216 w 313"/>
                  <a:gd name="T29" fmla="*/ 94 h 270"/>
                  <a:gd name="T30" fmla="*/ 204 w 313"/>
                  <a:gd name="T31" fmla="*/ 89 h 270"/>
                  <a:gd name="T32" fmla="*/ 200 w 313"/>
                  <a:gd name="T33" fmla="*/ 44 h 270"/>
                  <a:gd name="T34" fmla="*/ 146 w 313"/>
                  <a:gd name="T35" fmla="*/ 122 h 270"/>
                  <a:gd name="T36" fmla="*/ 104 w 313"/>
                  <a:gd name="T37" fmla="*/ 101 h 270"/>
                  <a:gd name="T38" fmla="*/ 147 w 313"/>
                  <a:gd name="T39" fmla="*/ 112 h 270"/>
                  <a:gd name="T40" fmla="*/ 180 w 313"/>
                  <a:gd name="T41" fmla="*/ 143 h 270"/>
                  <a:gd name="T42" fmla="*/ 179 w 313"/>
                  <a:gd name="T43" fmla="*/ 117 h 270"/>
                  <a:gd name="T44" fmla="*/ 158 w 313"/>
                  <a:gd name="T45" fmla="*/ 86 h 270"/>
                  <a:gd name="T46" fmla="*/ 178 w 313"/>
                  <a:gd name="T47" fmla="*/ 90 h 270"/>
                  <a:gd name="T48" fmla="*/ 200 w 313"/>
                  <a:gd name="T49" fmla="*/ 135 h 270"/>
                  <a:gd name="T50" fmla="*/ 214 w 313"/>
                  <a:gd name="T51" fmla="*/ 158 h 270"/>
                  <a:gd name="T52" fmla="*/ 191 w 313"/>
                  <a:gd name="T53" fmla="*/ 140 h 270"/>
                  <a:gd name="T54" fmla="*/ 191 w 313"/>
                  <a:gd name="T55" fmla="*/ 140 h 270"/>
                  <a:gd name="T56" fmla="*/ 191 w 313"/>
                  <a:gd name="T57" fmla="*/ 140 h 270"/>
                  <a:gd name="T58" fmla="*/ 214 w 313"/>
                  <a:gd name="T59" fmla="*/ 158 h 270"/>
                  <a:gd name="T60" fmla="*/ 249 w 313"/>
                  <a:gd name="T61" fmla="*/ 204 h 270"/>
                  <a:gd name="T62" fmla="*/ 221 w 313"/>
                  <a:gd name="T63" fmla="*/ 176 h 270"/>
                  <a:gd name="T64" fmla="*/ 260 w 313"/>
                  <a:gd name="T65" fmla="*/ 21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270"/>
                  <a:gd name="T101" fmla="*/ 313 w 313"/>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270">
                    <a:moveTo>
                      <a:pt x="313" y="256"/>
                    </a:moveTo>
                    <a:cubicBezTo>
                      <a:pt x="254" y="227"/>
                      <a:pt x="209" y="0"/>
                      <a:pt x="209" y="0"/>
                    </a:cubicBezTo>
                    <a:cubicBezTo>
                      <a:pt x="188" y="1"/>
                      <a:pt x="188" y="1"/>
                      <a:pt x="188" y="1"/>
                    </a:cubicBezTo>
                    <a:cubicBezTo>
                      <a:pt x="176" y="68"/>
                      <a:pt x="176" y="68"/>
                      <a:pt x="176" y="68"/>
                    </a:cubicBezTo>
                    <a:cubicBezTo>
                      <a:pt x="176" y="68"/>
                      <a:pt x="104" y="48"/>
                      <a:pt x="52" y="72"/>
                    </a:cubicBezTo>
                    <a:cubicBezTo>
                      <a:pt x="0" y="96"/>
                      <a:pt x="33" y="124"/>
                      <a:pt x="33" y="124"/>
                    </a:cubicBezTo>
                    <a:cubicBezTo>
                      <a:pt x="123" y="71"/>
                      <a:pt x="301" y="270"/>
                      <a:pt x="301" y="270"/>
                    </a:cubicBezTo>
                    <a:cubicBezTo>
                      <a:pt x="300" y="267"/>
                      <a:pt x="300" y="267"/>
                      <a:pt x="300" y="267"/>
                    </a:cubicBezTo>
                    <a:cubicBezTo>
                      <a:pt x="302" y="268"/>
                      <a:pt x="302" y="268"/>
                      <a:pt x="302" y="268"/>
                    </a:cubicBezTo>
                    <a:cubicBezTo>
                      <a:pt x="302" y="263"/>
                      <a:pt x="302" y="263"/>
                      <a:pt x="302" y="263"/>
                    </a:cubicBezTo>
                    <a:cubicBezTo>
                      <a:pt x="306" y="264"/>
                      <a:pt x="306" y="264"/>
                      <a:pt x="306" y="264"/>
                    </a:cubicBezTo>
                    <a:cubicBezTo>
                      <a:pt x="307" y="259"/>
                      <a:pt x="307" y="259"/>
                      <a:pt x="307" y="259"/>
                    </a:cubicBezTo>
                    <a:cubicBezTo>
                      <a:pt x="311" y="258"/>
                      <a:pt x="311" y="258"/>
                      <a:pt x="311" y="258"/>
                    </a:cubicBezTo>
                    <a:cubicBezTo>
                      <a:pt x="311" y="258"/>
                      <a:pt x="310" y="256"/>
                      <a:pt x="310" y="256"/>
                    </a:cubicBezTo>
                    <a:lnTo>
                      <a:pt x="313" y="256"/>
                    </a:lnTo>
                    <a:close/>
                    <a:moveTo>
                      <a:pt x="244" y="171"/>
                    </a:moveTo>
                    <a:cubicBezTo>
                      <a:pt x="247" y="173"/>
                      <a:pt x="254" y="183"/>
                      <a:pt x="252" y="186"/>
                    </a:cubicBezTo>
                    <a:cubicBezTo>
                      <a:pt x="249" y="191"/>
                      <a:pt x="244" y="177"/>
                      <a:pt x="244" y="177"/>
                    </a:cubicBezTo>
                    <a:cubicBezTo>
                      <a:pt x="243" y="175"/>
                      <a:pt x="243" y="173"/>
                      <a:pt x="244" y="171"/>
                    </a:cubicBezTo>
                    <a:close/>
                    <a:moveTo>
                      <a:pt x="229" y="148"/>
                    </a:moveTo>
                    <a:cubicBezTo>
                      <a:pt x="232" y="153"/>
                      <a:pt x="240" y="162"/>
                      <a:pt x="238" y="168"/>
                    </a:cubicBezTo>
                    <a:cubicBezTo>
                      <a:pt x="228" y="173"/>
                      <a:pt x="215" y="134"/>
                      <a:pt x="212" y="124"/>
                    </a:cubicBezTo>
                    <a:cubicBezTo>
                      <a:pt x="212" y="124"/>
                      <a:pt x="212" y="124"/>
                      <a:pt x="212" y="125"/>
                    </a:cubicBezTo>
                    <a:cubicBezTo>
                      <a:pt x="212" y="123"/>
                      <a:pt x="212" y="123"/>
                      <a:pt x="212" y="123"/>
                    </a:cubicBezTo>
                    <a:cubicBezTo>
                      <a:pt x="212" y="123"/>
                      <a:pt x="212" y="124"/>
                      <a:pt x="212" y="124"/>
                    </a:cubicBezTo>
                    <a:cubicBezTo>
                      <a:pt x="215" y="121"/>
                      <a:pt x="219" y="126"/>
                      <a:pt x="221" y="128"/>
                    </a:cubicBezTo>
                    <a:cubicBezTo>
                      <a:pt x="224" y="134"/>
                      <a:pt x="225" y="141"/>
                      <a:pt x="229" y="148"/>
                    </a:cubicBezTo>
                    <a:close/>
                    <a:moveTo>
                      <a:pt x="200" y="44"/>
                    </a:moveTo>
                    <a:cubicBezTo>
                      <a:pt x="203" y="43"/>
                      <a:pt x="205" y="44"/>
                      <a:pt x="206" y="47"/>
                    </a:cubicBezTo>
                    <a:cubicBezTo>
                      <a:pt x="206" y="47"/>
                      <a:pt x="210" y="79"/>
                      <a:pt x="216" y="94"/>
                    </a:cubicBezTo>
                    <a:cubicBezTo>
                      <a:pt x="218" y="97"/>
                      <a:pt x="223" y="108"/>
                      <a:pt x="214" y="106"/>
                    </a:cubicBezTo>
                    <a:cubicBezTo>
                      <a:pt x="209" y="104"/>
                      <a:pt x="206" y="93"/>
                      <a:pt x="204" y="89"/>
                    </a:cubicBezTo>
                    <a:cubicBezTo>
                      <a:pt x="200" y="78"/>
                      <a:pt x="197" y="66"/>
                      <a:pt x="198" y="54"/>
                    </a:cubicBezTo>
                    <a:cubicBezTo>
                      <a:pt x="198" y="51"/>
                      <a:pt x="197" y="46"/>
                      <a:pt x="200" y="44"/>
                    </a:cubicBezTo>
                    <a:close/>
                    <a:moveTo>
                      <a:pt x="164" y="132"/>
                    </a:moveTo>
                    <a:cubicBezTo>
                      <a:pt x="158" y="128"/>
                      <a:pt x="152" y="124"/>
                      <a:pt x="146" y="122"/>
                    </a:cubicBezTo>
                    <a:cubicBezTo>
                      <a:pt x="137" y="117"/>
                      <a:pt x="128" y="114"/>
                      <a:pt x="118" y="111"/>
                    </a:cubicBezTo>
                    <a:cubicBezTo>
                      <a:pt x="116" y="111"/>
                      <a:pt x="100" y="111"/>
                      <a:pt x="104" y="101"/>
                    </a:cubicBezTo>
                    <a:cubicBezTo>
                      <a:pt x="106" y="96"/>
                      <a:pt x="116" y="98"/>
                      <a:pt x="120" y="99"/>
                    </a:cubicBezTo>
                    <a:cubicBezTo>
                      <a:pt x="130" y="101"/>
                      <a:pt x="138" y="106"/>
                      <a:pt x="147" y="112"/>
                    </a:cubicBezTo>
                    <a:cubicBezTo>
                      <a:pt x="153" y="117"/>
                      <a:pt x="158" y="121"/>
                      <a:pt x="164" y="125"/>
                    </a:cubicBezTo>
                    <a:cubicBezTo>
                      <a:pt x="169" y="129"/>
                      <a:pt x="180" y="137"/>
                      <a:pt x="180" y="143"/>
                    </a:cubicBezTo>
                    <a:cubicBezTo>
                      <a:pt x="174" y="141"/>
                      <a:pt x="169" y="135"/>
                      <a:pt x="164" y="132"/>
                    </a:cubicBezTo>
                    <a:close/>
                    <a:moveTo>
                      <a:pt x="179" y="117"/>
                    </a:moveTo>
                    <a:cubicBezTo>
                      <a:pt x="174" y="110"/>
                      <a:pt x="174" y="100"/>
                      <a:pt x="168" y="94"/>
                    </a:cubicBezTo>
                    <a:cubicBezTo>
                      <a:pt x="165" y="91"/>
                      <a:pt x="161" y="89"/>
                      <a:pt x="158" y="86"/>
                    </a:cubicBezTo>
                    <a:cubicBezTo>
                      <a:pt x="158" y="87"/>
                      <a:pt x="158" y="87"/>
                      <a:pt x="158" y="87"/>
                    </a:cubicBezTo>
                    <a:cubicBezTo>
                      <a:pt x="161" y="78"/>
                      <a:pt x="174" y="86"/>
                      <a:pt x="178" y="90"/>
                    </a:cubicBezTo>
                    <a:cubicBezTo>
                      <a:pt x="185" y="95"/>
                      <a:pt x="188" y="102"/>
                      <a:pt x="191" y="110"/>
                    </a:cubicBezTo>
                    <a:cubicBezTo>
                      <a:pt x="193" y="115"/>
                      <a:pt x="203" y="130"/>
                      <a:pt x="200" y="135"/>
                    </a:cubicBezTo>
                    <a:cubicBezTo>
                      <a:pt x="192" y="133"/>
                      <a:pt x="183" y="124"/>
                      <a:pt x="179" y="117"/>
                    </a:cubicBezTo>
                    <a:close/>
                    <a:moveTo>
                      <a:pt x="214" y="158"/>
                    </a:moveTo>
                    <a:cubicBezTo>
                      <a:pt x="206" y="160"/>
                      <a:pt x="192" y="147"/>
                      <a:pt x="190" y="140"/>
                    </a:cubicBezTo>
                    <a:cubicBezTo>
                      <a:pt x="190" y="140"/>
                      <a:pt x="191" y="140"/>
                      <a:pt x="191" y="140"/>
                    </a:cubicBezTo>
                    <a:cubicBezTo>
                      <a:pt x="191" y="140"/>
                      <a:pt x="191" y="140"/>
                      <a:pt x="191" y="140"/>
                    </a:cubicBezTo>
                    <a:cubicBezTo>
                      <a:pt x="191" y="140"/>
                      <a:pt x="191" y="140"/>
                      <a:pt x="191" y="140"/>
                    </a:cubicBezTo>
                    <a:cubicBezTo>
                      <a:pt x="192" y="140"/>
                      <a:pt x="193" y="140"/>
                      <a:pt x="193" y="140"/>
                    </a:cubicBezTo>
                    <a:cubicBezTo>
                      <a:pt x="191" y="140"/>
                      <a:pt x="191" y="140"/>
                      <a:pt x="191" y="140"/>
                    </a:cubicBezTo>
                    <a:cubicBezTo>
                      <a:pt x="191" y="140"/>
                      <a:pt x="191" y="140"/>
                      <a:pt x="191" y="140"/>
                    </a:cubicBezTo>
                    <a:cubicBezTo>
                      <a:pt x="198" y="141"/>
                      <a:pt x="216" y="149"/>
                      <a:pt x="214" y="158"/>
                    </a:cubicBezTo>
                    <a:close/>
                    <a:moveTo>
                      <a:pt x="260" y="211"/>
                    </a:moveTo>
                    <a:cubicBezTo>
                      <a:pt x="256" y="214"/>
                      <a:pt x="250" y="206"/>
                      <a:pt x="249" y="204"/>
                    </a:cubicBezTo>
                    <a:cubicBezTo>
                      <a:pt x="242" y="197"/>
                      <a:pt x="236" y="189"/>
                      <a:pt x="228" y="183"/>
                    </a:cubicBezTo>
                    <a:cubicBezTo>
                      <a:pt x="226" y="181"/>
                      <a:pt x="219" y="179"/>
                      <a:pt x="221" y="176"/>
                    </a:cubicBezTo>
                    <a:cubicBezTo>
                      <a:pt x="221" y="176"/>
                      <a:pt x="222" y="161"/>
                      <a:pt x="256" y="202"/>
                    </a:cubicBezTo>
                    <a:cubicBezTo>
                      <a:pt x="257" y="203"/>
                      <a:pt x="262" y="208"/>
                      <a:pt x="260" y="211"/>
                    </a:cubicBezTo>
                    <a:close/>
                  </a:path>
                </a:pathLst>
              </a:custGeom>
              <a:solidFill>
                <a:srgbClr val="D4E7F0"/>
              </a:solidFill>
              <a:ln w="9525">
                <a:noFill/>
                <a:round/>
                <a:headEnd/>
                <a:tailEnd/>
              </a:ln>
            </p:spPr>
            <p:txBody>
              <a:bodyPr/>
              <a:lstStyle/>
              <a:p>
                <a:endParaRPr lang="en-US"/>
              </a:p>
            </p:txBody>
          </p:sp>
          <p:sp>
            <p:nvSpPr>
              <p:cNvPr id="44108" name="Freeform 956"/>
              <p:cNvSpPr>
                <a:spLocks/>
              </p:cNvSpPr>
              <p:nvPr/>
            </p:nvSpPr>
            <p:spPr bwMode="auto">
              <a:xfrm>
                <a:off x="1065" y="2445"/>
                <a:ext cx="210" cy="291"/>
              </a:xfrm>
              <a:custGeom>
                <a:avLst/>
                <a:gdLst>
                  <a:gd name="T0" fmla="*/ 53 w 84"/>
                  <a:gd name="T1" fmla="*/ 60 h 109"/>
                  <a:gd name="T2" fmla="*/ 69 w 84"/>
                  <a:gd name="T3" fmla="*/ 9 h 109"/>
                  <a:gd name="T4" fmla="*/ 15 w 84"/>
                  <a:gd name="T5" fmla="*/ 38 h 109"/>
                  <a:gd name="T6" fmla="*/ 15 w 84"/>
                  <a:gd name="T7" fmla="*/ 102 h 109"/>
                  <a:gd name="T8" fmla="*/ 53 w 84"/>
                  <a:gd name="T9" fmla="*/ 6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53" y="60"/>
                    </a:moveTo>
                    <a:cubicBezTo>
                      <a:pt x="64" y="33"/>
                      <a:pt x="84" y="22"/>
                      <a:pt x="69" y="9"/>
                    </a:cubicBezTo>
                    <a:cubicBezTo>
                      <a:pt x="59" y="0"/>
                      <a:pt x="31" y="11"/>
                      <a:pt x="15" y="38"/>
                    </a:cubicBezTo>
                    <a:cubicBezTo>
                      <a:pt x="0" y="65"/>
                      <a:pt x="4" y="96"/>
                      <a:pt x="15" y="102"/>
                    </a:cubicBezTo>
                    <a:cubicBezTo>
                      <a:pt x="27" y="109"/>
                      <a:pt x="40" y="94"/>
                      <a:pt x="53" y="60"/>
                    </a:cubicBezTo>
                    <a:close/>
                  </a:path>
                </a:pathLst>
              </a:custGeom>
              <a:solidFill>
                <a:srgbClr val="5F1E31"/>
              </a:solidFill>
              <a:ln w="9525">
                <a:noFill/>
                <a:round/>
                <a:headEnd/>
                <a:tailEnd/>
              </a:ln>
            </p:spPr>
            <p:txBody>
              <a:bodyPr/>
              <a:lstStyle/>
              <a:p>
                <a:endParaRPr lang="en-US"/>
              </a:p>
            </p:txBody>
          </p:sp>
          <p:sp>
            <p:nvSpPr>
              <p:cNvPr id="44109" name="Freeform 957"/>
              <p:cNvSpPr>
                <a:spLocks noEditPoints="1"/>
              </p:cNvSpPr>
              <p:nvPr/>
            </p:nvSpPr>
            <p:spPr bwMode="auto">
              <a:xfrm>
                <a:off x="885" y="2624"/>
                <a:ext cx="717" cy="520"/>
              </a:xfrm>
              <a:custGeom>
                <a:avLst/>
                <a:gdLst>
                  <a:gd name="T0" fmla="*/ 287 w 287"/>
                  <a:gd name="T1" fmla="*/ 183 h 195"/>
                  <a:gd name="T2" fmla="*/ 114 w 287"/>
                  <a:gd name="T3" fmla="*/ 68 h 195"/>
                  <a:gd name="T4" fmla="*/ 99 w 287"/>
                  <a:gd name="T5" fmla="*/ 114 h 195"/>
                  <a:gd name="T6" fmla="*/ 0 w 287"/>
                  <a:gd name="T7" fmla="*/ 143 h 195"/>
                  <a:gd name="T8" fmla="*/ 280 w 287"/>
                  <a:gd name="T9" fmla="*/ 191 h 195"/>
                  <a:gd name="T10" fmla="*/ 281 w 287"/>
                  <a:gd name="T11" fmla="*/ 189 h 195"/>
                  <a:gd name="T12" fmla="*/ 282 w 287"/>
                  <a:gd name="T13" fmla="*/ 185 h 195"/>
                  <a:gd name="T14" fmla="*/ 284 w 287"/>
                  <a:gd name="T15" fmla="*/ 183 h 195"/>
                  <a:gd name="T16" fmla="*/ 198 w 287"/>
                  <a:gd name="T17" fmla="*/ 135 h 195"/>
                  <a:gd name="T18" fmla="*/ 178 w 287"/>
                  <a:gd name="T19" fmla="*/ 119 h 195"/>
                  <a:gd name="T20" fmla="*/ 199 w 287"/>
                  <a:gd name="T21" fmla="*/ 128 h 195"/>
                  <a:gd name="T22" fmla="*/ 150 w 287"/>
                  <a:gd name="T23" fmla="*/ 51 h 195"/>
                  <a:gd name="T24" fmla="*/ 174 w 287"/>
                  <a:gd name="T25" fmla="*/ 91 h 195"/>
                  <a:gd name="T26" fmla="*/ 173 w 287"/>
                  <a:gd name="T27" fmla="*/ 107 h 195"/>
                  <a:gd name="T28" fmla="*/ 145 w 287"/>
                  <a:gd name="T29" fmla="*/ 55 h 195"/>
                  <a:gd name="T30" fmla="*/ 133 w 287"/>
                  <a:gd name="T31" fmla="*/ 74 h 195"/>
                  <a:gd name="T32" fmla="*/ 155 w 287"/>
                  <a:gd name="T33" fmla="*/ 104 h 195"/>
                  <a:gd name="T34" fmla="*/ 153 w 287"/>
                  <a:gd name="T35" fmla="*/ 108 h 195"/>
                  <a:gd name="T36" fmla="*/ 132 w 287"/>
                  <a:gd name="T37" fmla="*/ 83 h 195"/>
                  <a:gd name="T38" fmla="*/ 129 w 287"/>
                  <a:gd name="T39" fmla="*/ 117 h 195"/>
                  <a:gd name="T40" fmla="*/ 131 w 287"/>
                  <a:gd name="T41" fmla="*/ 117 h 195"/>
                  <a:gd name="T42" fmla="*/ 151 w 287"/>
                  <a:gd name="T43" fmla="*/ 122 h 195"/>
                  <a:gd name="T44" fmla="*/ 153 w 287"/>
                  <a:gd name="T45" fmla="*/ 128 h 195"/>
                  <a:gd name="T46" fmla="*/ 131 w 287"/>
                  <a:gd name="T47" fmla="*/ 118 h 195"/>
                  <a:gd name="T48" fmla="*/ 83 w 287"/>
                  <a:gd name="T49" fmla="*/ 140 h 195"/>
                  <a:gd name="T50" fmla="*/ 69 w 287"/>
                  <a:gd name="T51" fmla="*/ 134 h 195"/>
                  <a:gd name="T52" fmla="*/ 91 w 287"/>
                  <a:gd name="T53" fmla="*/ 128 h 195"/>
                  <a:gd name="T54" fmla="*/ 140 w 287"/>
                  <a:gd name="T55" fmla="*/ 138 h 195"/>
                  <a:gd name="T56" fmla="*/ 172 w 287"/>
                  <a:gd name="T57" fmla="*/ 145 h 195"/>
                  <a:gd name="T58" fmla="*/ 153 w 287"/>
                  <a:gd name="T59" fmla="*/ 136 h 195"/>
                  <a:gd name="T60" fmla="*/ 171 w 287"/>
                  <a:gd name="T61" fmla="*/ 141 h 195"/>
                  <a:gd name="T62" fmla="*/ 185 w 287"/>
                  <a:gd name="T63" fmla="*/ 159 h 195"/>
                  <a:gd name="T64" fmla="*/ 183 w 287"/>
                  <a:gd name="T65" fmla="*/ 152 h 195"/>
                  <a:gd name="T66" fmla="*/ 189 w 287"/>
                  <a:gd name="T67" fmla="*/ 138 h 195"/>
                  <a:gd name="T68" fmla="*/ 189 w 287"/>
                  <a:gd name="T69" fmla="*/ 138 h 195"/>
                  <a:gd name="T70" fmla="*/ 199 w 287"/>
                  <a:gd name="T71" fmla="*/ 156 h 195"/>
                  <a:gd name="T72" fmla="*/ 193 w 287"/>
                  <a:gd name="T73" fmla="*/ 150 h 195"/>
                  <a:gd name="T74" fmla="*/ 226 w 287"/>
                  <a:gd name="T75" fmla="*/ 162 h 195"/>
                  <a:gd name="T76" fmla="*/ 227 w 287"/>
                  <a:gd name="T77" fmla="*/ 150 h 195"/>
                  <a:gd name="T78" fmla="*/ 219 w 287"/>
                  <a:gd name="T79" fmla="*/ 142 h 195"/>
                  <a:gd name="T80" fmla="*/ 236 w 287"/>
                  <a:gd name="T81" fmla="*/ 156 h 195"/>
                  <a:gd name="T82" fmla="*/ 235 w 287"/>
                  <a:gd name="T83" fmla="*/ 167 h 195"/>
                  <a:gd name="T84" fmla="*/ 235 w 287"/>
                  <a:gd name="T85" fmla="*/ 167 h 195"/>
                  <a:gd name="T86" fmla="*/ 247 w 287"/>
                  <a:gd name="T87" fmla="*/ 159 h 1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
                  <a:gd name="T133" fmla="*/ 0 h 195"/>
                  <a:gd name="T134" fmla="*/ 287 w 287"/>
                  <a:gd name="T135" fmla="*/ 195 h 1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 h="195">
                    <a:moveTo>
                      <a:pt x="284" y="183"/>
                    </a:moveTo>
                    <a:cubicBezTo>
                      <a:pt x="287" y="183"/>
                      <a:pt x="287" y="183"/>
                      <a:pt x="287" y="183"/>
                    </a:cubicBezTo>
                    <a:cubicBezTo>
                      <a:pt x="287" y="183"/>
                      <a:pt x="142" y="81"/>
                      <a:pt x="147" y="0"/>
                    </a:cubicBezTo>
                    <a:cubicBezTo>
                      <a:pt x="147" y="0"/>
                      <a:pt x="115" y="38"/>
                      <a:pt x="114" y="68"/>
                    </a:cubicBezTo>
                    <a:cubicBezTo>
                      <a:pt x="113" y="108"/>
                      <a:pt x="115" y="115"/>
                      <a:pt x="115" y="115"/>
                    </a:cubicBezTo>
                    <a:cubicBezTo>
                      <a:pt x="113" y="115"/>
                      <a:pt x="110" y="113"/>
                      <a:pt x="99" y="114"/>
                    </a:cubicBezTo>
                    <a:cubicBezTo>
                      <a:pt x="77" y="115"/>
                      <a:pt x="37" y="115"/>
                      <a:pt x="37" y="115"/>
                    </a:cubicBezTo>
                    <a:cubicBezTo>
                      <a:pt x="0" y="143"/>
                      <a:pt x="0" y="143"/>
                      <a:pt x="0" y="143"/>
                    </a:cubicBezTo>
                    <a:cubicBezTo>
                      <a:pt x="0" y="143"/>
                      <a:pt x="224" y="162"/>
                      <a:pt x="280" y="195"/>
                    </a:cubicBezTo>
                    <a:cubicBezTo>
                      <a:pt x="280" y="191"/>
                      <a:pt x="280" y="191"/>
                      <a:pt x="280" y="191"/>
                    </a:cubicBezTo>
                    <a:cubicBezTo>
                      <a:pt x="283" y="190"/>
                      <a:pt x="283" y="190"/>
                      <a:pt x="283" y="190"/>
                    </a:cubicBezTo>
                    <a:cubicBezTo>
                      <a:pt x="281" y="189"/>
                      <a:pt x="281" y="189"/>
                      <a:pt x="281" y="189"/>
                    </a:cubicBezTo>
                    <a:cubicBezTo>
                      <a:pt x="284" y="188"/>
                      <a:pt x="284" y="188"/>
                      <a:pt x="284" y="188"/>
                    </a:cubicBezTo>
                    <a:cubicBezTo>
                      <a:pt x="282" y="185"/>
                      <a:pt x="282" y="185"/>
                      <a:pt x="282" y="185"/>
                    </a:cubicBezTo>
                    <a:cubicBezTo>
                      <a:pt x="286" y="185"/>
                      <a:pt x="286" y="185"/>
                      <a:pt x="286" y="185"/>
                    </a:cubicBezTo>
                    <a:lnTo>
                      <a:pt x="284" y="183"/>
                    </a:lnTo>
                    <a:close/>
                    <a:moveTo>
                      <a:pt x="199" y="128"/>
                    </a:moveTo>
                    <a:cubicBezTo>
                      <a:pt x="201" y="130"/>
                      <a:pt x="202" y="136"/>
                      <a:pt x="198" y="135"/>
                    </a:cubicBezTo>
                    <a:cubicBezTo>
                      <a:pt x="193" y="134"/>
                      <a:pt x="188" y="128"/>
                      <a:pt x="185" y="125"/>
                    </a:cubicBezTo>
                    <a:cubicBezTo>
                      <a:pt x="183" y="123"/>
                      <a:pt x="178" y="119"/>
                      <a:pt x="178" y="119"/>
                    </a:cubicBezTo>
                    <a:cubicBezTo>
                      <a:pt x="177" y="112"/>
                      <a:pt x="190" y="119"/>
                      <a:pt x="191" y="120"/>
                    </a:cubicBezTo>
                    <a:cubicBezTo>
                      <a:pt x="194" y="122"/>
                      <a:pt x="197" y="124"/>
                      <a:pt x="199" y="128"/>
                    </a:cubicBezTo>
                    <a:close/>
                    <a:moveTo>
                      <a:pt x="148" y="48"/>
                    </a:moveTo>
                    <a:cubicBezTo>
                      <a:pt x="150" y="48"/>
                      <a:pt x="150" y="49"/>
                      <a:pt x="150" y="51"/>
                    </a:cubicBezTo>
                    <a:cubicBezTo>
                      <a:pt x="150" y="56"/>
                      <a:pt x="156" y="63"/>
                      <a:pt x="158" y="68"/>
                    </a:cubicBezTo>
                    <a:cubicBezTo>
                      <a:pt x="163" y="76"/>
                      <a:pt x="168" y="84"/>
                      <a:pt x="174" y="91"/>
                    </a:cubicBezTo>
                    <a:cubicBezTo>
                      <a:pt x="177" y="94"/>
                      <a:pt x="186" y="102"/>
                      <a:pt x="184" y="107"/>
                    </a:cubicBezTo>
                    <a:cubicBezTo>
                      <a:pt x="182" y="111"/>
                      <a:pt x="176" y="109"/>
                      <a:pt x="173" y="107"/>
                    </a:cubicBezTo>
                    <a:cubicBezTo>
                      <a:pt x="168" y="105"/>
                      <a:pt x="165" y="99"/>
                      <a:pt x="161" y="95"/>
                    </a:cubicBezTo>
                    <a:cubicBezTo>
                      <a:pt x="153" y="84"/>
                      <a:pt x="144" y="69"/>
                      <a:pt x="145" y="55"/>
                    </a:cubicBezTo>
                    <a:cubicBezTo>
                      <a:pt x="145" y="53"/>
                      <a:pt x="145" y="48"/>
                      <a:pt x="148" y="48"/>
                    </a:cubicBezTo>
                    <a:close/>
                    <a:moveTo>
                      <a:pt x="133" y="74"/>
                    </a:moveTo>
                    <a:cubicBezTo>
                      <a:pt x="138" y="68"/>
                      <a:pt x="142" y="88"/>
                      <a:pt x="146" y="94"/>
                    </a:cubicBezTo>
                    <a:cubicBezTo>
                      <a:pt x="149" y="97"/>
                      <a:pt x="152" y="101"/>
                      <a:pt x="155" y="104"/>
                    </a:cubicBezTo>
                    <a:cubicBezTo>
                      <a:pt x="157" y="105"/>
                      <a:pt x="163" y="108"/>
                      <a:pt x="162" y="111"/>
                    </a:cubicBezTo>
                    <a:cubicBezTo>
                      <a:pt x="159" y="112"/>
                      <a:pt x="155" y="109"/>
                      <a:pt x="153" y="108"/>
                    </a:cubicBezTo>
                    <a:cubicBezTo>
                      <a:pt x="149" y="106"/>
                      <a:pt x="145" y="103"/>
                      <a:pt x="141" y="100"/>
                    </a:cubicBezTo>
                    <a:cubicBezTo>
                      <a:pt x="136" y="95"/>
                      <a:pt x="132" y="90"/>
                      <a:pt x="132" y="83"/>
                    </a:cubicBezTo>
                    <a:cubicBezTo>
                      <a:pt x="131" y="81"/>
                      <a:pt x="130" y="76"/>
                      <a:pt x="133" y="74"/>
                    </a:cubicBezTo>
                    <a:close/>
                    <a:moveTo>
                      <a:pt x="129" y="117"/>
                    </a:moveTo>
                    <a:cubicBezTo>
                      <a:pt x="131" y="117"/>
                      <a:pt x="131" y="117"/>
                      <a:pt x="131" y="117"/>
                    </a:cubicBezTo>
                    <a:moveTo>
                      <a:pt x="131" y="117"/>
                    </a:moveTo>
                    <a:cubicBezTo>
                      <a:pt x="131" y="118"/>
                      <a:pt x="131" y="118"/>
                      <a:pt x="131" y="118"/>
                    </a:cubicBezTo>
                    <a:cubicBezTo>
                      <a:pt x="138" y="118"/>
                      <a:pt x="144" y="120"/>
                      <a:pt x="151" y="122"/>
                    </a:cubicBezTo>
                    <a:cubicBezTo>
                      <a:pt x="156" y="123"/>
                      <a:pt x="167" y="125"/>
                      <a:pt x="169" y="131"/>
                    </a:cubicBezTo>
                    <a:cubicBezTo>
                      <a:pt x="165" y="136"/>
                      <a:pt x="157" y="130"/>
                      <a:pt x="153" y="128"/>
                    </a:cubicBezTo>
                    <a:cubicBezTo>
                      <a:pt x="149" y="125"/>
                      <a:pt x="145" y="125"/>
                      <a:pt x="141" y="124"/>
                    </a:cubicBezTo>
                    <a:cubicBezTo>
                      <a:pt x="139" y="123"/>
                      <a:pt x="129" y="121"/>
                      <a:pt x="131" y="118"/>
                    </a:cubicBezTo>
                    <a:moveTo>
                      <a:pt x="129" y="147"/>
                    </a:moveTo>
                    <a:cubicBezTo>
                      <a:pt x="113" y="147"/>
                      <a:pt x="98" y="141"/>
                      <a:pt x="83" y="140"/>
                    </a:cubicBezTo>
                    <a:cubicBezTo>
                      <a:pt x="79" y="140"/>
                      <a:pt x="67" y="141"/>
                      <a:pt x="66" y="136"/>
                    </a:cubicBezTo>
                    <a:cubicBezTo>
                      <a:pt x="69" y="134"/>
                      <a:pt x="69" y="134"/>
                      <a:pt x="69" y="134"/>
                    </a:cubicBezTo>
                    <a:cubicBezTo>
                      <a:pt x="68" y="134"/>
                      <a:pt x="73" y="133"/>
                      <a:pt x="75" y="132"/>
                    </a:cubicBezTo>
                    <a:cubicBezTo>
                      <a:pt x="80" y="130"/>
                      <a:pt x="85" y="129"/>
                      <a:pt x="91" y="128"/>
                    </a:cubicBezTo>
                    <a:cubicBezTo>
                      <a:pt x="101" y="128"/>
                      <a:pt x="110" y="129"/>
                      <a:pt x="119" y="131"/>
                    </a:cubicBezTo>
                    <a:cubicBezTo>
                      <a:pt x="127" y="132"/>
                      <a:pt x="133" y="134"/>
                      <a:pt x="140" y="138"/>
                    </a:cubicBezTo>
                    <a:cubicBezTo>
                      <a:pt x="150" y="145"/>
                      <a:pt x="134" y="146"/>
                      <a:pt x="129" y="147"/>
                    </a:cubicBezTo>
                    <a:close/>
                    <a:moveTo>
                      <a:pt x="172" y="145"/>
                    </a:moveTo>
                    <a:cubicBezTo>
                      <a:pt x="170" y="146"/>
                      <a:pt x="166" y="144"/>
                      <a:pt x="164" y="143"/>
                    </a:cubicBezTo>
                    <a:cubicBezTo>
                      <a:pt x="161" y="142"/>
                      <a:pt x="152" y="140"/>
                      <a:pt x="153" y="136"/>
                    </a:cubicBezTo>
                    <a:cubicBezTo>
                      <a:pt x="153" y="136"/>
                      <a:pt x="156" y="136"/>
                      <a:pt x="158" y="137"/>
                    </a:cubicBezTo>
                    <a:cubicBezTo>
                      <a:pt x="162" y="138"/>
                      <a:pt x="167" y="138"/>
                      <a:pt x="171" y="141"/>
                    </a:cubicBezTo>
                    <a:cubicBezTo>
                      <a:pt x="172" y="142"/>
                      <a:pt x="174" y="143"/>
                      <a:pt x="172" y="145"/>
                    </a:cubicBezTo>
                    <a:close/>
                    <a:moveTo>
                      <a:pt x="185" y="159"/>
                    </a:moveTo>
                    <a:cubicBezTo>
                      <a:pt x="180" y="159"/>
                      <a:pt x="173" y="152"/>
                      <a:pt x="174" y="151"/>
                    </a:cubicBezTo>
                    <a:cubicBezTo>
                      <a:pt x="175" y="150"/>
                      <a:pt x="182" y="152"/>
                      <a:pt x="183" y="152"/>
                    </a:cubicBezTo>
                    <a:cubicBezTo>
                      <a:pt x="187" y="153"/>
                      <a:pt x="190" y="158"/>
                      <a:pt x="185" y="159"/>
                    </a:cubicBezTo>
                    <a:close/>
                    <a:moveTo>
                      <a:pt x="189" y="138"/>
                    </a:moveTo>
                    <a:cubicBezTo>
                      <a:pt x="188" y="143"/>
                      <a:pt x="179" y="138"/>
                      <a:pt x="181" y="133"/>
                    </a:cubicBezTo>
                    <a:cubicBezTo>
                      <a:pt x="184" y="132"/>
                      <a:pt x="190" y="134"/>
                      <a:pt x="189" y="138"/>
                    </a:cubicBezTo>
                    <a:close/>
                    <a:moveTo>
                      <a:pt x="212" y="160"/>
                    </a:moveTo>
                    <a:cubicBezTo>
                      <a:pt x="207" y="158"/>
                      <a:pt x="203" y="157"/>
                      <a:pt x="199" y="156"/>
                    </a:cubicBezTo>
                    <a:cubicBezTo>
                      <a:pt x="196" y="156"/>
                      <a:pt x="188" y="155"/>
                      <a:pt x="191" y="150"/>
                    </a:cubicBezTo>
                    <a:cubicBezTo>
                      <a:pt x="193" y="150"/>
                      <a:pt x="193" y="150"/>
                      <a:pt x="193" y="150"/>
                    </a:cubicBezTo>
                    <a:cubicBezTo>
                      <a:pt x="201" y="150"/>
                      <a:pt x="208" y="150"/>
                      <a:pt x="216" y="154"/>
                    </a:cubicBezTo>
                    <a:cubicBezTo>
                      <a:pt x="219" y="155"/>
                      <a:pt x="226" y="158"/>
                      <a:pt x="226" y="162"/>
                    </a:cubicBezTo>
                    <a:cubicBezTo>
                      <a:pt x="221" y="164"/>
                      <a:pt x="216" y="161"/>
                      <a:pt x="212" y="160"/>
                    </a:cubicBezTo>
                    <a:close/>
                    <a:moveTo>
                      <a:pt x="227" y="150"/>
                    </a:moveTo>
                    <a:cubicBezTo>
                      <a:pt x="224" y="148"/>
                      <a:pt x="222" y="145"/>
                      <a:pt x="220" y="143"/>
                    </a:cubicBezTo>
                    <a:cubicBezTo>
                      <a:pt x="219" y="143"/>
                      <a:pt x="218" y="142"/>
                      <a:pt x="219" y="142"/>
                    </a:cubicBezTo>
                    <a:cubicBezTo>
                      <a:pt x="220" y="141"/>
                      <a:pt x="222" y="142"/>
                      <a:pt x="223" y="142"/>
                    </a:cubicBezTo>
                    <a:cubicBezTo>
                      <a:pt x="227" y="144"/>
                      <a:pt x="236" y="151"/>
                      <a:pt x="236" y="156"/>
                    </a:cubicBezTo>
                    <a:cubicBezTo>
                      <a:pt x="232" y="157"/>
                      <a:pt x="229" y="152"/>
                      <a:pt x="227" y="150"/>
                    </a:cubicBezTo>
                    <a:close/>
                    <a:moveTo>
                      <a:pt x="235" y="167"/>
                    </a:moveTo>
                    <a:cubicBezTo>
                      <a:pt x="234" y="164"/>
                      <a:pt x="241" y="167"/>
                      <a:pt x="241" y="171"/>
                    </a:cubicBezTo>
                    <a:cubicBezTo>
                      <a:pt x="238" y="171"/>
                      <a:pt x="235" y="167"/>
                      <a:pt x="235" y="167"/>
                    </a:cubicBezTo>
                    <a:close/>
                    <a:moveTo>
                      <a:pt x="246" y="161"/>
                    </a:moveTo>
                    <a:cubicBezTo>
                      <a:pt x="246" y="161"/>
                      <a:pt x="240" y="157"/>
                      <a:pt x="247" y="159"/>
                    </a:cubicBezTo>
                    <a:cubicBezTo>
                      <a:pt x="253" y="162"/>
                      <a:pt x="246" y="162"/>
                      <a:pt x="246" y="161"/>
                    </a:cubicBezTo>
                    <a:close/>
                  </a:path>
                </a:pathLst>
              </a:custGeom>
              <a:solidFill>
                <a:srgbClr val="F1F5F8"/>
              </a:solidFill>
              <a:ln w="9525">
                <a:noFill/>
                <a:round/>
                <a:headEnd/>
                <a:tailEnd/>
              </a:ln>
            </p:spPr>
            <p:txBody>
              <a:bodyPr/>
              <a:lstStyle/>
              <a:p>
                <a:endParaRPr lang="en-US"/>
              </a:p>
            </p:txBody>
          </p:sp>
          <p:sp>
            <p:nvSpPr>
              <p:cNvPr id="44110" name="Freeform 958"/>
              <p:cNvSpPr>
                <a:spLocks noEditPoints="1"/>
              </p:cNvSpPr>
              <p:nvPr/>
            </p:nvSpPr>
            <p:spPr bwMode="auto">
              <a:xfrm>
                <a:off x="422" y="1464"/>
                <a:ext cx="2475" cy="2621"/>
              </a:xfrm>
              <a:custGeom>
                <a:avLst/>
                <a:gdLst>
                  <a:gd name="T0" fmla="*/ 806 w 990"/>
                  <a:gd name="T1" fmla="*/ 236 h 983"/>
                  <a:gd name="T2" fmla="*/ 662 w 990"/>
                  <a:gd name="T3" fmla="*/ 8 h 983"/>
                  <a:gd name="T4" fmla="*/ 534 w 990"/>
                  <a:gd name="T5" fmla="*/ 32 h 983"/>
                  <a:gd name="T6" fmla="*/ 702 w 990"/>
                  <a:gd name="T7" fmla="*/ 80 h 983"/>
                  <a:gd name="T8" fmla="*/ 746 w 990"/>
                  <a:gd name="T9" fmla="*/ 260 h 983"/>
                  <a:gd name="T10" fmla="*/ 686 w 990"/>
                  <a:gd name="T11" fmla="*/ 348 h 983"/>
                  <a:gd name="T12" fmla="*/ 770 w 990"/>
                  <a:gd name="T13" fmla="*/ 316 h 983"/>
                  <a:gd name="T14" fmla="*/ 822 w 990"/>
                  <a:gd name="T15" fmla="*/ 368 h 983"/>
                  <a:gd name="T16" fmla="*/ 850 w 990"/>
                  <a:gd name="T17" fmla="*/ 412 h 983"/>
                  <a:gd name="T18" fmla="*/ 866 w 990"/>
                  <a:gd name="T19" fmla="*/ 492 h 983"/>
                  <a:gd name="T20" fmla="*/ 858 w 990"/>
                  <a:gd name="T21" fmla="*/ 568 h 983"/>
                  <a:gd name="T22" fmla="*/ 870 w 990"/>
                  <a:gd name="T23" fmla="*/ 620 h 983"/>
                  <a:gd name="T24" fmla="*/ 866 w 990"/>
                  <a:gd name="T25" fmla="*/ 664 h 983"/>
                  <a:gd name="T26" fmla="*/ 774 w 990"/>
                  <a:gd name="T27" fmla="*/ 716 h 983"/>
                  <a:gd name="T28" fmla="*/ 526 w 990"/>
                  <a:gd name="T29" fmla="*/ 392 h 983"/>
                  <a:gd name="T30" fmla="*/ 506 w 990"/>
                  <a:gd name="T31" fmla="*/ 346 h 983"/>
                  <a:gd name="T32" fmla="*/ 492 w 990"/>
                  <a:gd name="T33" fmla="*/ 384 h 983"/>
                  <a:gd name="T34" fmla="*/ 534 w 990"/>
                  <a:gd name="T35" fmla="*/ 536 h 983"/>
                  <a:gd name="T36" fmla="*/ 550 w 990"/>
                  <a:gd name="T37" fmla="*/ 704 h 983"/>
                  <a:gd name="T38" fmla="*/ 414 w 990"/>
                  <a:gd name="T39" fmla="*/ 672 h 983"/>
                  <a:gd name="T40" fmla="*/ 522 w 990"/>
                  <a:gd name="T41" fmla="*/ 800 h 983"/>
                  <a:gd name="T42" fmla="*/ 362 w 990"/>
                  <a:gd name="T43" fmla="*/ 772 h 983"/>
                  <a:gd name="T44" fmla="*/ 222 w 990"/>
                  <a:gd name="T45" fmla="*/ 700 h 983"/>
                  <a:gd name="T46" fmla="*/ 198 w 990"/>
                  <a:gd name="T47" fmla="*/ 580 h 983"/>
                  <a:gd name="T48" fmla="*/ 300 w 990"/>
                  <a:gd name="T49" fmla="*/ 550 h 983"/>
                  <a:gd name="T50" fmla="*/ 150 w 990"/>
                  <a:gd name="T51" fmla="*/ 552 h 983"/>
                  <a:gd name="T52" fmla="*/ 50 w 990"/>
                  <a:gd name="T53" fmla="*/ 428 h 983"/>
                  <a:gd name="T54" fmla="*/ 66 w 990"/>
                  <a:gd name="T55" fmla="*/ 324 h 983"/>
                  <a:gd name="T56" fmla="*/ 114 w 990"/>
                  <a:gd name="T57" fmla="*/ 260 h 983"/>
                  <a:gd name="T58" fmla="*/ 214 w 990"/>
                  <a:gd name="T59" fmla="*/ 232 h 983"/>
                  <a:gd name="T60" fmla="*/ 310 w 990"/>
                  <a:gd name="T61" fmla="*/ 296 h 983"/>
                  <a:gd name="T62" fmla="*/ 338 w 990"/>
                  <a:gd name="T63" fmla="*/ 368 h 983"/>
                  <a:gd name="T64" fmla="*/ 314 w 990"/>
                  <a:gd name="T65" fmla="*/ 440 h 983"/>
                  <a:gd name="T66" fmla="*/ 300 w 990"/>
                  <a:gd name="T67" fmla="*/ 550 h 983"/>
                  <a:gd name="T68" fmla="*/ 358 w 990"/>
                  <a:gd name="T69" fmla="*/ 432 h 983"/>
                  <a:gd name="T70" fmla="*/ 390 w 990"/>
                  <a:gd name="T71" fmla="*/ 372 h 983"/>
                  <a:gd name="T72" fmla="*/ 358 w 990"/>
                  <a:gd name="T73" fmla="*/ 352 h 983"/>
                  <a:gd name="T74" fmla="*/ 330 w 990"/>
                  <a:gd name="T75" fmla="*/ 280 h 983"/>
                  <a:gd name="T76" fmla="*/ 290 w 990"/>
                  <a:gd name="T77" fmla="*/ 228 h 983"/>
                  <a:gd name="T78" fmla="*/ 170 w 990"/>
                  <a:gd name="T79" fmla="*/ 180 h 983"/>
                  <a:gd name="T80" fmla="*/ 94 w 990"/>
                  <a:gd name="T81" fmla="*/ 212 h 983"/>
                  <a:gd name="T82" fmla="*/ 46 w 990"/>
                  <a:gd name="T83" fmla="*/ 276 h 983"/>
                  <a:gd name="T84" fmla="*/ 12 w 990"/>
                  <a:gd name="T85" fmla="*/ 396 h 983"/>
                  <a:gd name="T86" fmla="*/ 102 w 990"/>
                  <a:gd name="T87" fmla="*/ 624 h 983"/>
                  <a:gd name="T88" fmla="*/ 182 w 990"/>
                  <a:gd name="T89" fmla="*/ 732 h 983"/>
                  <a:gd name="T90" fmla="*/ 866 w 990"/>
                  <a:gd name="T91" fmla="*/ 824 h 983"/>
                  <a:gd name="T92" fmla="*/ 806 w 990"/>
                  <a:gd name="T93" fmla="*/ 236 h 983"/>
                  <a:gd name="T94" fmla="*/ 616 w 990"/>
                  <a:gd name="T95" fmla="*/ 812 h 983"/>
                  <a:gd name="T96" fmla="*/ 592 w 990"/>
                  <a:gd name="T97" fmla="*/ 728 h 983"/>
                  <a:gd name="T98" fmla="*/ 680 w 990"/>
                  <a:gd name="T99" fmla="*/ 700 h 983"/>
                  <a:gd name="T100" fmla="*/ 616 w 990"/>
                  <a:gd name="T101" fmla="*/ 812 h 9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0"/>
                  <a:gd name="T154" fmla="*/ 0 h 983"/>
                  <a:gd name="T155" fmla="*/ 990 w 990"/>
                  <a:gd name="T156" fmla="*/ 983 h 9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0" h="983">
                    <a:moveTo>
                      <a:pt x="806" y="236"/>
                    </a:moveTo>
                    <a:cubicBezTo>
                      <a:pt x="806" y="236"/>
                      <a:pt x="818" y="0"/>
                      <a:pt x="662" y="8"/>
                    </a:cubicBezTo>
                    <a:cubicBezTo>
                      <a:pt x="506" y="16"/>
                      <a:pt x="534" y="32"/>
                      <a:pt x="534" y="32"/>
                    </a:cubicBezTo>
                    <a:cubicBezTo>
                      <a:pt x="534" y="32"/>
                      <a:pt x="630" y="88"/>
                      <a:pt x="702" y="80"/>
                    </a:cubicBezTo>
                    <a:cubicBezTo>
                      <a:pt x="774" y="72"/>
                      <a:pt x="774" y="228"/>
                      <a:pt x="746" y="260"/>
                    </a:cubicBezTo>
                    <a:cubicBezTo>
                      <a:pt x="718" y="292"/>
                      <a:pt x="682" y="296"/>
                      <a:pt x="686" y="348"/>
                    </a:cubicBezTo>
                    <a:cubicBezTo>
                      <a:pt x="686" y="348"/>
                      <a:pt x="734" y="284"/>
                      <a:pt x="770" y="316"/>
                    </a:cubicBezTo>
                    <a:cubicBezTo>
                      <a:pt x="806" y="348"/>
                      <a:pt x="766" y="349"/>
                      <a:pt x="822" y="368"/>
                    </a:cubicBezTo>
                    <a:cubicBezTo>
                      <a:pt x="834" y="372"/>
                      <a:pt x="814" y="392"/>
                      <a:pt x="850" y="412"/>
                    </a:cubicBezTo>
                    <a:cubicBezTo>
                      <a:pt x="886" y="432"/>
                      <a:pt x="846" y="468"/>
                      <a:pt x="866" y="492"/>
                    </a:cubicBezTo>
                    <a:cubicBezTo>
                      <a:pt x="886" y="516"/>
                      <a:pt x="817" y="522"/>
                      <a:pt x="858" y="568"/>
                    </a:cubicBezTo>
                    <a:cubicBezTo>
                      <a:pt x="894" y="608"/>
                      <a:pt x="838" y="604"/>
                      <a:pt x="870" y="620"/>
                    </a:cubicBezTo>
                    <a:cubicBezTo>
                      <a:pt x="885" y="628"/>
                      <a:pt x="854" y="644"/>
                      <a:pt x="866" y="664"/>
                    </a:cubicBezTo>
                    <a:cubicBezTo>
                      <a:pt x="878" y="684"/>
                      <a:pt x="850" y="784"/>
                      <a:pt x="774" y="716"/>
                    </a:cubicBezTo>
                    <a:cubicBezTo>
                      <a:pt x="698" y="648"/>
                      <a:pt x="581" y="398"/>
                      <a:pt x="526" y="392"/>
                    </a:cubicBezTo>
                    <a:cubicBezTo>
                      <a:pt x="515" y="391"/>
                      <a:pt x="515" y="351"/>
                      <a:pt x="506" y="346"/>
                    </a:cubicBezTo>
                    <a:cubicBezTo>
                      <a:pt x="500" y="343"/>
                      <a:pt x="496" y="356"/>
                      <a:pt x="492" y="384"/>
                    </a:cubicBezTo>
                    <a:cubicBezTo>
                      <a:pt x="485" y="428"/>
                      <a:pt x="466" y="484"/>
                      <a:pt x="534" y="536"/>
                    </a:cubicBezTo>
                    <a:cubicBezTo>
                      <a:pt x="602" y="588"/>
                      <a:pt x="618" y="668"/>
                      <a:pt x="550" y="704"/>
                    </a:cubicBezTo>
                    <a:cubicBezTo>
                      <a:pt x="482" y="740"/>
                      <a:pt x="458" y="620"/>
                      <a:pt x="414" y="672"/>
                    </a:cubicBezTo>
                    <a:cubicBezTo>
                      <a:pt x="370" y="724"/>
                      <a:pt x="564" y="723"/>
                      <a:pt x="522" y="800"/>
                    </a:cubicBezTo>
                    <a:cubicBezTo>
                      <a:pt x="494" y="852"/>
                      <a:pt x="455" y="763"/>
                      <a:pt x="362" y="772"/>
                    </a:cubicBezTo>
                    <a:cubicBezTo>
                      <a:pt x="322" y="776"/>
                      <a:pt x="254" y="740"/>
                      <a:pt x="222" y="700"/>
                    </a:cubicBezTo>
                    <a:cubicBezTo>
                      <a:pt x="190" y="660"/>
                      <a:pt x="134" y="616"/>
                      <a:pt x="198" y="580"/>
                    </a:cubicBezTo>
                    <a:cubicBezTo>
                      <a:pt x="238" y="558"/>
                      <a:pt x="275" y="544"/>
                      <a:pt x="300" y="550"/>
                    </a:cubicBezTo>
                    <a:cubicBezTo>
                      <a:pt x="300" y="550"/>
                      <a:pt x="264" y="527"/>
                      <a:pt x="150" y="552"/>
                    </a:cubicBezTo>
                    <a:cubicBezTo>
                      <a:pt x="78" y="568"/>
                      <a:pt x="38" y="476"/>
                      <a:pt x="50" y="428"/>
                    </a:cubicBezTo>
                    <a:cubicBezTo>
                      <a:pt x="62" y="380"/>
                      <a:pt x="42" y="348"/>
                      <a:pt x="66" y="324"/>
                    </a:cubicBezTo>
                    <a:cubicBezTo>
                      <a:pt x="90" y="300"/>
                      <a:pt x="86" y="264"/>
                      <a:pt x="114" y="260"/>
                    </a:cubicBezTo>
                    <a:cubicBezTo>
                      <a:pt x="142" y="256"/>
                      <a:pt x="162" y="204"/>
                      <a:pt x="214" y="232"/>
                    </a:cubicBezTo>
                    <a:cubicBezTo>
                      <a:pt x="266" y="260"/>
                      <a:pt x="278" y="284"/>
                      <a:pt x="310" y="296"/>
                    </a:cubicBezTo>
                    <a:cubicBezTo>
                      <a:pt x="342" y="308"/>
                      <a:pt x="308" y="345"/>
                      <a:pt x="338" y="368"/>
                    </a:cubicBezTo>
                    <a:cubicBezTo>
                      <a:pt x="354" y="380"/>
                      <a:pt x="326" y="420"/>
                      <a:pt x="314" y="440"/>
                    </a:cubicBezTo>
                    <a:cubicBezTo>
                      <a:pt x="302" y="460"/>
                      <a:pt x="284" y="518"/>
                      <a:pt x="300" y="550"/>
                    </a:cubicBezTo>
                    <a:cubicBezTo>
                      <a:pt x="300" y="550"/>
                      <a:pt x="322" y="440"/>
                      <a:pt x="358" y="432"/>
                    </a:cubicBezTo>
                    <a:cubicBezTo>
                      <a:pt x="394" y="424"/>
                      <a:pt x="402" y="408"/>
                      <a:pt x="390" y="372"/>
                    </a:cubicBezTo>
                    <a:cubicBezTo>
                      <a:pt x="378" y="336"/>
                      <a:pt x="358" y="352"/>
                      <a:pt x="358" y="352"/>
                    </a:cubicBezTo>
                    <a:cubicBezTo>
                      <a:pt x="358" y="352"/>
                      <a:pt x="343" y="296"/>
                      <a:pt x="330" y="280"/>
                    </a:cubicBezTo>
                    <a:cubicBezTo>
                      <a:pt x="314" y="260"/>
                      <a:pt x="307" y="262"/>
                      <a:pt x="290" y="228"/>
                    </a:cubicBezTo>
                    <a:cubicBezTo>
                      <a:pt x="278" y="204"/>
                      <a:pt x="198" y="164"/>
                      <a:pt x="170" y="180"/>
                    </a:cubicBezTo>
                    <a:cubicBezTo>
                      <a:pt x="142" y="196"/>
                      <a:pt x="106" y="180"/>
                      <a:pt x="94" y="212"/>
                    </a:cubicBezTo>
                    <a:cubicBezTo>
                      <a:pt x="82" y="244"/>
                      <a:pt x="58" y="244"/>
                      <a:pt x="46" y="276"/>
                    </a:cubicBezTo>
                    <a:cubicBezTo>
                      <a:pt x="34" y="308"/>
                      <a:pt x="0" y="364"/>
                      <a:pt x="12" y="396"/>
                    </a:cubicBezTo>
                    <a:cubicBezTo>
                      <a:pt x="24" y="428"/>
                      <a:pt x="1" y="563"/>
                      <a:pt x="102" y="624"/>
                    </a:cubicBezTo>
                    <a:cubicBezTo>
                      <a:pt x="142" y="648"/>
                      <a:pt x="130" y="700"/>
                      <a:pt x="182" y="732"/>
                    </a:cubicBezTo>
                    <a:cubicBezTo>
                      <a:pt x="234" y="764"/>
                      <a:pt x="456" y="983"/>
                      <a:pt x="866" y="824"/>
                    </a:cubicBezTo>
                    <a:cubicBezTo>
                      <a:pt x="990" y="776"/>
                      <a:pt x="906" y="288"/>
                      <a:pt x="806" y="236"/>
                    </a:cubicBezTo>
                    <a:close/>
                    <a:moveTo>
                      <a:pt x="616" y="812"/>
                    </a:moveTo>
                    <a:cubicBezTo>
                      <a:pt x="616" y="812"/>
                      <a:pt x="552" y="776"/>
                      <a:pt x="592" y="728"/>
                    </a:cubicBezTo>
                    <a:cubicBezTo>
                      <a:pt x="632" y="680"/>
                      <a:pt x="616" y="636"/>
                      <a:pt x="680" y="700"/>
                    </a:cubicBezTo>
                    <a:cubicBezTo>
                      <a:pt x="744" y="764"/>
                      <a:pt x="788" y="840"/>
                      <a:pt x="616" y="812"/>
                    </a:cubicBezTo>
                    <a:close/>
                  </a:path>
                </a:pathLst>
              </a:custGeom>
              <a:solidFill>
                <a:srgbClr val="EEC5CA"/>
              </a:solidFill>
              <a:ln w="9525">
                <a:noFill/>
                <a:round/>
                <a:headEnd/>
                <a:tailEnd/>
              </a:ln>
            </p:spPr>
            <p:txBody>
              <a:bodyPr/>
              <a:lstStyle/>
              <a:p>
                <a:endParaRPr lang="en-US"/>
              </a:p>
            </p:txBody>
          </p:sp>
          <p:sp>
            <p:nvSpPr>
              <p:cNvPr id="44111" name="Freeform 959"/>
              <p:cNvSpPr>
                <a:spLocks/>
              </p:cNvSpPr>
              <p:nvPr/>
            </p:nvSpPr>
            <p:spPr bwMode="auto">
              <a:xfrm>
                <a:off x="1292" y="1123"/>
                <a:ext cx="1250" cy="1568"/>
              </a:xfrm>
              <a:custGeom>
                <a:avLst/>
                <a:gdLst>
                  <a:gd name="T0" fmla="*/ 47 w 500"/>
                  <a:gd name="T1" fmla="*/ 216 h 588"/>
                  <a:gd name="T2" fmla="*/ 0 w 500"/>
                  <a:gd name="T3" fmla="*/ 440 h 588"/>
                  <a:gd name="T4" fmla="*/ 140 w 500"/>
                  <a:gd name="T5" fmla="*/ 516 h 588"/>
                  <a:gd name="T6" fmla="*/ 193 w 500"/>
                  <a:gd name="T7" fmla="*/ 299 h 588"/>
                  <a:gd name="T8" fmla="*/ 469 w 500"/>
                  <a:gd name="T9" fmla="*/ 143 h 588"/>
                  <a:gd name="T10" fmla="*/ 477 w 500"/>
                  <a:gd name="T11" fmla="*/ 91 h 588"/>
                  <a:gd name="T12" fmla="*/ 429 w 500"/>
                  <a:gd name="T13" fmla="*/ 75 h 588"/>
                  <a:gd name="T14" fmla="*/ 476 w 500"/>
                  <a:gd name="T15" fmla="*/ 48 h 588"/>
                  <a:gd name="T16" fmla="*/ 452 w 500"/>
                  <a:gd name="T17" fmla="*/ 0 h 588"/>
                  <a:gd name="T18" fmla="*/ 160 w 500"/>
                  <a:gd name="T19" fmla="*/ 36 h 588"/>
                  <a:gd name="T20" fmla="*/ 47 w 500"/>
                  <a:gd name="T21" fmla="*/ 216 h 5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588"/>
                  <a:gd name="T35" fmla="*/ 500 w 500"/>
                  <a:gd name="T36" fmla="*/ 588 h 5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588">
                    <a:moveTo>
                      <a:pt x="47" y="216"/>
                    </a:moveTo>
                    <a:cubicBezTo>
                      <a:pt x="52" y="320"/>
                      <a:pt x="0" y="440"/>
                      <a:pt x="0" y="440"/>
                    </a:cubicBezTo>
                    <a:cubicBezTo>
                      <a:pt x="8" y="588"/>
                      <a:pt x="103" y="524"/>
                      <a:pt x="140" y="516"/>
                    </a:cubicBezTo>
                    <a:cubicBezTo>
                      <a:pt x="176" y="508"/>
                      <a:pt x="194" y="351"/>
                      <a:pt x="193" y="299"/>
                    </a:cubicBezTo>
                    <a:cubicBezTo>
                      <a:pt x="192" y="104"/>
                      <a:pt x="469" y="143"/>
                      <a:pt x="469" y="143"/>
                    </a:cubicBezTo>
                    <a:cubicBezTo>
                      <a:pt x="500" y="128"/>
                      <a:pt x="477" y="91"/>
                      <a:pt x="477" y="91"/>
                    </a:cubicBezTo>
                    <a:cubicBezTo>
                      <a:pt x="477" y="91"/>
                      <a:pt x="431" y="99"/>
                      <a:pt x="429" y="75"/>
                    </a:cubicBezTo>
                    <a:cubicBezTo>
                      <a:pt x="428" y="52"/>
                      <a:pt x="476" y="48"/>
                      <a:pt x="476" y="48"/>
                    </a:cubicBezTo>
                    <a:cubicBezTo>
                      <a:pt x="488" y="4"/>
                      <a:pt x="452" y="0"/>
                      <a:pt x="452" y="0"/>
                    </a:cubicBezTo>
                    <a:cubicBezTo>
                      <a:pt x="428" y="20"/>
                      <a:pt x="250" y="55"/>
                      <a:pt x="160" y="36"/>
                    </a:cubicBezTo>
                    <a:cubicBezTo>
                      <a:pt x="130" y="30"/>
                      <a:pt x="40" y="144"/>
                      <a:pt x="47" y="216"/>
                    </a:cubicBezTo>
                    <a:close/>
                  </a:path>
                </a:pathLst>
              </a:custGeom>
              <a:solidFill>
                <a:srgbClr val="B0CFE7"/>
              </a:solidFill>
              <a:ln w="9525">
                <a:noFill/>
                <a:round/>
                <a:headEnd/>
                <a:tailEnd/>
              </a:ln>
            </p:spPr>
            <p:txBody>
              <a:bodyPr/>
              <a:lstStyle/>
              <a:p>
                <a:endParaRPr lang="en-US"/>
              </a:p>
            </p:txBody>
          </p:sp>
          <p:sp>
            <p:nvSpPr>
              <p:cNvPr id="44112" name="Oval 960"/>
              <p:cNvSpPr>
                <a:spLocks noChangeArrowheads="1"/>
              </p:cNvSpPr>
              <p:nvPr/>
            </p:nvSpPr>
            <p:spPr bwMode="auto">
              <a:xfrm>
                <a:off x="1282" y="2107"/>
                <a:ext cx="430" cy="480"/>
              </a:xfrm>
              <a:prstGeom prst="ellipse">
                <a:avLst/>
              </a:prstGeom>
              <a:solidFill>
                <a:srgbClr val="DCE8EE"/>
              </a:solidFill>
              <a:ln w="9525">
                <a:noFill/>
                <a:round/>
                <a:headEnd/>
                <a:tailEnd/>
              </a:ln>
            </p:spPr>
            <p:txBody>
              <a:bodyPr/>
              <a:lstStyle/>
              <a:p>
                <a:endParaRPr lang="en-US"/>
              </a:p>
            </p:txBody>
          </p:sp>
          <p:sp>
            <p:nvSpPr>
              <p:cNvPr id="44113" name="Freeform 961"/>
              <p:cNvSpPr>
                <a:spLocks/>
              </p:cNvSpPr>
              <p:nvPr/>
            </p:nvSpPr>
            <p:spPr bwMode="auto">
              <a:xfrm>
                <a:off x="1795" y="2352"/>
                <a:ext cx="75" cy="165"/>
              </a:xfrm>
              <a:custGeom>
                <a:avLst/>
                <a:gdLst>
                  <a:gd name="T0" fmla="*/ 30 w 30"/>
                  <a:gd name="T1" fmla="*/ 0 h 62"/>
                  <a:gd name="T2" fmla="*/ 16 w 30"/>
                  <a:gd name="T3" fmla="*/ 62 h 62"/>
                  <a:gd name="T4" fmla="*/ 30 w 30"/>
                  <a:gd name="T5" fmla="*/ 0 h 62"/>
                  <a:gd name="T6" fmla="*/ 0 60000 65536"/>
                  <a:gd name="T7" fmla="*/ 0 60000 65536"/>
                  <a:gd name="T8" fmla="*/ 0 60000 65536"/>
                  <a:gd name="T9" fmla="*/ 0 w 30"/>
                  <a:gd name="T10" fmla="*/ 0 h 62"/>
                  <a:gd name="T11" fmla="*/ 30 w 30"/>
                  <a:gd name="T12" fmla="*/ 62 h 62"/>
                </a:gdLst>
                <a:ahLst/>
                <a:cxnLst>
                  <a:cxn ang="T6">
                    <a:pos x="T0" y="T1"/>
                  </a:cxn>
                  <a:cxn ang="T7">
                    <a:pos x="T2" y="T3"/>
                  </a:cxn>
                  <a:cxn ang="T8">
                    <a:pos x="T4" y="T5"/>
                  </a:cxn>
                </a:cxnLst>
                <a:rect l="T9" t="T10" r="T11" b="T12"/>
                <a:pathLst>
                  <a:path w="30" h="62">
                    <a:moveTo>
                      <a:pt x="30" y="0"/>
                    </a:moveTo>
                    <a:cubicBezTo>
                      <a:pt x="30" y="0"/>
                      <a:pt x="10" y="30"/>
                      <a:pt x="16" y="62"/>
                    </a:cubicBezTo>
                    <a:cubicBezTo>
                      <a:pt x="16" y="62"/>
                      <a:pt x="0" y="27"/>
                      <a:pt x="30" y="0"/>
                    </a:cubicBezTo>
                    <a:close/>
                  </a:path>
                </a:pathLst>
              </a:custGeom>
              <a:solidFill>
                <a:srgbClr val="D192AA"/>
              </a:solidFill>
              <a:ln w="9525">
                <a:noFill/>
                <a:round/>
                <a:headEnd/>
                <a:tailEnd/>
              </a:ln>
            </p:spPr>
            <p:txBody>
              <a:bodyPr/>
              <a:lstStyle/>
              <a:p>
                <a:endParaRPr lang="en-US"/>
              </a:p>
            </p:txBody>
          </p:sp>
          <p:sp>
            <p:nvSpPr>
              <p:cNvPr id="44114" name="Freeform 962"/>
              <p:cNvSpPr>
                <a:spLocks/>
              </p:cNvSpPr>
              <p:nvPr/>
            </p:nvSpPr>
            <p:spPr bwMode="auto">
              <a:xfrm>
                <a:off x="677" y="2549"/>
                <a:ext cx="270" cy="160"/>
              </a:xfrm>
              <a:custGeom>
                <a:avLst/>
                <a:gdLst>
                  <a:gd name="T0" fmla="*/ 0 w 108"/>
                  <a:gd name="T1" fmla="*/ 38 h 60"/>
                  <a:gd name="T2" fmla="*/ 108 w 108"/>
                  <a:gd name="T3" fmla="*/ 60 h 60"/>
                  <a:gd name="T4" fmla="*/ 0 w 108"/>
                  <a:gd name="T5" fmla="*/ 38 h 60"/>
                  <a:gd name="T6" fmla="*/ 0 60000 65536"/>
                  <a:gd name="T7" fmla="*/ 0 60000 65536"/>
                  <a:gd name="T8" fmla="*/ 0 60000 65536"/>
                  <a:gd name="T9" fmla="*/ 0 w 108"/>
                  <a:gd name="T10" fmla="*/ 0 h 60"/>
                  <a:gd name="T11" fmla="*/ 108 w 108"/>
                  <a:gd name="T12" fmla="*/ 60 h 60"/>
                </a:gdLst>
                <a:ahLst/>
                <a:cxnLst>
                  <a:cxn ang="T6">
                    <a:pos x="T0" y="T1"/>
                  </a:cxn>
                  <a:cxn ang="T7">
                    <a:pos x="T2" y="T3"/>
                  </a:cxn>
                  <a:cxn ang="T8">
                    <a:pos x="T4" y="T5"/>
                  </a:cxn>
                </a:cxnLst>
                <a:rect l="T9" t="T10" r="T11" b="T12"/>
                <a:pathLst>
                  <a:path w="108" h="60">
                    <a:moveTo>
                      <a:pt x="0" y="38"/>
                    </a:moveTo>
                    <a:cubicBezTo>
                      <a:pt x="0" y="38"/>
                      <a:pt x="67" y="10"/>
                      <a:pt x="108" y="60"/>
                    </a:cubicBezTo>
                    <a:cubicBezTo>
                      <a:pt x="108" y="60"/>
                      <a:pt x="88" y="0"/>
                      <a:pt x="0" y="38"/>
                    </a:cubicBezTo>
                    <a:close/>
                  </a:path>
                </a:pathLst>
              </a:custGeom>
              <a:solidFill>
                <a:srgbClr val="C28C9E"/>
              </a:solidFill>
              <a:ln w="9525">
                <a:noFill/>
                <a:round/>
                <a:headEnd/>
                <a:tailEnd/>
              </a:ln>
            </p:spPr>
            <p:txBody>
              <a:bodyPr/>
              <a:lstStyle/>
              <a:p>
                <a:endParaRPr lang="en-US"/>
              </a:p>
            </p:txBody>
          </p:sp>
          <p:sp>
            <p:nvSpPr>
              <p:cNvPr id="44115" name="Freeform 963"/>
              <p:cNvSpPr>
                <a:spLocks/>
              </p:cNvSpPr>
              <p:nvPr/>
            </p:nvSpPr>
            <p:spPr bwMode="auto">
              <a:xfrm>
                <a:off x="500" y="2669"/>
                <a:ext cx="280" cy="163"/>
              </a:xfrm>
              <a:custGeom>
                <a:avLst/>
                <a:gdLst>
                  <a:gd name="T0" fmla="*/ 112 w 112"/>
                  <a:gd name="T1" fmla="*/ 61 h 61"/>
                  <a:gd name="T2" fmla="*/ 85 w 112"/>
                  <a:gd name="T3" fmla="*/ 0 h 61"/>
                  <a:gd name="T4" fmla="*/ 112 w 112"/>
                  <a:gd name="T5" fmla="*/ 61 h 61"/>
                  <a:gd name="T6" fmla="*/ 0 60000 65536"/>
                  <a:gd name="T7" fmla="*/ 0 60000 65536"/>
                  <a:gd name="T8" fmla="*/ 0 60000 65536"/>
                  <a:gd name="T9" fmla="*/ 0 w 112"/>
                  <a:gd name="T10" fmla="*/ 0 h 61"/>
                  <a:gd name="T11" fmla="*/ 112 w 112"/>
                  <a:gd name="T12" fmla="*/ 61 h 61"/>
                </a:gdLst>
                <a:ahLst/>
                <a:cxnLst>
                  <a:cxn ang="T6">
                    <a:pos x="T0" y="T1"/>
                  </a:cxn>
                  <a:cxn ang="T7">
                    <a:pos x="T2" y="T3"/>
                  </a:cxn>
                  <a:cxn ang="T8">
                    <a:pos x="T4" y="T5"/>
                  </a:cxn>
                </a:cxnLst>
                <a:rect l="T9" t="T10" r="T11" b="T12"/>
                <a:pathLst>
                  <a:path w="112" h="61">
                    <a:moveTo>
                      <a:pt x="112" y="61"/>
                    </a:moveTo>
                    <a:cubicBezTo>
                      <a:pt x="112" y="61"/>
                      <a:pt x="0" y="40"/>
                      <a:pt x="85" y="0"/>
                    </a:cubicBezTo>
                    <a:cubicBezTo>
                      <a:pt x="85" y="0"/>
                      <a:pt x="74" y="48"/>
                      <a:pt x="112" y="61"/>
                    </a:cubicBezTo>
                    <a:close/>
                  </a:path>
                </a:pathLst>
              </a:custGeom>
              <a:solidFill>
                <a:srgbClr val="4F162B"/>
              </a:solidFill>
              <a:ln w="9525">
                <a:noFill/>
                <a:round/>
                <a:headEnd/>
                <a:tailEnd/>
              </a:ln>
            </p:spPr>
            <p:txBody>
              <a:bodyPr/>
              <a:lstStyle/>
              <a:p>
                <a:endParaRPr lang="en-US"/>
              </a:p>
            </p:txBody>
          </p:sp>
          <p:sp>
            <p:nvSpPr>
              <p:cNvPr id="44116" name="Freeform 964"/>
              <p:cNvSpPr>
                <a:spLocks/>
              </p:cNvSpPr>
              <p:nvPr/>
            </p:nvSpPr>
            <p:spPr bwMode="auto">
              <a:xfrm>
                <a:off x="1962" y="2093"/>
                <a:ext cx="255" cy="176"/>
              </a:xfrm>
              <a:custGeom>
                <a:avLst/>
                <a:gdLst>
                  <a:gd name="T0" fmla="*/ 64 w 102"/>
                  <a:gd name="T1" fmla="*/ 66 h 66"/>
                  <a:gd name="T2" fmla="*/ 0 w 102"/>
                  <a:gd name="T3" fmla="*/ 15 h 66"/>
                  <a:gd name="T4" fmla="*/ 64 w 102"/>
                  <a:gd name="T5" fmla="*/ 60 h 66"/>
                  <a:gd name="T6" fmla="*/ 102 w 102"/>
                  <a:gd name="T7" fmla="*/ 5 h 66"/>
                  <a:gd name="T8" fmla="*/ 64 w 102"/>
                  <a:gd name="T9" fmla="*/ 66 h 66"/>
                  <a:gd name="T10" fmla="*/ 0 60000 65536"/>
                  <a:gd name="T11" fmla="*/ 0 60000 65536"/>
                  <a:gd name="T12" fmla="*/ 0 60000 65536"/>
                  <a:gd name="T13" fmla="*/ 0 60000 65536"/>
                  <a:gd name="T14" fmla="*/ 0 60000 65536"/>
                  <a:gd name="T15" fmla="*/ 0 w 102"/>
                  <a:gd name="T16" fmla="*/ 0 h 66"/>
                  <a:gd name="T17" fmla="*/ 102 w 102"/>
                  <a:gd name="T18" fmla="*/ 66 h 66"/>
                </a:gdLst>
                <a:ahLst/>
                <a:cxnLst>
                  <a:cxn ang="T10">
                    <a:pos x="T0" y="T1"/>
                  </a:cxn>
                  <a:cxn ang="T11">
                    <a:pos x="T2" y="T3"/>
                  </a:cxn>
                  <a:cxn ang="T12">
                    <a:pos x="T4" y="T5"/>
                  </a:cxn>
                  <a:cxn ang="T13">
                    <a:pos x="T6" y="T7"/>
                  </a:cxn>
                  <a:cxn ang="T14">
                    <a:pos x="T8" y="T9"/>
                  </a:cxn>
                </a:cxnLst>
                <a:rect l="T15" t="T16" r="T17" b="T18"/>
                <a:pathLst>
                  <a:path w="102" h="66">
                    <a:moveTo>
                      <a:pt x="64" y="66"/>
                    </a:moveTo>
                    <a:cubicBezTo>
                      <a:pt x="64" y="66"/>
                      <a:pt x="49" y="7"/>
                      <a:pt x="0" y="15"/>
                    </a:cubicBezTo>
                    <a:cubicBezTo>
                      <a:pt x="0" y="15"/>
                      <a:pt x="48" y="0"/>
                      <a:pt x="64" y="60"/>
                    </a:cubicBezTo>
                    <a:cubicBezTo>
                      <a:pt x="64" y="60"/>
                      <a:pt x="64" y="4"/>
                      <a:pt x="102" y="5"/>
                    </a:cubicBezTo>
                    <a:cubicBezTo>
                      <a:pt x="102" y="5"/>
                      <a:pt x="73" y="1"/>
                      <a:pt x="64" y="66"/>
                    </a:cubicBezTo>
                    <a:close/>
                  </a:path>
                </a:pathLst>
              </a:custGeom>
              <a:solidFill>
                <a:srgbClr val="5F1E31"/>
              </a:solidFill>
              <a:ln w="9525">
                <a:noFill/>
                <a:round/>
                <a:headEnd/>
                <a:tailEnd/>
              </a:ln>
            </p:spPr>
            <p:txBody>
              <a:bodyPr/>
              <a:lstStyle/>
              <a:p>
                <a:endParaRPr lang="en-US"/>
              </a:p>
            </p:txBody>
          </p:sp>
          <p:sp>
            <p:nvSpPr>
              <p:cNvPr id="44117" name="Freeform 965"/>
              <p:cNvSpPr>
                <a:spLocks/>
              </p:cNvSpPr>
              <p:nvPr/>
            </p:nvSpPr>
            <p:spPr bwMode="auto">
              <a:xfrm>
                <a:off x="962" y="2552"/>
                <a:ext cx="170" cy="333"/>
              </a:xfrm>
              <a:custGeom>
                <a:avLst/>
                <a:gdLst>
                  <a:gd name="T0" fmla="*/ 3 w 68"/>
                  <a:gd name="T1" fmla="*/ 96 h 125"/>
                  <a:gd name="T2" fmla="*/ 68 w 68"/>
                  <a:gd name="T3" fmla="*/ 125 h 125"/>
                  <a:gd name="T4" fmla="*/ 40 w 68"/>
                  <a:gd name="T5" fmla="*/ 0 h 125"/>
                  <a:gd name="T6" fmla="*/ 61 w 68"/>
                  <a:gd name="T7" fmla="*/ 114 h 125"/>
                  <a:gd name="T8" fmla="*/ 3 w 68"/>
                  <a:gd name="T9" fmla="*/ 96 h 125"/>
                  <a:gd name="T10" fmla="*/ 0 60000 65536"/>
                  <a:gd name="T11" fmla="*/ 0 60000 65536"/>
                  <a:gd name="T12" fmla="*/ 0 60000 65536"/>
                  <a:gd name="T13" fmla="*/ 0 60000 65536"/>
                  <a:gd name="T14" fmla="*/ 0 60000 65536"/>
                  <a:gd name="T15" fmla="*/ 0 w 68"/>
                  <a:gd name="T16" fmla="*/ 0 h 125"/>
                  <a:gd name="T17" fmla="*/ 68 w 68"/>
                  <a:gd name="T18" fmla="*/ 125 h 125"/>
                </a:gdLst>
                <a:ahLst/>
                <a:cxnLst>
                  <a:cxn ang="T10">
                    <a:pos x="T0" y="T1"/>
                  </a:cxn>
                  <a:cxn ang="T11">
                    <a:pos x="T2" y="T3"/>
                  </a:cxn>
                  <a:cxn ang="T12">
                    <a:pos x="T4" y="T5"/>
                  </a:cxn>
                  <a:cxn ang="T13">
                    <a:pos x="T6" y="T7"/>
                  </a:cxn>
                  <a:cxn ang="T14">
                    <a:pos x="T8" y="T9"/>
                  </a:cxn>
                </a:cxnLst>
                <a:rect l="T15" t="T16" r="T17" b="T18"/>
                <a:pathLst>
                  <a:path w="68" h="125">
                    <a:moveTo>
                      <a:pt x="3" y="96"/>
                    </a:moveTo>
                    <a:cubicBezTo>
                      <a:pt x="3" y="96"/>
                      <a:pt x="32" y="73"/>
                      <a:pt x="68" y="125"/>
                    </a:cubicBezTo>
                    <a:cubicBezTo>
                      <a:pt x="68" y="125"/>
                      <a:pt x="9" y="24"/>
                      <a:pt x="40" y="0"/>
                    </a:cubicBezTo>
                    <a:cubicBezTo>
                      <a:pt x="40" y="0"/>
                      <a:pt x="0" y="12"/>
                      <a:pt x="61" y="114"/>
                    </a:cubicBezTo>
                    <a:cubicBezTo>
                      <a:pt x="61" y="114"/>
                      <a:pt x="27" y="67"/>
                      <a:pt x="3" y="96"/>
                    </a:cubicBezTo>
                    <a:close/>
                  </a:path>
                </a:pathLst>
              </a:custGeom>
              <a:solidFill>
                <a:srgbClr val="5F1E31"/>
              </a:solidFill>
              <a:ln w="9525">
                <a:noFill/>
                <a:round/>
                <a:headEnd/>
                <a:tailEnd/>
              </a:ln>
            </p:spPr>
            <p:txBody>
              <a:bodyPr/>
              <a:lstStyle/>
              <a:p>
                <a:endParaRPr lang="en-US"/>
              </a:p>
            </p:txBody>
          </p:sp>
          <p:sp>
            <p:nvSpPr>
              <p:cNvPr id="44118" name="Oval 966"/>
              <p:cNvSpPr>
                <a:spLocks noChangeArrowheads="1"/>
              </p:cNvSpPr>
              <p:nvPr/>
            </p:nvSpPr>
            <p:spPr bwMode="auto">
              <a:xfrm>
                <a:off x="1327" y="2157"/>
                <a:ext cx="340" cy="382"/>
              </a:xfrm>
              <a:prstGeom prst="ellipse">
                <a:avLst/>
              </a:prstGeom>
              <a:solidFill>
                <a:srgbClr val="89BDDF"/>
              </a:solidFill>
              <a:ln w="9525">
                <a:noFill/>
                <a:round/>
                <a:headEnd/>
                <a:tailEnd/>
              </a:ln>
            </p:spPr>
            <p:txBody>
              <a:bodyPr/>
              <a:lstStyle/>
              <a:p>
                <a:endParaRPr lang="en-US"/>
              </a:p>
            </p:txBody>
          </p:sp>
          <p:sp>
            <p:nvSpPr>
              <p:cNvPr id="44119" name="Freeform 967"/>
              <p:cNvSpPr>
                <a:spLocks/>
              </p:cNvSpPr>
              <p:nvPr/>
            </p:nvSpPr>
            <p:spPr bwMode="auto">
              <a:xfrm>
                <a:off x="1392" y="2200"/>
                <a:ext cx="190" cy="235"/>
              </a:xfrm>
              <a:custGeom>
                <a:avLst/>
                <a:gdLst>
                  <a:gd name="T0" fmla="*/ 36 w 76"/>
                  <a:gd name="T1" fmla="*/ 0 h 88"/>
                  <a:gd name="T2" fmla="*/ 0 w 76"/>
                  <a:gd name="T3" fmla="*/ 72 h 88"/>
                  <a:gd name="T4" fmla="*/ 76 w 76"/>
                  <a:gd name="T5" fmla="*/ 88 h 88"/>
                  <a:gd name="T6" fmla="*/ 40 w 76"/>
                  <a:gd name="T7" fmla="*/ 60 h 88"/>
                  <a:gd name="T8" fmla="*/ 36 w 76"/>
                  <a:gd name="T9" fmla="*/ 0 h 88"/>
                  <a:gd name="T10" fmla="*/ 0 60000 65536"/>
                  <a:gd name="T11" fmla="*/ 0 60000 65536"/>
                  <a:gd name="T12" fmla="*/ 0 60000 65536"/>
                  <a:gd name="T13" fmla="*/ 0 60000 65536"/>
                  <a:gd name="T14" fmla="*/ 0 60000 65536"/>
                  <a:gd name="T15" fmla="*/ 0 w 76"/>
                  <a:gd name="T16" fmla="*/ 0 h 88"/>
                  <a:gd name="T17" fmla="*/ 76 w 76"/>
                  <a:gd name="T18" fmla="*/ 88 h 88"/>
                </a:gdLst>
                <a:ahLst/>
                <a:cxnLst>
                  <a:cxn ang="T10">
                    <a:pos x="T0" y="T1"/>
                  </a:cxn>
                  <a:cxn ang="T11">
                    <a:pos x="T2" y="T3"/>
                  </a:cxn>
                  <a:cxn ang="T12">
                    <a:pos x="T4" y="T5"/>
                  </a:cxn>
                  <a:cxn ang="T13">
                    <a:pos x="T6" y="T7"/>
                  </a:cxn>
                  <a:cxn ang="T14">
                    <a:pos x="T8" y="T9"/>
                  </a:cxn>
                </a:cxnLst>
                <a:rect l="T15" t="T16" r="T17" b="T18"/>
                <a:pathLst>
                  <a:path w="76" h="88">
                    <a:moveTo>
                      <a:pt x="36" y="0"/>
                    </a:moveTo>
                    <a:cubicBezTo>
                      <a:pt x="36" y="0"/>
                      <a:pt x="73" y="64"/>
                      <a:pt x="0" y="72"/>
                    </a:cubicBezTo>
                    <a:cubicBezTo>
                      <a:pt x="0" y="72"/>
                      <a:pt x="35" y="67"/>
                      <a:pt x="76" y="88"/>
                    </a:cubicBezTo>
                    <a:cubicBezTo>
                      <a:pt x="56" y="77"/>
                      <a:pt x="33" y="69"/>
                      <a:pt x="40" y="60"/>
                    </a:cubicBezTo>
                    <a:cubicBezTo>
                      <a:pt x="60" y="33"/>
                      <a:pt x="36" y="0"/>
                      <a:pt x="36" y="0"/>
                    </a:cubicBezTo>
                    <a:close/>
                  </a:path>
                </a:pathLst>
              </a:custGeom>
              <a:solidFill>
                <a:srgbClr val="123961"/>
              </a:solidFill>
              <a:ln w="9525">
                <a:noFill/>
                <a:round/>
                <a:headEnd/>
                <a:tailEnd/>
              </a:ln>
            </p:spPr>
            <p:txBody>
              <a:bodyPr/>
              <a:lstStyle/>
              <a:p>
                <a:endParaRPr lang="en-US"/>
              </a:p>
            </p:txBody>
          </p:sp>
          <p:sp>
            <p:nvSpPr>
              <p:cNvPr id="44120" name="Freeform 968"/>
              <p:cNvSpPr>
                <a:spLocks/>
              </p:cNvSpPr>
              <p:nvPr/>
            </p:nvSpPr>
            <p:spPr bwMode="auto">
              <a:xfrm>
                <a:off x="960" y="2776"/>
                <a:ext cx="97" cy="51"/>
              </a:xfrm>
              <a:custGeom>
                <a:avLst/>
                <a:gdLst>
                  <a:gd name="T0" fmla="*/ 0 w 39"/>
                  <a:gd name="T1" fmla="*/ 19 h 19"/>
                  <a:gd name="T2" fmla="*/ 39 w 39"/>
                  <a:gd name="T3" fmla="*/ 14 h 19"/>
                  <a:gd name="T4" fmla="*/ 0 w 39"/>
                  <a:gd name="T5" fmla="*/ 19 h 19"/>
                  <a:gd name="T6" fmla="*/ 0 60000 65536"/>
                  <a:gd name="T7" fmla="*/ 0 60000 65536"/>
                  <a:gd name="T8" fmla="*/ 0 60000 65536"/>
                  <a:gd name="T9" fmla="*/ 0 w 39"/>
                  <a:gd name="T10" fmla="*/ 0 h 19"/>
                  <a:gd name="T11" fmla="*/ 39 w 39"/>
                  <a:gd name="T12" fmla="*/ 19 h 19"/>
                </a:gdLst>
                <a:ahLst/>
                <a:cxnLst>
                  <a:cxn ang="T6">
                    <a:pos x="T0" y="T1"/>
                  </a:cxn>
                  <a:cxn ang="T7">
                    <a:pos x="T2" y="T3"/>
                  </a:cxn>
                  <a:cxn ang="T8">
                    <a:pos x="T4" y="T5"/>
                  </a:cxn>
                </a:cxnLst>
                <a:rect l="T9" t="T10" r="T11" b="T12"/>
                <a:pathLst>
                  <a:path w="39" h="19">
                    <a:moveTo>
                      <a:pt x="0" y="19"/>
                    </a:moveTo>
                    <a:cubicBezTo>
                      <a:pt x="0" y="19"/>
                      <a:pt x="14" y="0"/>
                      <a:pt x="39" y="14"/>
                    </a:cubicBezTo>
                    <a:cubicBezTo>
                      <a:pt x="39" y="14"/>
                      <a:pt x="15" y="8"/>
                      <a:pt x="0" y="19"/>
                    </a:cubicBezTo>
                    <a:close/>
                  </a:path>
                </a:pathLst>
              </a:custGeom>
              <a:solidFill>
                <a:srgbClr val="DCB2C2"/>
              </a:solidFill>
              <a:ln w="9525">
                <a:noFill/>
                <a:round/>
                <a:headEnd/>
                <a:tailEnd/>
              </a:ln>
            </p:spPr>
            <p:txBody>
              <a:bodyPr/>
              <a:lstStyle/>
              <a:p>
                <a:endParaRPr lang="en-US"/>
              </a:p>
            </p:txBody>
          </p:sp>
          <p:sp>
            <p:nvSpPr>
              <p:cNvPr id="44121" name="Freeform 969"/>
              <p:cNvSpPr>
                <a:spLocks/>
              </p:cNvSpPr>
              <p:nvPr/>
            </p:nvSpPr>
            <p:spPr bwMode="auto">
              <a:xfrm>
                <a:off x="1020" y="2549"/>
                <a:ext cx="50" cy="126"/>
              </a:xfrm>
              <a:custGeom>
                <a:avLst/>
                <a:gdLst>
                  <a:gd name="T0" fmla="*/ 20 w 20"/>
                  <a:gd name="T1" fmla="*/ 0 h 47"/>
                  <a:gd name="T2" fmla="*/ 13 w 20"/>
                  <a:gd name="T3" fmla="*/ 47 h 47"/>
                  <a:gd name="T4" fmla="*/ 20 w 20"/>
                  <a:gd name="T5" fmla="*/ 0 h 47"/>
                  <a:gd name="T6" fmla="*/ 0 60000 65536"/>
                  <a:gd name="T7" fmla="*/ 0 60000 65536"/>
                  <a:gd name="T8" fmla="*/ 0 60000 65536"/>
                  <a:gd name="T9" fmla="*/ 0 w 20"/>
                  <a:gd name="T10" fmla="*/ 0 h 47"/>
                  <a:gd name="T11" fmla="*/ 20 w 20"/>
                  <a:gd name="T12" fmla="*/ 47 h 47"/>
                </a:gdLst>
                <a:ahLst/>
                <a:cxnLst>
                  <a:cxn ang="T6">
                    <a:pos x="T0" y="T1"/>
                  </a:cxn>
                  <a:cxn ang="T7">
                    <a:pos x="T2" y="T3"/>
                  </a:cxn>
                  <a:cxn ang="T8">
                    <a:pos x="T4" y="T5"/>
                  </a:cxn>
                </a:cxnLst>
                <a:rect l="T9" t="T10" r="T11" b="T12"/>
                <a:pathLst>
                  <a:path w="20" h="47">
                    <a:moveTo>
                      <a:pt x="20" y="0"/>
                    </a:moveTo>
                    <a:cubicBezTo>
                      <a:pt x="20" y="0"/>
                      <a:pt x="0" y="13"/>
                      <a:pt x="13" y="47"/>
                    </a:cubicBezTo>
                    <a:cubicBezTo>
                      <a:pt x="13" y="47"/>
                      <a:pt x="8" y="18"/>
                      <a:pt x="20" y="0"/>
                    </a:cubicBezTo>
                    <a:close/>
                  </a:path>
                </a:pathLst>
              </a:custGeom>
              <a:solidFill>
                <a:srgbClr val="DCB2C2"/>
              </a:solidFill>
              <a:ln w="9525">
                <a:noFill/>
                <a:round/>
                <a:headEnd/>
                <a:tailEnd/>
              </a:ln>
            </p:spPr>
            <p:txBody>
              <a:bodyPr/>
              <a:lstStyle/>
              <a:p>
                <a:endParaRPr lang="en-US"/>
              </a:p>
            </p:txBody>
          </p:sp>
          <p:sp>
            <p:nvSpPr>
              <p:cNvPr id="44122" name="Freeform 970"/>
              <p:cNvSpPr>
                <a:spLocks/>
              </p:cNvSpPr>
              <p:nvPr/>
            </p:nvSpPr>
            <p:spPr bwMode="auto">
              <a:xfrm>
                <a:off x="1435" y="3235"/>
                <a:ext cx="70" cy="112"/>
              </a:xfrm>
              <a:custGeom>
                <a:avLst/>
                <a:gdLst>
                  <a:gd name="T0" fmla="*/ 28 w 28"/>
                  <a:gd name="T1" fmla="*/ 0 h 42"/>
                  <a:gd name="T2" fmla="*/ 9 w 28"/>
                  <a:gd name="T3" fmla="*/ 28 h 42"/>
                  <a:gd name="T4" fmla="*/ 26 w 28"/>
                  <a:gd name="T5" fmla="*/ 42 h 42"/>
                  <a:gd name="T6" fmla="*/ 14 w 28"/>
                  <a:gd name="T7" fmla="*/ 22 h 42"/>
                  <a:gd name="T8" fmla="*/ 28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8" y="0"/>
                    </a:moveTo>
                    <a:cubicBezTo>
                      <a:pt x="28" y="0"/>
                      <a:pt x="0" y="16"/>
                      <a:pt x="9" y="28"/>
                    </a:cubicBezTo>
                    <a:cubicBezTo>
                      <a:pt x="18" y="40"/>
                      <a:pt x="26" y="42"/>
                      <a:pt x="26" y="42"/>
                    </a:cubicBezTo>
                    <a:cubicBezTo>
                      <a:pt x="26" y="42"/>
                      <a:pt x="7" y="32"/>
                      <a:pt x="14" y="22"/>
                    </a:cubicBezTo>
                    <a:cubicBezTo>
                      <a:pt x="20" y="12"/>
                      <a:pt x="28" y="0"/>
                      <a:pt x="28" y="0"/>
                    </a:cubicBezTo>
                    <a:close/>
                  </a:path>
                </a:pathLst>
              </a:custGeom>
              <a:solidFill>
                <a:srgbClr val="FFFFFF"/>
              </a:solidFill>
              <a:ln w="9525">
                <a:noFill/>
                <a:round/>
                <a:headEnd/>
                <a:tailEnd/>
              </a:ln>
            </p:spPr>
            <p:txBody>
              <a:bodyPr/>
              <a:lstStyle/>
              <a:p>
                <a:endParaRPr lang="en-US"/>
              </a:p>
            </p:txBody>
          </p:sp>
          <p:sp>
            <p:nvSpPr>
              <p:cNvPr id="44123" name="Freeform 971"/>
              <p:cNvSpPr>
                <a:spLocks/>
              </p:cNvSpPr>
              <p:nvPr/>
            </p:nvSpPr>
            <p:spPr bwMode="auto">
              <a:xfrm>
                <a:off x="1947" y="3149"/>
                <a:ext cx="178" cy="158"/>
              </a:xfrm>
              <a:custGeom>
                <a:avLst/>
                <a:gdLst>
                  <a:gd name="T0" fmla="*/ 8 w 71"/>
                  <a:gd name="T1" fmla="*/ 45 h 59"/>
                  <a:gd name="T2" fmla="*/ 71 w 71"/>
                  <a:gd name="T3" fmla="*/ 59 h 59"/>
                  <a:gd name="T4" fmla="*/ 19 w 71"/>
                  <a:gd name="T5" fmla="*/ 22 h 59"/>
                  <a:gd name="T6" fmla="*/ 8 w 71"/>
                  <a:gd name="T7" fmla="*/ 45 h 59"/>
                  <a:gd name="T8" fmla="*/ 0 60000 65536"/>
                  <a:gd name="T9" fmla="*/ 0 60000 65536"/>
                  <a:gd name="T10" fmla="*/ 0 60000 65536"/>
                  <a:gd name="T11" fmla="*/ 0 60000 65536"/>
                  <a:gd name="T12" fmla="*/ 0 w 71"/>
                  <a:gd name="T13" fmla="*/ 0 h 59"/>
                  <a:gd name="T14" fmla="*/ 71 w 71"/>
                  <a:gd name="T15" fmla="*/ 59 h 59"/>
                </a:gdLst>
                <a:ahLst/>
                <a:cxnLst>
                  <a:cxn ang="T8">
                    <a:pos x="T0" y="T1"/>
                  </a:cxn>
                  <a:cxn ang="T9">
                    <a:pos x="T2" y="T3"/>
                  </a:cxn>
                  <a:cxn ang="T10">
                    <a:pos x="T4" y="T5"/>
                  </a:cxn>
                  <a:cxn ang="T11">
                    <a:pos x="T6" y="T7"/>
                  </a:cxn>
                </a:cxnLst>
                <a:rect l="T12" t="T13" r="T14" b="T15"/>
                <a:pathLst>
                  <a:path w="71" h="59">
                    <a:moveTo>
                      <a:pt x="8" y="45"/>
                    </a:moveTo>
                    <a:cubicBezTo>
                      <a:pt x="8" y="45"/>
                      <a:pt x="17" y="0"/>
                      <a:pt x="71" y="59"/>
                    </a:cubicBezTo>
                    <a:cubicBezTo>
                      <a:pt x="71" y="59"/>
                      <a:pt x="37" y="11"/>
                      <a:pt x="19" y="22"/>
                    </a:cubicBezTo>
                    <a:cubicBezTo>
                      <a:pt x="0" y="33"/>
                      <a:pt x="8" y="45"/>
                      <a:pt x="8" y="45"/>
                    </a:cubicBezTo>
                    <a:close/>
                  </a:path>
                </a:pathLst>
              </a:custGeom>
              <a:solidFill>
                <a:srgbClr val="FFFFFF"/>
              </a:solidFill>
              <a:ln w="9525">
                <a:noFill/>
                <a:round/>
                <a:headEnd/>
                <a:tailEnd/>
              </a:ln>
            </p:spPr>
            <p:txBody>
              <a:bodyPr/>
              <a:lstStyle/>
              <a:p>
                <a:endParaRPr lang="en-US"/>
              </a:p>
            </p:txBody>
          </p:sp>
          <p:sp>
            <p:nvSpPr>
              <p:cNvPr id="44124" name="Freeform 972"/>
              <p:cNvSpPr>
                <a:spLocks/>
              </p:cNvSpPr>
              <p:nvPr/>
            </p:nvSpPr>
            <p:spPr bwMode="auto">
              <a:xfrm>
                <a:off x="762" y="2987"/>
                <a:ext cx="205" cy="352"/>
              </a:xfrm>
              <a:custGeom>
                <a:avLst/>
                <a:gdLst>
                  <a:gd name="T0" fmla="*/ 57 w 82"/>
                  <a:gd name="T1" fmla="*/ 0 h 132"/>
                  <a:gd name="T2" fmla="*/ 26 w 82"/>
                  <a:gd name="T3" fmla="*/ 60 h 132"/>
                  <a:gd name="T4" fmla="*/ 82 w 82"/>
                  <a:gd name="T5" fmla="*/ 132 h 132"/>
                  <a:gd name="T6" fmla="*/ 9 w 82"/>
                  <a:gd name="T7" fmla="*/ 44 h 132"/>
                  <a:gd name="T8" fmla="*/ 57 w 82"/>
                  <a:gd name="T9" fmla="*/ 0 h 132"/>
                  <a:gd name="T10" fmla="*/ 0 60000 65536"/>
                  <a:gd name="T11" fmla="*/ 0 60000 65536"/>
                  <a:gd name="T12" fmla="*/ 0 60000 65536"/>
                  <a:gd name="T13" fmla="*/ 0 60000 65536"/>
                  <a:gd name="T14" fmla="*/ 0 60000 65536"/>
                  <a:gd name="T15" fmla="*/ 0 w 82"/>
                  <a:gd name="T16" fmla="*/ 0 h 132"/>
                  <a:gd name="T17" fmla="*/ 82 w 82"/>
                  <a:gd name="T18" fmla="*/ 132 h 132"/>
                </a:gdLst>
                <a:ahLst/>
                <a:cxnLst>
                  <a:cxn ang="T10">
                    <a:pos x="T0" y="T1"/>
                  </a:cxn>
                  <a:cxn ang="T11">
                    <a:pos x="T2" y="T3"/>
                  </a:cxn>
                  <a:cxn ang="T12">
                    <a:pos x="T4" y="T5"/>
                  </a:cxn>
                  <a:cxn ang="T13">
                    <a:pos x="T6" y="T7"/>
                  </a:cxn>
                  <a:cxn ang="T14">
                    <a:pos x="T8" y="T9"/>
                  </a:cxn>
                </a:cxnLst>
                <a:rect l="T15" t="T16" r="T17" b="T18"/>
                <a:pathLst>
                  <a:path w="82" h="132">
                    <a:moveTo>
                      <a:pt x="57" y="0"/>
                    </a:moveTo>
                    <a:cubicBezTo>
                      <a:pt x="57" y="0"/>
                      <a:pt x="9" y="30"/>
                      <a:pt x="26" y="60"/>
                    </a:cubicBezTo>
                    <a:cubicBezTo>
                      <a:pt x="43" y="90"/>
                      <a:pt x="82" y="132"/>
                      <a:pt x="82" y="132"/>
                    </a:cubicBezTo>
                    <a:cubicBezTo>
                      <a:pt x="82" y="132"/>
                      <a:pt x="0" y="84"/>
                      <a:pt x="9" y="44"/>
                    </a:cubicBezTo>
                    <a:cubicBezTo>
                      <a:pt x="18" y="5"/>
                      <a:pt x="57" y="0"/>
                      <a:pt x="57" y="0"/>
                    </a:cubicBezTo>
                    <a:close/>
                  </a:path>
                </a:pathLst>
              </a:custGeom>
              <a:solidFill>
                <a:srgbClr val="FFFFFF"/>
              </a:solidFill>
              <a:ln w="9525">
                <a:noFill/>
                <a:round/>
                <a:headEnd/>
                <a:tailEnd/>
              </a:ln>
            </p:spPr>
            <p:txBody>
              <a:bodyPr/>
              <a:lstStyle/>
              <a:p>
                <a:endParaRPr lang="en-US"/>
              </a:p>
            </p:txBody>
          </p:sp>
          <p:sp>
            <p:nvSpPr>
              <p:cNvPr id="44125" name="Freeform 973"/>
              <p:cNvSpPr>
                <a:spLocks/>
              </p:cNvSpPr>
              <p:nvPr/>
            </p:nvSpPr>
            <p:spPr bwMode="auto">
              <a:xfrm>
                <a:off x="2350" y="2275"/>
                <a:ext cx="285" cy="309"/>
              </a:xfrm>
              <a:custGeom>
                <a:avLst/>
                <a:gdLst>
                  <a:gd name="T0" fmla="*/ 29 w 114"/>
                  <a:gd name="T1" fmla="*/ 25 h 116"/>
                  <a:gd name="T2" fmla="*/ 0 w 114"/>
                  <a:gd name="T3" fmla="*/ 0 h 116"/>
                  <a:gd name="T4" fmla="*/ 28 w 114"/>
                  <a:gd name="T5" fmla="*/ 44 h 116"/>
                  <a:gd name="T6" fmla="*/ 64 w 114"/>
                  <a:gd name="T7" fmla="*/ 75 h 116"/>
                  <a:gd name="T8" fmla="*/ 101 w 114"/>
                  <a:gd name="T9" fmla="*/ 116 h 116"/>
                  <a:gd name="T10" fmla="*/ 84 w 114"/>
                  <a:gd name="T11" fmla="*/ 87 h 116"/>
                  <a:gd name="T12" fmla="*/ 45 w 114"/>
                  <a:gd name="T13" fmla="*/ 50 h 116"/>
                  <a:gd name="T14" fmla="*/ 29 w 114"/>
                  <a:gd name="T15" fmla="*/ 25 h 116"/>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16"/>
                  <a:gd name="T26" fmla="*/ 114 w 114"/>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16">
                    <a:moveTo>
                      <a:pt x="29" y="25"/>
                    </a:moveTo>
                    <a:cubicBezTo>
                      <a:pt x="17" y="11"/>
                      <a:pt x="0" y="0"/>
                      <a:pt x="0" y="0"/>
                    </a:cubicBezTo>
                    <a:cubicBezTo>
                      <a:pt x="0" y="0"/>
                      <a:pt x="24" y="27"/>
                      <a:pt x="28" y="44"/>
                    </a:cubicBezTo>
                    <a:cubicBezTo>
                      <a:pt x="31" y="61"/>
                      <a:pt x="62" y="51"/>
                      <a:pt x="64" y="75"/>
                    </a:cubicBezTo>
                    <a:cubicBezTo>
                      <a:pt x="67" y="98"/>
                      <a:pt x="96" y="91"/>
                      <a:pt x="101" y="116"/>
                    </a:cubicBezTo>
                    <a:cubicBezTo>
                      <a:pt x="101" y="116"/>
                      <a:pt x="114" y="106"/>
                      <a:pt x="84" y="87"/>
                    </a:cubicBezTo>
                    <a:cubicBezTo>
                      <a:pt x="54" y="67"/>
                      <a:pt x="71" y="54"/>
                      <a:pt x="45" y="50"/>
                    </a:cubicBezTo>
                    <a:cubicBezTo>
                      <a:pt x="36" y="49"/>
                      <a:pt x="37" y="34"/>
                      <a:pt x="29" y="25"/>
                    </a:cubicBezTo>
                    <a:close/>
                  </a:path>
                </a:pathLst>
              </a:custGeom>
              <a:solidFill>
                <a:srgbClr val="FFFFFF"/>
              </a:solidFill>
              <a:ln w="9525">
                <a:noFill/>
                <a:round/>
                <a:headEnd/>
                <a:tailEnd/>
              </a:ln>
            </p:spPr>
            <p:txBody>
              <a:bodyPr/>
              <a:lstStyle/>
              <a:p>
                <a:endParaRPr lang="en-US"/>
              </a:p>
            </p:txBody>
          </p:sp>
          <p:sp>
            <p:nvSpPr>
              <p:cNvPr id="44126" name="Freeform 974"/>
              <p:cNvSpPr>
                <a:spLocks/>
              </p:cNvSpPr>
              <p:nvPr/>
            </p:nvSpPr>
            <p:spPr bwMode="auto">
              <a:xfrm>
                <a:off x="2387" y="3280"/>
                <a:ext cx="243" cy="301"/>
              </a:xfrm>
              <a:custGeom>
                <a:avLst/>
                <a:gdLst>
                  <a:gd name="T0" fmla="*/ 0 w 97"/>
                  <a:gd name="T1" fmla="*/ 54 h 113"/>
                  <a:gd name="T2" fmla="*/ 89 w 97"/>
                  <a:gd name="T3" fmla="*/ 0 h 113"/>
                  <a:gd name="T4" fmla="*/ 0 w 97"/>
                  <a:gd name="T5" fmla="*/ 54 h 113"/>
                  <a:gd name="T6" fmla="*/ 0 60000 65536"/>
                  <a:gd name="T7" fmla="*/ 0 60000 65536"/>
                  <a:gd name="T8" fmla="*/ 0 60000 65536"/>
                  <a:gd name="T9" fmla="*/ 0 w 97"/>
                  <a:gd name="T10" fmla="*/ 0 h 113"/>
                  <a:gd name="T11" fmla="*/ 97 w 97"/>
                  <a:gd name="T12" fmla="*/ 113 h 113"/>
                </a:gdLst>
                <a:ahLst/>
                <a:cxnLst>
                  <a:cxn ang="T6">
                    <a:pos x="T0" y="T1"/>
                  </a:cxn>
                  <a:cxn ang="T7">
                    <a:pos x="T2" y="T3"/>
                  </a:cxn>
                  <a:cxn ang="T8">
                    <a:pos x="T4" y="T5"/>
                  </a:cxn>
                </a:cxnLst>
                <a:rect l="T9" t="T10" r="T11" b="T12"/>
                <a:pathLst>
                  <a:path w="97" h="113">
                    <a:moveTo>
                      <a:pt x="0" y="54"/>
                    </a:moveTo>
                    <a:cubicBezTo>
                      <a:pt x="0" y="54"/>
                      <a:pt x="75" y="97"/>
                      <a:pt x="89" y="0"/>
                    </a:cubicBezTo>
                    <a:cubicBezTo>
                      <a:pt x="89" y="0"/>
                      <a:pt x="97" y="113"/>
                      <a:pt x="0" y="54"/>
                    </a:cubicBezTo>
                    <a:close/>
                  </a:path>
                </a:pathLst>
              </a:custGeom>
              <a:solidFill>
                <a:srgbClr val="FFFFFF"/>
              </a:solidFill>
              <a:ln w="9525">
                <a:noFill/>
                <a:round/>
                <a:headEnd/>
                <a:tailEnd/>
              </a:ln>
            </p:spPr>
            <p:txBody>
              <a:bodyPr/>
              <a:lstStyle/>
              <a:p>
                <a:endParaRPr lang="en-US"/>
              </a:p>
            </p:txBody>
          </p:sp>
          <p:sp>
            <p:nvSpPr>
              <p:cNvPr id="44127" name="Freeform 975"/>
              <p:cNvSpPr>
                <a:spLocks/>
              </p:cNvSpPr>
              <p:nvPr/>
            </p:nvSpPr>
            <p:spPr bwMode="auto">
              <a:xfrm>
                <a:off x="887" y="1555"/>
                <a:ext cx="110" cy="325"/>
              </a:xfrm>
              <a:custGeom>
                <a:avLst/>
                <a:gdLst>
                  <a:gd name="T0" fmla="*/ 43 w 44"/>
                  <a:gd name="T1" fmla="*/ 83 h 122"/>
                  <a:gd name="T2" fmla="*/ 40 w 44"/>
                  <a:gd name="T3" fmla="*/ 0 h 122"/>
                  <a:gd name="T4" fmla="*/ 18 w 44"/>
                  <a:gd name="T5" fmla="*/ 14 h 122"/>
                  <a:gd name="T6" fmla="*/ 0 w 44"/>
                  <a:gd name="T7" fmla="*/ 122 h 122"/>
                  <a:gd name="T8" fmla="*/ 22 w 44"/>
                  <a:gd name="T9" fmla="*/ 99 h 122"/>
                  <a:gd name="T10" fmla="*/ 43 w 44"/>
                  <a:gd name="T11" fmla="*/ 83 h 122"/>
                  <a:gd name="T12" fmla="*/ 0 60000 65536"/>
                  <a:gd name="T13" fmla="*/ 0 60000 65536"/>
                  <a:gd name="T14" fmla="*/ 0 60000 65536"/>
                  <a:gd name="T15" fmla="*/ 0 60000 65536"/>
                  <a:gd name="T16" fmla="*/ 0 60000 65536"/>
                  <a:gd name="T17" fmla="*/ 0 60000 65536"/>
                  <a:gd name="T18" fmla="*/ 0 w 44"/>
                  <a:gd name="T19" fmla="*/ 0 h 122"/>
                  <a:gd name="T20" fmla="*/ 44 w 4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44" h="122">
                    <a:moveTo>
                      <a:pt x="43" y="83"/>
                    </a:moveTo>
                    <a:cubicBezTo>
                      <a:pt x="30" y="40"/>
                      <a:pt x="40" y="0"/>
                      <a:pt x="40" y="0"/>
                    </a:cubicBezTo>
                    <a:cubicBezTo>
                      <a:pt x="37" y="10"/>
                      <a:pt x="18" y="14"/>
                      <a:pt x="18" y="14"/>
                    </a:cubicBezTo>
                    <a:cubicBezTo>
                      <a:pt x="21" y="47"/>
                      <a:pt x="11" y="107"/>
                      <a:pt x="0" y="122"/>
                    </a:cubicBezTo>
                    <a:cubicBezTo>
                      <a:pt x="0" y="122"/>
                      <a:pt x="13" y="100"/>
                      <a:pt x="22" y="99"/>
                    </a:cubicBezTo>
                    <a:cubicBezTo>
                      <a:pt x="31" y="97"/>
                      <a:pt x="44" y="89"/>
                      <a:pt x="43" y="83"/>
                    </a:cubicBezTo>
                    <a:close/>
                  </a:path>
                </a:pathLst>
              </a:custGeom>
              <a:solidFill>
                <a:srgbClr val="89BDDF"/>
              </a:solidFill>
              <a:ln w="9525">
                <a:noFill/>
                <a:round/>
                <a:headEnd/>
                <a:tailEnd/>
              </a:ln>
            </p:spPr>
            <p:txBody>
              <a:bodyPr/>
              <a:lstStyle/>
              <a:p>
                <a:endParaRPr lang="en-US"/>
              </a:p>
            </p:txBody>
          </p:sp>
          <p:sp>
            <p:nvSpPr>
              <p:cNvPr id="44128" name="Freeform 976"/>
              <p:cNvSpPr>
                <a:spLocks/>
              </p:cNvSpPr>
              <p:nvPr/>
            </p:nvSpPr>
            <p:spPr bwMode="auto">
              <a:xfrm>
                <a:off x="580" y="1621"/>
                <a:ext cx="85" cy="448"/>
              </a:xfrm>
              <a:custGeom>
                <a:avLst/>
                <a:gdLst>
                  <a:gd name="T0" fmla="*/ 7 w 34"/>
                  <a:gd name="T1" fmla="*/ 0 h 168"/>
                  <a:gd name="T2" fmla="*/ 0 w 34"/>
                  <a:gd name="T3" fmla="*/ 168 h 168"/>
                  <a:gd name="T4" fmla="*/ 7 w 34"/>
                  <a:gd name="T5" fmla="*/ 0 h 168"/>
                  <a:gd name="T6" fmla="*/ 0 60000 65536"/>
                  <a:gd name="T7" fmla="*/ 0 60000 65536"/>
                  <a:gd name="T8" fmla="*/ 0 60000 65536"/>
                  <a:gd name="T9" fmla="*/ 0 w 34"/>
                  <a:gd name="T10" fmla="*/ 0 h 168"/>
                  <a:gd name="T11" fmla="*/ 34 w 34"/>
                  <a:gd name="T12" fmla="*/ 168 h 168"/>
                </a:gdLst>
                <a:ahLst/>
                <a:cxnLst>
                  <a:cxn ang="T6">
                    <a:pos x="T0" y="T1"/>
                  </a:cxn>
                  <a:cxn ang="T7">
                    <a:pos x="T2" y="T3"/>
                  </a:cxn>
                  <a:cxn ang="T8">
                    <a:pos x="T4" y="T5"/>
                  </a:cxn>
                </a:cxnLst>
                <a:rect l="T9" t="T10" r="T11" b="T12"/>
                <a:pathLst>
                  <a:path w="34" h="168">
                    <a:moveTo>
                      <a:pt x="7" y="0"/>
                    </a:moveTo>
                    <a:cubicBezTo>
                      <a:pt x="7" y="0"/>
                      <a:pt x="17" y="122"/>
                      <a:pt x="0" y="168"/>
                    </a:cubicBezTo>
                    <a:cubicBezTo>
                      <a:pt x="0" y="168"/>
                      <a:pt x="34" y="111"/>
                      <a:pt x="7" y="0"/>
                    </a:cubicBezTo>
                    <a:close/>
                  </a:path>
                </a:pathLst>
              </a:custGeom>
              <a:solidFill>
                <a:srgbClr val="FFFFFF"/>
              </a:solidFill>
              <a:ln w="9525">
                <a:noFill/>
                <a:round/>
                <a:headEnd/>
                <a:tailEnd/>
              </a:ln>
            </p:spPr>
            <p:txBody>
              <a:bodyPr/>
              <a:lstStyle/>
              <a:p>
                <a:endParaRPr lang="en-US"/>
              </a:p>
            </p:txBody>
          </p:sp>
          <p:sp>
            <p:nvSpPr>
              <p:cNvPr id="44129" name="Freeform 977"/>
              <p:cNvSpPr>
                <a:spLocks/>
              </p:cNvSpPr>
              <p:nvPr/>
            </p:nvSpPr>
            <p:spPr bwMode="auto">
              <a:xfrm>
                <a:off x="640" y="3520"/>
                <a:ext cx="90" cy="232"/>
              </a:xfrm>
              <a:custGeom>
                <a:avLst/>
                <a:gdLst>
                  <a:gd name="T0" fmla="*/ 3 w 36"/>
                  <a:gd name="T1" fmla="*/ 0 h 87"/>
                  <a:gd name="T2" fmla="*/ 0 w 36"/>
                  <a:gd name="T3" fmla="*/ 60 h 87"/>
                  <a:gd name="T4" fmla="*/ 36 w 36"/>
                  <a:gd name="T5" fmla="*/ 87 h 87"/>
                  <a:gd name="T6" fmla="*/ 3 w 36"/>
                  <a:gd name="T7" fmla="*/ 0 h 87"/>
                  <a:gd name="T8" fmla="*/ 0 60000 65536"/>
                  <a:gd name="T9" fmla="*/ 0 60000 65536"/>
                  <a:gd name="T10" fmla="*/ 0 60000 65536"/>
                  <a:gd name="T11" fmla="*/ 0 60000 65536"/>
                  <a:gd name="T12" fmla="*/ 0 w 36"/>
                  <a:gd name="T13" fmla="*/ 0 h 87"/>
                  <a:gd name="T14" fmla="*/ 36 w 36"/>
                  <a:gd name="T15" fmla="*/ 87 h 87"/>
                </a:gdLst>
                <a:ahLst/>
                <a:cxnLst>
                  <a:cxn ang="T8">
                    <a:pos x="T0" y="T1"/>
                  </a:cxn>
                  <a:cxn ang="T9">
                    <a:pos x="T2" y="T3"/>
                  </a:cxn>
                  <a:cxn ang="T10">
                    <a:pos x="T4" y="T5"/>
                  </a:cxn>
                  <a:cxn ang="T11">
                    <a:pos x="T6" y="T7"/>
                  </a:cxn>
                </a:cxnLst>
                <a:rect l="T12" t="T13" r="T14" b="T15"/>
                <a:pathLst>
                  <a:path w="36" h="87">
                    <a:moveTo>
                      <a:pt x="3" y="0"/>
                    </a:moveTo>
                    <a:cubicBezTo>
                      <a:pt x="0" y="60"/>
                      <a:pt x="0" y="60"/>
                      <a:pt x="0" y="60"/>
                    </a:cubicBezTo>
                    <a:cubicBezTo>
                      <a:pt x="0" y="60"/>
                      <a:pt x="13" y="81"/>
                      <a:pt x="36" y="87"/>
                    </a:cubicBezTo>
                    <a:cubicBezTo>
                      <a:pt x="36" y="87"/>
                      <a:pt x="0" y="78"/>
                      <a:pt x="3" y="0"/>
                    </a:cubicBezTo>
                    <a:close/>
                  </a:path>
                </a:pathLst>
              </a:custGeom>
              <a:solidFill>
                <a:srgbClr val="FFFFFF"/>
              </a:solidFill>
              <a:ln w="9525">
                <a:noFill/>
                <a:round/>
                <a:headEnd/>
                <a:tailEnd/>
              </a:ln>
            </p:spPr>
            <p:txBody>
              <a:bodyPr/>
              <a:lstStyle/>
              <a:p>
                <a:endParaRPr lang="en-US"/>
              </a:p>
            </p:txBody>
          </p:sp>
          <p:sp>
            <p:nvSpPr>
              <p:cNvPr id="44130" name="Freeform 978"/>
              <p:cNvSpPr>
                <a:spLocks/>
              </p:cNvSpPr>
              <p:nvPr/>
            </p:nvSpPr>
            <p:spPr bwMode="auto">
              <a:xfrm>
                <a:off x="1005" y="1011"/>
                <a:ext cx="257" cy="624"/>
              </a:xfrm>
              <a:custGeom>
                <a:avLst/>
                <a:gdLst>
                  <a:gd name="T0" fmla="*/ 103 w 103"/>
                  <a:gd name="T1" fmla="*/ 0 h 234"/>
                  <a:gd name="T2" fmla="*/ 13 w 103"/>
                  <a:gd name="T3" fmla="*/ 234 h 234"/>
                  <a:gd name="T4" fmla="*/ 103 w 103"/>
                  <a:gd name="T5" fmla="*/ 0 h 234"/>
                  <a:gd name="T6" fmla="*/ 0 60000 65536"/>
                  <a:gd name="T7" fmla="*/ 0 60000 65536"/>
                  <a:gd name="T8" fmla="*/ 0 60000 65536"/>
                  <a:gd name="T9" fmla="*/ 0 w 103"/>
                  <a:gd name="T10" fmla="*/ 0 h 234"/>
                  <a:gd name="T11" fmla="*/ 103 w 103"/>
                  <a:gd name="T12" fmla="*/ 234 h 234"/>
                </a:gdLst>
                <a:ahLst/>
                <a:cxnLst>
                  <a:cxn ang="T6">
                    <a:pos x="T0" y="T1"/>
                  </a:cxn>
                  <a:cxn ang="T7">
                    <a:pos x="T2" y="T3"/>
                  </a:cxn>
                  <a:cxn ang="T8">
                    <a:pos x="T4" y="T5"/>
                  </a:cxn>
                </a:cxnLst>
                <a:rect l="T9" t="T10" r="T11" b="T12"/>
                <a:pathLst>
                  <a:path w="103" h="234">
                    <a:moveTo>
                      <a:pt x="103" y="0"/>
                    </a:moveTo>
                    <a:cubicBezTo>
                      <a:pt x="103" y="0"/>
                      <a:pt x="0" y="61"/>
                      <a:pt x="13" y="234"/>
                    </a:cubicBezTo>
                    <a:cubicBezTo>
                      <a:pt x="13" y="234"/>
                      <a:pt x="16" y="83"/>
                      <a:pt x="103" y="0"/>
                    </a:cubicBezTo>
                    <a:close/>
                  </a:path>
                </a:pathLst>
              </a:custGeom>
              <a:solidFill>
                <a:srgbClr val="FFFFFF"/>
              </a:solidFill>
              <a:ln w="9525">
                <a:noFill/>
                <a:round/>
                <a:headEnd/>
                <a:tailEnd/>
              </a:ln>
            </p:spPr>
            <p:txBody>
              <a:bodyPr/>
              <a:lstStyle/>
              <a:p>
                <a:endParaRPr lang="en-US"/>
              </a:p>
            </p:txBody>
          </p:sp>
          <p:sp>
            <p:nvSpPr>
              <p:cNvPr id="44131" name="Freeform 979"/>
              <p:cNvSpPr>
                <a:spLocks/>
              </p:cNvSpPr>
              <p:nvPr/>
            </p:nvSpPr>
            <p:spPr bwMode="auto">
              <a:xfrm>
                <a:off x="1000" y="941"/>
                <a:ext cx="1060" cy="1283"/>
              </a:xfrm>
              <a:custGeom>
                <a:avLst/>
                <a:gdLst>
                  <a:gd name="T0" fmla="*/ 353 w 424"/>
                  <a:gd name="T1" fmla="*/ 0 h 481"/>
                  <a:gd name="T2" fmla="*/ 424 w 424"/>
                  <a:gd name="T3" fmla="*/ 104 h 481"/>
                  <a:gd name="T4" fmla="*/ 277 w 424"/>
                  <a:gd name="T5" fmla="*/ 104 h 481"/>
                  <a:gd name="T6" fmla="*/ 164 w 424"/>
                  <a:gd name="T7" fmla="*/ 280 h 481"/>
                  <a:gd name="T8" fmla="*/ 130 w 424"/>
                  <a:gd name="T9" fmla="*/ 473 h 481"/>
                  <a:gd name="T10" fmla="*/ 26 w 424"/>
                  <a:gd name="T11" fmla="*/ 340 h 481"/>
                  <a:gd name="T12" fmla="*/ 122 w 424"/>
                  <a:gd name="T13" fmla="*/ 319 h 481"/>
                  <a:gd name="T14" fmla="*/ 298 w 424"/>
                  <a:gd name="T15" fmla="*/ 77 h 481"/>
                  <a:gd name="T16" fmla="*/ 353 w 424"/>
                  <a:gd name="T17" fmla="*/ 0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4"/>
                  <a:gd name="T28" fmla="*/ 0 h 481"/>
                  <a:gd name="T29" fmla="*/ 424 w 424"/>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4" h="481">
                    <a:moveTo>
                      <a:pt x="353" y="0"/>
                    </a:moveTo>
                    <a:cubicBezTo>
                      <a:pt x="353" y="0"/>
                      <a:pt x="401" y="30"/>
                      <a:pt x="424" y="104"/>
                    </a:cubicBezTo>
                    <a:cubicBezTo>
                      <a:pt x="424" y="104"/>
                      <a:pt x="331" y="117"/>
                      <a:pt x="277" y="104"/>
                    </a:cubicBezTo>
                    <a:cubicBezTo>
                      <a:pt x="236" y="103"/>
                      <a:pt x="155" y="231"/>
                      <a:pt x="164" y="280"/>
                    </a:cubicBezTo>
                    <a:cubicBezTo>
                      <a:pt x="174" y="330"/>
                      <a:pt x="135" y="464"/>
                      <a:pt x="130" y="473"/>
                    </a:cubicBezTo>
                    <a:cubicBezTo>
                      <a:pt x="125" y="481"/>
                      <a:pt x="48" y="401"/>
                      <a:pt x="26" y="340"/>
                    </a:cubicBezTo>
                    <a:cubicBezTo>
                      <a:pt x="0" y="267"/>
                      <a:pt x="98" y="388"/>
                      <a:pt x="122" y="319"/>
                    </a:cubicBezTo>
                    <a:cubicBezTo>
                      <a:pt x="149" y="243"/>
                      <a:pt x="183" y="98"/>
                      <a:pt x="298" y="77"/>
                    </a:cubicBezTo>
                    <a:cubicBezTo>
                      <a:pt x="415" y="55"/>
                      <a:pt x="386" y="45"/>
                      <a:pt x="353" y="0"/>
                    </a:cubicBezTo>
                    <a:close/>
                  </a:path>
                </a:pathLst>
              </a:custGeom>
              <a:solidFill>
                <a:srgbClr val="D52B20"/>
              </a:solidFill>
              <a:ln w="9525">
                <a:noFill/>
                <a:round/>
                <a:headEnd/>
                <a:tailEnd/>
              </a:ln>
            </p:spPr>
            <p:txBody>
              <a:bodyPr/>
              <a:lstStyle/>
              <a:p>
                <a:endParaRPr lang="en-US"/>
              </a:p>
            </p:txBody>
          </p:sp>
          <p:sp>
            <p:nvSpPr>
              <p:cNvPr id="44132" name="Freeform 980"/>
              <p:cNvSpPr>
                <a:spLocks/>
              </p:cNvSpPr>
              <p:nvPr/>
            </p:nvSpPr>
            <p:spPr bwMode="auto">
              <a:xfrm>
                <a:off x="1417" y="792"/>
                <a:ext cx="35" cy="93"/>
              </a:xfrm>
              <a:custGeom>
                <a:avLst/>
                <a:gdLst>
                  <a:gd name="T0" fmla="*/ 0 w 14"/>
                  <a:gd name="T1" fmla="*/ 0 h 35"/>
                  <a:gd name="T2" fmla="*/ 8 w 14"/>
                  <a:gd name="T3" fmla="*/ 34 h 35"/>
                  <a:gd name="T4" fmla="*/ 2 w 14"/>
                  <a:gd name="T5" fmla="*/ 35 h 35"/>
                  <a:gd name="T6" fmla="*/ 0 w 14"/>
                  <a:gd name="T7" fmla="*/ 0 h 35"/>
                  <a:gd name="T8" fmla="*/ 0 60000 65536"/>
                  <a:gd name="T9" fmla="*/ 0 60000 65536"/>
                  <a:gd name="T10" fmla="*/ 0 60000 65536"/>
                  <a:gd name="T11" fmla="*/ 0 60000 65536"/>
                  <a:gd name="T12" fmla="*/ 0 w 14"/>
                  <a:gd name="T13" fmla="*/ 0 h 35"/>
                  <a:gd name="T14" fmla="*/ 14 w 14"/>
                  <a:gd name="T15" fmla="*/ 35 h 35"/>
                </a:gdLst>
                <a:ahLst/>
                <a:cxnLst>
                  <a:cxn ang="T8">
                    <a:pos x="T0" y="T1"/>
                  </a:cxn>
                  <a:cxn ang="T9">
                    <a:pos x="T2" y="T3"/>
                  </a:cxn>
                  <a:cxn ang="T10">
                    <a:pos x="T4" y="T5"/>
                  </a:cxn>
                  <a:cxn ang="T11">
                    <a:pos x="T6" y="T7"/>
                  </a:cxn>
                </a:cxnLst>
                <a:rect l="T12" t="T13" r="T14" b="T15"/>
                <a:pathLst>
                  <a:path w="14" h="35">
                    <a:moveTo>
                      <a:pt x="0" y="0"/>
                    </a:moveTo>
                    <a:cubicBezTo>
                      <a:pt x="0" y="0"/>
                      <a:pt x="14" y="25"/>
                      <a:pt x="8" y="34"/>
                    </a:cubicBezTo>
                    <a:cubicBezTo>
                      <a:pt x="2" y="35"/>
                      <a:pt x="2" y="35"/>
                      <a:pt x="2" y="35"/>
                    </a:cubicBezTo>
                    <a:cubicBezTo>
                      <a:pt x="2" y="35"/>
                      <a:pt x="9" y="22"/>
                      <a:pt x="0" y="0"/>
                    </a:cubicBezTo>
                    <a:close/>
                  </a:path>
                </a:pathLst>
              </a:custGeom>
              <a:solidFill>
                <a:srgbClr val="D52B20"/>
              </a:solidFill>
              <a:ln w="9525">
                <a:noFill/>
                <a:round/>
                <a:headEnd/>
                <a:tailEnd/>
              </a:ln>
            </p:spPr>
            <p:txBody>
              <a:bodyPr/>
              <a:lstStyle/>
              <a:p>
                <a:endParaRPr lang="en-US"/>
              </a:p>
            </p:txBody>
          </p:sp>
          <p:sp>
            <p:nvSpPr>
              <p:cNvPr id="44133" name="Freeform 981"/>
              <p:cNvSpPr>
                <a:spLocks/>
              </p:cNvSpPr>
              <p:nvPr/>
            </p:nvSpPr>
            <p:spPr bwMode="auto">
              <a:xfrm>
                <a:off x="1632" y="773"/>
                <a:ext cx="55" cy="91"/>
              </a:xfrm>
              <a:custGeom>
                <a:avLst/>
                <a:gdLst>
                  <a:gd name="T0" fmla="*/ 22 w 22"/>
                  <a:gd name="T1" fmla="*/ 9 h 34"/>
                  <a:gd name="T2" fmla="*/ 16 w 22"/>
                  <a:gd name="T3" fmla="*/ 0 h 34"/>
                  <a:gd name="T4" fmla="*/ 10 w 22"/>
                  <a:gd name="T5" fmla="*/ 34 h 34"/>
                  <a:gd name="T6" fmla="*/ 22 w 22"/>
                  <a:gd name="T7" fmla="*/ 9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22" y="9"/>
                    </a:moveTo>
                    <a:cubicBezTo>
                      <a:pt x="16" y="0"/>
                      <a:pt x="16" y="0"/>
                      <a:pt x="16" y="0"/>
                    </a:cubicBezTo>
                    <a:cubicBezTo>
                      <a:pt x="16" y="0"/>
                      <a:pt x="0" y="25"/>
                      <a:pt x="10" y="34"/>
                    </a:cubicBezTo>
                    <a:cubicBezTo>
                      <a:pt x="10" y="34"/>
                      <a:pt x="10" y="11"/>
                      <a:pt x="22" y="9"/>
                    </a:cubicBezTo>
                    <a:close/>
                  </a:path>
                </a:pathLst>
              </a:custGeom>
              <a:solidFill>
                <a:srgbClr val="D52B20"/>
              </a:solidFill>
              <a:ln w="9525">
                <a:noFill/>
                <a:round/>
                <a:headEnd/>
                <a:tailEnd/>
              </a:ln>
            </p:spPr>
            <p:txBody>
              <a:bodyPr/>
              <a:lstStyle/>
              <a:p>
                <a:endParaRPr lang="en-US"/>
              </a:p>
            </p:txBody>
          </p:sp>
          <p:sp>
            <p:nvSpPr>
              <p:cNvPr id="44134" name="Freeform 982"/>
              <p:cNvSpPr>
                <a:spLocks/>
              </p:cNvSpPr>
              <p:nvPr/>
            </p:nvSpPr>
            <p:spPr bwMode="auto">
              <a:xfrm>
                <a:off x="1805" y="829"/>
                <a:ext cx="77" cy="80"/>
              </a:xfrm>
              <a:custGeom>
                <a:avLst/>
                <a:gdLst>
                  <a:gd name="T0" fmla="*/ 31 w 31"/>
                  <a:gd name="T1" fmla="*/ 10 h 30"/>
                  <a:gd name="T2" fmla="*/ 28 w 31"/>
                  <a:gd name="T3" fmla="*/ 0 h 30"/>
                  <a:gd name="T4" fmla="*/ 10 w 31"/>
                  <a:gd name="T5" fmla="*/ 30 h 30"/>
                  <a:gd name="T6" fmla="*/ 31 w 31"/>
                  <a:gd name="T7" fmla="*/ 10 h 30"/>
                  <a:gd name="T8" fmla="*/ 0 60000 65536"/>
                  <a:gd name="T9" fmla="*/ 0 60000 65536"/>
                  <a:gd name="T10" fmla="*/ 0 60000 65536"/>
                  <a:gd name="T11" fmla="*/ 0 60000 65536"/>
                  <a:gd name="T12" fmla="*/ 0 w 31"/>
                  <a:gd name="T13" fmla="*/ 0 h 30"/>
                  <a:gd name="T14" fmla="*/ 31 w 31"/>
                  <a:gd name="T15" fmla="*/ 30 h 30"/>
                </a:gdLst>
                <a:ahLst/>
                <a:cxnLst>
                  <a:cxn ang="T8">
                    <a:pos x="T0" y="T1"/>
                  </a:cxn>
                  <a:cxn ang="T9">
                    <a:pos x="T2" y="T3"/>
                  </a:cxn>
                  <a:cxn ang="T10">
                    <a:pos x="T4" y="T5"/>
                  </a:cxn>
                  <a:cxn ang="T11">
                    <a:pos x="T6" y="T7"/>
                  </a:cxn>
                </a:cxnLst>
                <a:rect l="T12" t="T13" r="T14" b="T15"/>
                <a:pathLst>
                  <a:path w="31" h="30">
                    <a:moveTo>
                      <a:pt x="31" y="10"/>
                    </a:moveTo>
                    <a:cubicBezTo>
                      <a:pt x="28" y="0"/>
                      <a:pt x="28" y="0"/>
                      <a:pt x="28" y="0"/>
                    </a:cubicBezTo>
                    <a:cubicBezTo>
                      <a:pt x="28" y="0"/>
                      <a:pt x="0" y="14"/>
                      <a:pt x="10" y="30"/>
                    </a:cubicBezTo>
                    <a:cubicBezTo>
                      <a:pt x="10" y="30"/>
                      <a:pt x="17" y="8"/>
                      <a:pt x="31" y="10"/>
                    </a:cubicBezTo>
                    <a:close/>
                  </a:path>
                </a:pathLst>
              </a:custGeom>
              <a:solidFill>
                <a:srgbClr val="D52B20"/>
              </a:solidFill>
              <a:ln w="9525">
                <a:noFill/>
                <a:round/>
                <a:headEnd/>
                <a:tailEnd/>
              </a:ln>
            </p:spPr>
            <p:txBody>
              <a:bodyPr/>
              <a:lstStyle/>
              <a:p>
                <a:endParaRPr lang="en-US"/>
              </a:p>
            </p:txBody>
          </p:sp>
          <p:sp>
            <p:nvSpPr>
              <p:cNvPr id="44135" name="Freeform 983"/>
              <p:cNvSpPr>
                <a:spLocks/>
              </p:cNvSpPr>
              <p:nvPr/>
            </p:nvSpPr>
            <p:spPr bwMode="auto">
              <a:xfrm>
                <a:off x="1335" y="821"/>
                <a:ext cx="30" cy="75"/>
              </a:xfrm>
              <a:custGeom>
                <a:avLst/>
                <a:gdLst>
                  <a:gd name="T0" fmla="*/ 0 w 12"/>
                  <a:gd name="T1" fmla="*/ 4 h 28"/>
                  <a:gd name="T2" fmla="*/ 9 w 12"/>
                  <a:gd name="T3" fmla="*/ 28 h 28"/>
                  <a:gd name="T4" fmla="*/ 4 w 12"/>
                  <a:gd name="T5" fmla="*/ 0 h 28"/>
                  <a:gd name="T6" fmla="*/ 0 w 12"/>
                  <a:gd name="T7" fmla="*/ 4 h 28"/>
                  <a:gd name="T8" fmla="*/ 0 60000 65536"/>
                  <a:gd name="T9" fmla="*/ 0 60000 65536"/>
                  <a:gd name="T10" fmla="*/ 0 60000 65536"/>
                  <a:gd name="T11" fmla="*/ 0 60000 65536"/>
                  <a:gd name="T12" fmla="*/ 0 w 12"/>
                  <a:gd name="T13" fmla="*/ 0 h 28"/>
                  <a:gd name="T14" fmla="*/ 12 w 12"/>
                  <a:gd name="T15" fmla="*/ 28 h 28"/>
                </a:gdLst>
                <a:ahLst/>
                <a:cxnLst>
                  <a:cxn ang="T8">
                    <a:pos x="T0" y="T1"/>
                  </a:cxn>
                  <a:cxn ang="T9">
                    <a:pos x="T2" y="T3"/>
                  </a:cxn>
                  <a:cxn ang="T10">
                    <a:pos x="T4" y="T5"/>
                  </a:cxn>
                  <a:cxn ang="T11">
                    <a:pos x="T6" y="T7"/>
                  </a:cxn>
                </a:cxnLst>
                <a:rect l="T12" t="T13" r="T14" b="T15"/>
                <a:pathLst>
                  <a:path w="12" h="28">
                    <a:moveTo>
                      <a:pt x="0" y="4"/>
                    </a:moveTo>
                    <a:cubicBezTo>
                      <a:pt x="0" y="4"/>
                      <a:pt x="12" y="22"/>
                      <a:pt x="9" y="28"/>
                    </a:cubicBezTo>
                    <a:cubicBezTo>
                      <a:pt x="9" y="28"/>
                      <a:pt x="12" y="17"/>
                      <a:pt x="4" y="0"/>
                    </a:cubicBezTo>
                    <a:lnTo>
                      <a:pt x="0" y="4"/>
                    </a:lnTo>
                    <a:close/>
                  </a:path>
                </a:pathLst>
              </a:custGeom>
              <a:solidFill>
                <a:srgbClr val="FFFFFF"/>
              </a:solidFill>
              <a:ln w="9525">
                <a:noFill/>
                <a:round/>
                <a:headEnd/>
                <a:tailEnd/>
              </a:ln>
            </p:spPr>
            <p:txBody>
              <a:bodyPr/>
              <a:lstStyle/>
              <a:p>
                <a:endParaRPr lang="en-US"/>
              </a:p>
            </p:txBody>
          </p:sp>
          <p:sp>
            <p:nvSpPr>
              <p:cNvPr id="44136" name="Freeform 984"/>
              <p:cNvSpPr>
                <a:spLocks/>
              </p:cNvSpPr>
              <p:nvPr/>
            </p:nvSpPr>
            <p:spPr bwMode="auto">
              <a:xfrm>
                <a:off x="1577" y="733"/>
                <a:ext cx="60" cy="62"/>
              </a:xfrm>
              <a:custGeom>
                <a:avLst/>
                <a:gdLst>
                  <a:gd name="T0" fmla="*/ 19 w 24"/>
                  <a:gd name="T1" fmla="*/ 0 h 23"/>
                  <a:gd name="T2" fmla="*/ 0 w 24"/>
                  <a:gd name="T3" fmla="*/ 23 h 23"/>
                  <a:gd name="T4" fmla="*/ 24 w 24"/>
                  <a:gd name="T5" fmla="*/ 3 h 23"/>
                  <a:gd name="T6" fmla="*/ 19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19" y="0"/>
                    </a:moveTo>
                    <a:cubicBezTo>
                      <a:pt x="19" y="0"/>
                      <a:pt x="3" y="8"/>
                      <a:pt x="0" y="23"/>
                    </a:cubicBezTo>
                    <a:cubicBezTo>
                      <a:pt x="0" y="23"/>
                      <a:pt x="14" y="2"/>
                      <a:pt x="24" y="3"/>
                    </a:cubicBezTo>
                    <a:cubicBezTo>
                      <a:pt x="24" y="3"/>
                      <a:pt x="24" y="0"/>
                      <a:pt x="19" y="0"/>
                    </a:cubicBezTo>
                    <a:close/>
                  </a:path>
                </a:pathLst>
              </a:custGeom>
              <a:solidFill>
                <a:srgbClr val="FFFFFF"/>
              </a:solidFill>
              <a:ln w="9525">
                <a:noFill/>
                <a:round/>
                <a:headEnd/>
                <a:tailEnd/>
              </a:ln>
            </p:spPr>
            <p:txBody>
              <a:bodyPr/>
              <a:lstStyle/>
              <a:p>
                <a:endParaRPr lang="en-US"/>
              </a:p>
            </p:txBody>
          </p:sp>
          <p:sp>
            <p:nvSpPr>
              <p:cNvPr id="44137" name="Freeform 985"/>
              <p:cNvSpPr>
                <a:spLocks/>
              </p:cNvSpPr>
              <p:nvPr/>
            </p:nvSpPr>
            <p:spPr bwMode="auto">
              <a:xfrm>
                <a:off x="1747" y="760"/>
                <a:ext cx="63" cy="53"/>
              </a:xfrm>
              <a:custGeom>
                <a:avLst/>
                <a:gdLst>
                  <a:gd name="T0" fmla="*/ 14 w 25"/>
                  <a:gd name="T1" fmla="*/ 3 h 20"/>
                  <a:gd name="T2" fmla="*/ 0 w 25"/>
                  <a:gd name="T3" fmla="*/ 20 h 20"/>
                  <a:gd name="T4" fmla="*/ 25 w 25"/>
                  <a:gd name="T5" fmla="*/ 2 h 20"/>
                  <a:gd name="T6" fmla="*/ 14 w 25"/>
                  <a:gd name="T7" fmla="*/ 3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14" y="3"/>
                    </a:moveTo>
                    <a:cubicBezTo>
                      <a:pt x="0" y="20"/>
                      <a:pt x="0" y="20"/>
                      <a:pt x="0" y="20"/>
                    </a:cubicBezTo>
                    <a:cubicBezTo>
                      <a:pt x="0" y="20"/>
                      <a:pt x="16" y="1"/>
                      <a:pt x="25" y="2"/>
                    </a:cubicBezTo>
                    <a:cubicBezTo>
                      <a:pt x="25" y="2"/>
                      <a:pt x="20" y="0"/>
                      <a:pt x="14" y="3"/>
                    </a:cubicBezTo>
                    <a:close/>
                  </a:path>
                </a:pathLst>
              </a:custGeom>
              <a:solidFill>
                <a:srgbClr val="FFFFFF"/>
              </a:solidFill>
              <a:ln w="9525">
                <a:noFill/>
                <a:round/>
                <a:headEnd/>
                <a:tailEnd/>
              </a:ln>
            </p:spPr>
            <p:txBody>
              <a:bodyPr/>
              <a:lstStyle/>
              <a:p>
                <a:endParaRPr lang="en-US"/>
              </a:p>
            </p:txBody>
          </p:sp>
          <p:sp>
            <p:nvSpPr>
              <p:cNvPr id="44138" name="Freeform 986"/>
              <p:cNvSpPr>
                <a:spLocks/>
              </p:cNvSpPr>
              <p:nvPr/>
            </p:nvSpPr>
            <p:spPr bwMode="auto">
              <a:xfrm>
                <a:off x="1995" y="2133"/>
                <a:ext cx="105" cy="102"/>
              </a:xfrm>
              <a:custGeom>
                <a:avLst/>
                <a:gdLst>
                  <a:gd name="T0" fmla="*/ 0 w 42"/>
                  <a:gd name="T1" fmla="*/ 1 h 38"/>
                  <a:gd name="T2" fmla="*/ 42 w 42"/>
                  <a:gd name="T3" fmla="*/ 38 h 38"/>
                  <a:gd name="T4" fmla="*/ 0 w 42"/>
                  <a:gd name="T5" fmla="*/ 1 h 38"/>
                  <a:gd name="T6" fmla="*/ 0 60000 65536"/>
                  <a:gd name="T7" fmla="*/ 0 60000 65536"/>
                  <a:gd name="T8" fmla="*/ 0 60000 65536"/>
                  <a:gd name="T9" fmla="*/ 0 w 42"/>
                  <a:gd name="T10" fmla="*/ 0 h 38"/>
                  <a:gd name="T11" fmla="*/ 42 w 42"/>
                  <a:gd name="T12" fmla="*/ 38 h 38"/>
                </a:gdLst>
                <a:ahLst/>
                <a:cxnLst>
                  <a:cxn ang="T6">
                    <a:pos x="T0" y="T1"/>
                  </a:cxn>
                  <a:cxn ang="T7">
                    <a:pos x="T2" y="T3"/>
                  </a:cxn>
                  <a:cxn ang="T8">
                    <a:pos x="T4" y="T5"/>
                  </a:cxn>
                </a:cxnLst>
                <a:rect l="T9" t="T10" r="T11" b="T12"/>
                <a:pathLst>
                  <a:path w="42" h="38">
                    <a:moveTo>
                      <a:pt x="0" y="1"/>
                    </a:moveTo>
                    <a:cubicBezTo>
                      <a:pt x="0" y="1"/>
                      <a:pt x="31" y="6"/>
                      <a:pt x="42" y="38"/>
                    </a:cubicBezTo>
                    <a:cubicBezTo>
                      <a:pt x="42" y="38"/>
                      <a:pt x="13" y="0"/>
                      <a:pt x="0" y="1"/>
                    </a:cubicBezTo>
                    <a:close/>
                  </a:path>
                </a:pathLst>
              </a:custGeom>
              <a:solidFill>
                <a:srgbClr val="DCB2C2"/>
              </a:solidFill>
              <a:ln w="9525">
                <a:noFill/>
                <a:round/>
                <a:headEnd/>
                <a:tailEnd/>
              </a:ln>
            </p:spPr>
            <p:txBody>
              <a:bodyPr/>
              <a:lstStyle/>
              <a:p>
                <a:endParaRPr lang="en-US"/>
              </a:p>
            </p:txBody>
          </p:sp>
          <p:sp>
            <p:nvSpPr>
              <p:cNvPr id="44139" name="Freeform 987"/>
              <p:cNvSpPr>
                <a:spLocks/>
              </p:cNvSpPr>
              <p:nvPr/>
            </p:nvSpPr>
            <p:spPr bwMode="auto">
              <a:xfrm>
                <a:off x="2150" y="2091"/>
                <a:ext cx="110" cy="93"/>
              </a:xfrm>
              <a:custGeom>
                <a:avLst/>
                <a:gdLst>
                  <a:gd name="T0" fmla="*/ 0 w 44"/>
                  <a:gd name="T1" fmla="*/ 35 h 35"/>
                  <a:gd name="T2" fmla="*/ 44 w 44"/>
                  <a:gd name="T3" fmla="*/ 9 h 35"/>
                  <a:gd name="T4" fmla="*/ 0 w 44"/>
                  <a:gd name="T5" fmla="*/ 35 h 35"/>
                  <a:gd name="T6" fmla="*/ 0 60000 65536"/>
                  <a:gd name="T7" fmla="*/ 0 60000 65536"/>
                  <a:gd name="T8" fmla="*/ 0 60000 65536"/>
                  <a:gd name="T9" fmla="*/ 0 w 44"/>
                  <a:gd name="T10" fmla="*/ 0 h 35"/>
                  <a:gd name="T11" fmla="*/ 44 w 44"/>
                  <a:gd name="T12" fmla="*/ 35 h 35"/>
                </a:gdLst>
                <a:ahLst/>
                <a:cxnLst>
                  <a:cxn ang="T6">
                    <a:pos x="T0" y="T1"/>
                  </a:cxn>
                  <a:cxn ang="T7">
                    <a:pos x="T2" y="T3"/>
                  </a:cxn>
                  <a:cxn ang="T8">
                    <a:pos x="T4" y="T5"/>
                  </a:cxn>
                </a:cxnLst>
                <a:rect l="T9" t="T10" r="T11" b="T12"/>
                <a:pathLst>
                  <a:path w="44" h="35">
                    <a:moveTo>
                      <a:pt x="0" y="35"/>
                    </a:moveTo>
                    <a:cubicBezTo>
                      <a:pt x="0" y="35"/>
                      <a:pt x="8" y="0"/>
                      <a:pt x="44" y="9"/>
                    </a:cubicBezTo>
                    <a:cubicBezTo>
                      <a:pt x="44" y="9"/>
                      <a:pt x="17" y="7"/>
                      <a:pt x="0" y="35"/>
                    </a:cubicBezTo>
                    <a:close/>
                  </a:path>
                </a:pathLst>
              </a:custGeom>
              <a:solidFill>
                <a:srgbClr val="DCB2C2"/>
              </a:solidFill>
              <a:ln w="9525">
                <a:noFill/>
                <a:round/>
                <a:headEnd/>
                <a:tailEnd/>
              </a:ln>
            </p:spPr>
            <p:txBody>
              <a:bodyPr/>
              <a:lstStyle/>
              <a:p>
                <a:endParaRPr lang="en-US"/>
              </a:p>
            </p:txBody>
          </p:sp>
          <p:sp>
            <p:nvSpPr>
              <p:cNvPr id="44140" name="Freeform 988"/>
              <p:cNvSpPr>
                <a:spLocks/>
              </p:cNvSpPr>
              <p:nvPr/>
            </p:nvSpPr>
            <p:spPr bwMode="auto">
              <a:xfrm>
                <a:off x="2192" y="2853"/>
                <a:ext cx="28" cy="195"/>
              </a:xfrm>
              <a:custGeom>
                <a:avLst/>
                <a:gdLst>
                  <a:gd name="T0" fmla="*/ 11 w 11"/>
                  <a:gd name="T1" fmla="*/ 0 h 73"/>
                  <a:gd name="T2" fmla="*/ 11 w 11"/>
                  <a:gd name="T3" fmla="*/ 73 h 73"/>
                  <a:gd name="T4" fmla="*/ 11 w 11"/>
                  <a:gd name="T5" fmla="*/ 0 h 73"/>
                  <a:gd name="T6" fmla="*/ 0 60000 65536"/>
                  <a:gd name="T7" fmla="*/ 0 60000 65536"/>
                  <a:gd name="T8" fmla="*/ 0 60000 65536"/>
                  <a:gd name="T9" fmla="*/ 0 w 11"/>
                  <a:gd name="T10" fmla="*/ 0 h 73"/>
                  <a:gd name="T11" fmla="*/ 11 w 11"/>
                  <a:gd name="T12" fmla="*/ 73 h 73"/>
                </a:gdLst>
                <a:ahLst/>
                <a:cxnLst>
                  <a:cxn ang="T6">
                    <a:pos x="T0" y="T1"/>
                  </a:cxn>
                  <a:cxn ang="T7">
                    <a:pos x="T2" y="T3"/>
                  </a:cxn>
                  <a:cxn ang="T8">
                    <a:pos x="T4" y="T5"/>
                  </a:cxn>
                </a:cxnLst>
                <a:rect l="T9" t="T10" r="T11" b="T12"/>
                <a:pathLst>
                  <a:path w="11" h="73">
                    <a:moveTo>
                      <a:pt x="11" y="0"/>
                    </a:moveTo>
                    <a:cubicBezTo>
                      <a:pt x="11" y="0"/>
                      <a:pt x="0" y="11"/>
                      <a:pt x="11" y="73"/>
                    </a:cubicBezTo>
                    <a:cubicBezTo>
                      <a:pt x="11" y="73"/>
                      <a:pt x="8" y="0"/>
                      <a:pt x="11" y="0"/>
                    </a:cubicBezTo>
                    <a:close/>
                  </a:path>
                </a:pathLst>
              </a:custGeom>
              <a:solidFill>
                <a:srgbClr val="FFFFFF"/>
              </a:solidFill>
              <a:ln w="9525">
                <a:noFill/>
                <a:round/>
                <a:headEnd/>
                <a:tailEnd/>
              </a:ln>
            </p:spPr>
            <p:txBody>
              <a:bodyPr/>
              <a:lstStyle/>
              <a:p>
                <a:endParaRPr lang="en-US"/>
              </a:p>
            </p:txBody>
          </p:sp>
          <p:sp>
            <p:nvSpPr>
              <p:cNvPr id="44141" name="Freeform 989"/>
              <p:cNvSpPr>
                <a:spLocks/>
              </p:cNvSpPr>
              <p:nvPr/>
            </p:nvSpPr>
            <p:spPr bwMode="auto">
              <a:xfrm>
                <a:off x="2455" y="2859"/>
                <a:ext cx="37" cy="186"/>
              </a:xfrm>
              <a:custGeom>
                <a:avLst/>
                <a:gdLst>
                  <a:gd name="T0" fmla="*/ 4 w 15"/>
                  <a:gd name="T1" fmla="*/ 0 h 70"/>
                  <a:gd name="T2" fmla="*/ 4 w 15"/>
                  <a:gd name="T3" fmla="*/ 18 h 70"/>
                  <a:gd name="T4" fmla="*/ 15 w 15"/>
                  <a:gd name="T5" fmla="*/ 70 h 70"/>
                  <a:gd name="T6" fmla="*/ 6 w 15"/>
                  <a:gd name="T7" fmla="*/ 14 h 70"/>
                  <a:gd name="T8" fmla="*/ 4 w 15"/>
                  <a:gd name="T9" fmla="*/ 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4" y="0"/>
                    </a:moveTo>
                    <a:cubicBezTo>
                      <a:pt x="4" y="0"/>
                      <a:pt x="0" y="3"/>
                      <a:pt x="4" y="18"/>
                    </a:cubicBezTo>
                    <a:cubicBezTo>
                      <a:pt x="8" y="33"/>
                      <a:pt x="15" y="70"/>
                      <a:pt x="15" y="70"/>
                    </a:cubicBezTo>
                    <a:cubicBezTo>
                      <a:pt x="6" y="14"/>
                      <a:pt x="6" y="14"/>
                      <a:pt x="6" y="14"/>
                    </a:cubicBezTo>
                    <a:cubicBezTo>
                      <a:pt x="6" y="14"/>
                      <a:pt x="2" y="1"/>
                      <a:pt x="4" y="0"/>
                    </a:cubicBezTo>
                    <a:close/>
                  </a:path>
                </a:pathLst>
              </a:custGeom>
              <a:solidFill>
                <a:srgbClr val="FFFFFF"/>
              </a:solidFill>
              <a:ln w="9525">
                <a:noFill/>
                <a:round/>
                <a:headEnd/>
                <a:tailEnd/>
              </a:ln>
            </p:spPr>
            <p:txBody>
              <a:bodyPr/>
              <a:lstStyle/>
              <a:p>
                <a:endParaRPr lang="en-US"/>
              </a:p>
            </p:txBody>
          </p:sp>
          <p:sp>
            <p:nvSpPr>
              <p:cNvPr id="44142" name="Freeform 990"/>
              <p:cNvSpPr>
                <a:spLocks/>
              </p:cNvSpPr>
              <p:nvPr/>
            </p:nvSpPr>
            <p:spPr bwMode="auto">
              <a:xfrm>
                <a:off x="2385" y="3056"/>
                <a:ext cx="27" cy="144"/>
              </a:xfrm>
              <a:custGeom>
                <a:avLst/>
                <a:gdLst>
                  <a:gd name="T0" fmla="*/ 0 w 11"/>
                  <a:gd name="T1" fmla="*/ 0 h 54"/>
                  <a:gd name="T2" fmla="*/ 8 w 11"/>
                  <a:gd name="T3" fmla="*/ 54 h 54"/>
                  <a:gd name="T4" fmla="*/ 0 w 11"/>
                  <a:gd name="T5" fmla="*/ 0 h 54"/>
                  <a:gd name="T6" fmla="*/ 0 60000 65536"/>
                  <a:gd name="T7" fmla="*/ 0 60000 65536"/>
                  <a:gd name="T8" fmla="*/ 0 60000 65536"/>
                  <a:gd name="T9" fmla="*/ 0 w 11"/>
                  <a:gd name="T10" fmla="*/ 0 h 54"/>
                  <a:gd name="T11" fmla="*/ 11 w 11"/>
                  <a:gd name="T12" fmla="*/ 54 h 54"/>
                </a:gdLst>
                <a:ahLst/>
                <a:cxnLst>
                  <a:cxn ang="T6">
                    <a:pos x="T0" y="T1"/>
                  </a:cxn>
                  <a:cxn ang="T7">
                    <a:pos x="T2" y="T3"/>
                  </a:cxn>
                  <a:cxn ang="T8">
                    <a:pos x="T4" y="T5"/>
                  </a:cxn>
                </a:cxnLst>
                <a:rect l="T9" t="T10" r="T11" b="T12"/>
                <a:pathLst>
                  <a:path w="11" h="54">
                    <a:moveTo>
                      <a:pt x="0" y="0"/>
                    </a:moveTo>
                    <a:cubicBezTo>
                      <a:pt x="0" y="0"/>
                      <a:pt x="11" y="41"/>
                      <a:pt x="8" y="54"/>
                    </a:cubicBezTo>
                    <a:cubicBezTo>
                      <a:pt x="8" y="54"/>
                      <a:pt x="3" y="15"/>
                      <a:pt x="0" y="0"/>
                    </a:cubicBezTo>
                    <a:close/>
                  </a:path>
                </a:pathLst>
              </a:custGeom>
              <a:solidFill>
                <a:srgbClr val="FFFFFF"/>
              </a:solidFill>
              <a:ln w="9525">
                <a:noFill/>
                <a:round/>
                <a:headEnd/>
                <a:tailEnd/>
              </a:ln>
            </p:spPr>
            <p:txBody>
              <a:bodyPr/>
              <a:lstStyle/>
              <a:p>
                <a:endParaRPr lang="en-US"/>
              </a:p>
            </p:txBody>
          </p:sp>
          <p:sp>
            <p:nvSpPr>
              <p:cNvPr id="44143" name="Freeform 991"/>
              <p:cNvSpPr>
                <a:spLocks/>
              </p:cNvSpPr>
              <p:nvPr/>
            </p:nvSpPr>
            <p:spPr bwMode="auto">
              <a:xfrm>
                <a:off x="1595" y="3131"/>
                <a:ext cx="140" cy="96"/>
              </a:xfrm>
              <a:custGeom>
                <a:avLst/>
                <a:gdLst>
                  <a:gd name="T0" fmla="*/ 1 w 56"/>
                  <a:gd name="T1" fmla="*/ 0 h 36"/>
                  <a:gd name="T2" fmla="*/ 6 w 56"/>
                  <a:gd name="T3" fmla="*/ 10 h 36"/>
                  <a:gd name="T4" fmla="*/ 56 w 56"/>
                  <a:gd name="T5" fmla="*/ 36 h 36"/>
                  <a:gd name="T6" fmla="*/ 12 w 56"/>
                  <a:gd name="T7" fmla="*/ 9 h 36"/>
                  <a:gd name="T8" fmla="*/ 1 w 56"/>
                  <a:gd name="T9" fmla="*/ 0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1" y="0"/>
                    </a:moveTo>
                    <a:cubicBezTo>
                      <a:pt x="1" y="0"/>
                      <a:pt x="0" y="7"/>
                      <a:pt x="6" y="10"/>
                    </a:cubicBezTo>
                    <a:cubicBezTo>
                      <a:pt x="12" y="14"/>
                      <a:pt x="47" y="31"/>
                      <a:pt x="56" y="36"/>
                    </a:cubicBezTo>
                    <a:cubicBezTo>
                      <a:pt x="56" y="36"/>
                      <a:pt x="16" y="12"/>
                      <a:pt x="12" y="9"/>
                    </a:cubicBezTo>
                    <a:cubicBezTo>
                      <a:pt x="8" y="7"/>
                      <a:pt x="0" y="5"/>
                      <a:pt x="1" y="0"/>
                    </a:cubicBezTo>
                    <a:close/>
                  </a:path>
                </a:pathLst>
              </a:custGeom>
              <a:solidFill>
                <a:srgbClr val="FFFFFF"/>
              </a:solidFill>
              <a:ln w="9525">
                <a:noFill/>
                <a:round/>
                <a:headEnd/>
                <a:tailEnd/>
              </a:ln>
            </p:spPr>
            <p:txBody>
              <a:bodyPr/>
              <a:lstStyle/>
              <a:p>
                <a:endParaRPr lang="en-US"/>
              </a:p>
            </p:txBody>
          </p:sp>
          <p:sp>
            <p:nvSpPr>
              <p:cNvPr id="44144" name="Freeform 992"/>
              <p:cNvSpPr>
                <a:spLocks/>
              </p:cNvSpPr>
              <p:nvPr/>
            </p:nvSpPr>
            <p:spPr bwMode="auto">
              <a:xfrm>
                <a:off x="1757" y="3053"/>
                <a:ext cx="100" cy="83"/>
              </a:xfrm>
              <a:custGeom>
                <a:avLst/>
                <a:gdLst>
                  <a:gd name="T0" fmla="*/ 11 w 40"/>
                  <a:gd name="T1" fmla="*/ 0 h 31"/>
                  <a:gd name="T2" fmla="*/ 40 w 40"/>
                  <a:gd name="T3" fmla="*/ 31 h 31"/>
                  <a:gd name="T4" fmla="*/ 11 w 40"/>
                  <a:gd name="T5" fmla="*/ 0 h 31"/>
                  <a:gd name="T6" fmla="*/ 0 60000 65536"/>
                  <a:gd name="T7" fmla="*/ 0 60000 65536"/>
                  <a:gd name="T8" fmla="*/ 0 60000 65536"/>
                  <a:gd name="T9" fmla="*/ 0 w 40"/>
                  <a:gd name="T10" fmla="*/ 0 h 31"/>
                  <a:gd name="T11" fmla="*/ 40 w 40"/>
                  <a:gd name="T12" fmla="*/ 31 h 31"/>
                </a:gdLst>
                <a:ahLst/>
                <a:cxnLst>
                  <a:cxn ang="T6">
                    <a:pos x="T0" y="T1"/>
                  </a:cxn>
                  <a:cxn ang="T7">
                    <a:pos x="T2" y="T3"/>
                  </a:cxn>
                  <a:cxn ang="T8">
                    <a:pos x="T4" y="T5"/>
                  </a:cxn>
                </a:cxnLst>
                <a:rect l="T9" t="T10" r="T11" b="T12"/>
                <a:pathLst>
                  <a:path w="40" h="31">
                    <a:moveTo>
                      <a:pt x="11" y="0"/>
                    </a:moveTo>
                    <a:cubicBezTo>
                      <a:pt x="11" y="0"/>
                      <a:pt x="0" y="7"/>
                      <a:pt x="40" y="31"/>
                    </a:cubicBezTo>
                    <a:cubicBezTo>
                      <a:pt x="40" y="31"/>
                      <a:pt x="10" y="9"/>
                      <a:pt x="11" y="0"/>
                    </a:cubicBezTo>
                    <a:close/>
                  </a:path>
                </a:pathLst>
              </a:custGeom>
              <a:solidFill>
                <a:srgbClr val="FFFFFF"/>
              </a:solidFill>
              <a:ln w="9525">
                <a:noFill/>
                <a:round/>
                <a:headEnd/>
                <a:tailEnd/>
              </a:ln>
            </p:spPr>
            <p:txBody>
              <a:bodyPr/>
              <a:lstStyle/>
              <a:p>
                <a:endParaRPr lang="en-US"/>
              </a:p>
            </p:txBody>
          </p:sp>
          <p:sp>
            <p:nvSpPr>
              <p:cNvPr id="44145" name="Freeform 993"/>
              <p:cNvSpPr>
                <a:spLocks/>
              </p:cNvSpPr>
              <p:nvPr/>
            </p:nvSpPr>
            <p:spPr bwMode="auto">
              <a:xfrm>
                <a:off x="1485" y="3459"/>
                <a:ext cx="32" cy="53"/>
              </a:xfrm>
              <a:custGeom>
                <a:avLst/>
                <a:gdLst>
                  <a:gd name="T0" fmla="*/ 4 w 13"/>
                  <a:gd name="T1" fmla="*/ 0 h 20"/>
                  <a:gd name="T2" fmla="*/ 13 w 13"/>
                  <a:gd name="T3" fmla="*/ 20 h 20"/>
                  <a:gd name="T4" fmla="*/ 4 w 13"/>
                  <a:gd name="T5" fmla="*/ 0 h 20"/>
                  <a:gd name="T6" fmla="*/ 0 60000 65536"/>
                  <a:gd name="T7" fmla="*/ 0 60000 65536"/>
                  <a:gd name="T8" fmla="*/ 0 60000 65536"/>
                  <a:gd name="T9" fmla="*/ 0 w 13"/>
                  <a:gd name="T10" fmla="*/ 0 h 20"/>
                  <a:gd name="T11" fmla="*/ 13 w 13"/>
                  <a:gd name="T12" fmla="*/ 20 h 20"/>
                </a:gdLst>
                <a:ahLst/>
                <a:cxnLst>
                  <a:cxn ang="T6">
                    <a:pos x="T0" y="T1"/>
                  </a:cxn>
                  <a:cxn ang="T7">
                    <a:pos x="T2" y="T3"/>
                  </a:cxn>
                  <a:cxn ang="T8">
                    <a:pos x="T4" y="T5"/>
                  </a:cxn>
                </a:cxnLst>
                <a:rect l="T9" t="T10" r="T11" b="T12"/>
                <a:pathLst>
                  <a:path w="13" h="20">
                    <a:moveTo>
                      <a:pt x="4" y="0"/>
                    </a:moveTo>
                    <a:cubicBezTo>
                      <a:pt x="4" y="0"/>
                      <a:pt x="0" y="7"/>
                      <a:pt x="13" y="20"/>
                    </a:cubicBezTo>
                    <a:cubicBezTo>
                      <a:pt x="13" y="20"/>
                      <a:pt x="2" y="4"/>
                      <a:pt x="4" y="0"/>
                    </a:cubicBezTo>
                    <a:close/>
                  </a:path>
                </a:pathLst>
              </a:custGeom>
              <a:solidFill>
                <a:srgbClr val="FFFFFF"/>
              </a:solidFill>
              <a:ln w="9525">
                <a:noFill/>
                <a:round/>
                <a:headEnd/>
                <a:tailEnd/>
              </a:ln>
            </p:spPr>
            <p:txBody>
              <a:bodyPr/>
              <a:lstStyle/>
              <a:p>
                <a:endParaRPr lang="en-US"/>
              </a:p>
            </p:txBody>
          </p:sp>
          <p:sp>
            <p:nvSpPr>
              <p:cNvPr id="44146" name="Freeform 994"/>
              <p:cNvSpPr>
                <a:spLocks/>
              </p:cNvSpPr>
              <p:nvPr/>
            </p:nvSpPr>
            <p:spPr bwMode="auto">
              <a:xfrm>
                <a:off x="1382" y="2955"/>
                <a:ext cx="25" cy="34"/>
              </a:xfrm>
              <a:custGeom>
                <a:avLst/>
                <a:gdLst>
                  <a:gd name="T0" fmla="*/ 0 w 10"/>
                  <a:gd name="T1" fmla="*/ 0 h 13"/>
                  <a:gd name="T2" fmla="*/ 0 w 10"/>
                  <a:gd name="T3" fmla="*/ 13 h 13"/>
                  <a:gd name="T4" fmla="*/ 0 w 10"/>
                  <a:gd name="T5" fmla="*/ 0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cubicBezTo>
                      <a:pt x="0" y="0"/>
                      <a:pt x="6" y="10"/>
                      <a:pt x="0" y="13"/>
                    </a:cubicBezTo>
                    <a:cubicBezTo>
                      <a:pt x="0" y="13"/>
                      <a:pt x="10" y="13"/>
                      <a:pt x="0" y="0"/>
                    </a:cubicBezTo>
                    <a:close/>
                  </a:path>
                </a:pathLst>
              </a:custGeom>
              <a:solidFill>
                <a:srgbClr val="FFFFFF"/>
              </a:solidFill>
              <a:ln w="9525">
                <a:noFill/>
                <a:round/>
                <a:headEnd/>
                <a:tailEnd/>
              </a:ln>
            </p:spPr>
            <p:txBody>
              <a:bodyPr/>
              <a:lstStyle/>
              <a:p>
                <a:endParaRPr lang="en-US"/>
              </a:p>
            </p:txBody>
          </p:sp>
          <p:sp>
            <p:nvSpPr>
              <p:cNvPr id="44147" name="Freeform 995"/>
              <p:cNvSpPr>
                <a:spLocks/>
              </p:cNvSpPr>
              <p:nvPr/>
            </p:nvSpPr>
            <p:spPr bwMode="auto">
              <a:xfrm>
                <a:off x="1430" y="3053"/>
                <a:ext cx="37" cy="22"/>
              </a:xfrm>
              <a:custGeom>
                <a:avLst/>
                <a:gdLst>
                  <a:gd name="T0" fmla="*/ 0 w 15"/>
                  <a:gd name="T1" fmla="*/ 3 h 8"/>
                  <a:gd name="T2" fmla="*/ 9 w 15"/>
                  <a:gd name="T3" fmla="*/ 0 h 8"/>
                  <a:gd name="T4" fmla="*/ 0 w 15"/>
                  <a:gd name="T5" fmla="*/ 3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0" y="3"/>
                    </a:moveTo>
                    <a:cubicBezTo>
                      <a:pt x="0" y="3"/>
                      <a:pt x="11" y="5"/>
                      <a:pt x="9" y="0"/>
                    </a:cubicBezTo>
                    <a:cubicBezTo>
                      <a:pt x="9" y="0"/>
                      <a:pt x="15" y="8"/>
                      <a:pt x="0" y="3"/>
                    </a:cubicBezTo>
                    <a:close/>
                  </a:path>
                </a:pathLst>
              </a:custGeom>
              <a:solidFill>
                <a:srgbClr val="FFFFFF"/>
              </a:solidFill>
              <a:ln w="9525">
                <a:noFill/>
                <a:round/>
                <a:headEnd/>
                <a:tailEnd/>
              </a:ln>
            </p:spPr>
            <p:txBody>
              <a:bodyPr/>
              <a:lstStyle/>
              <a:p>
                <a:endParaRPr lang="en-US"/>
              </a:p>
            </p:txBody>
          </p:sp>
          <p:sp>
            <p:nvSpPr>
              <p:cNvPr id="44148" name="Freeform 996"/>
              <p:cNvSpPr>
                <a:spLocks/>
              </p:cNvSpPr>
              <p:nvPr/>
            </p:nvSpPr>
            <p:spPr bwMode="auto">
              <a:xfrm>
                <a:off x="1332" y="2877"/>
                <a:ext cx="40" cy="43"/>
              </a:xfrm>
              <a:custGeom>
                <a:avLst/>
                <a:gdLst>
                  <a:gd name="T0" fmla="*/ 0 w 16"/>
                  <a:gd name="T1" fmla="*/ 0 h 16"/>
                  <a:gd name="T2" fmla="*/ 4 w 16"/>
                  <a:gd name="T3" fmla="*/ 15 h 16"/>
                  <a:gd name="T4" fmla="*/ 0 w 16"/>
                  <a:gd name="T5" fmla="*/ 0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0" y="0"/>
                    </a:moveTo>
                    <a:cubicBezTo>
                      <a:pt x="0" y="0"/>
                      <a:pt x="12" y="11"/>
                      <a:pt x="4" y="15"/>
                    </a:cubicBezTo>
                    <a:cubicBezTo>
                      <a:pt x="4" y="15"/>
                      <a:pt x="16" y="16"/>
                      <a:pt x="0" y="0"/>
                    </a:cubicBezTo>
                    <a:close/>
                  </a:path>
                </a:pathLst>
              </a:custGeom>
              <a:solidFill>
                <a:srgbClr val="FFFFFF"/>
              </a:solidFill>
              <a:ln w="9525">
                <a:noFill/>
                <a:round/>
                <a:headEnd/>
                <a:tailEnd/>
              </a:ln>
            </p:spPr>
            <p:txBody>
              <a:bodyPr/>
              <a:lstStyle/>
              <a:p>
                <a:endParaRPr lang="en-US"/>
              </a:p>
            </p:txBody>
          </p:sp>
          <p:sp>
            <p:nvSpPr>
              <p:cNvPr id="44149" name="Freeform 997"/>
              <p:cNvSpPr>
                <a:spLocks/>
              </p:cNvSpPr>
              <p:nvPr/>
            </p:nvSpPr>
            <p:spPr bwMode="auto">
              <a:xfrm>
                <a:off x="1232" y="2984"/>
                <a:ext cx="40" cy="32"/>
              </a:xfrm>
              <a:custGeom>
                <a:avLst/>
                <a:gdLst>
                  <a:gd name="T0" fmla="*/ 0 w 16"/>
                  <a:gd name="T1" fmla="*/ 0 h 12"/>
                  <a:gd name="T2" fmla="*/ 1 w 16"/>
                  <a:gd name="T3" fmla="*/ 12 h 12"/>
                  <a:gd name="T4" fmla="*/ 0 w 16"/>
                  <a:gd name="T5" fmla="*/ 0 h 12"/>
                  <a:gd name="T6" fmla="*/ 0 60000 65536"/>
                  <a:gd name="T7" fmla="*/ 0 60000 65536"/>
                  <a:gd name="T8" fmla="*/ 0 60000 65536"/>
                  <a:gd name="T9" fmla="*/ 0 w 16"/>
                  <a:gd name="T10" fmla="*/ 0 h 12"/>
                  <a:gd name="T11" fmla="*/ 16 w 16"/>
                  <a:gd name="T12" fmla="*/ 12 h 12"/>
                </a:gdLst>
                <a:ahLst/>
                <a:cxnLst>
                  <a:cxn ang="T6">
                    <a:pos x="T0" y="T1"/>
                  </a:cxn>
                  <a:cxn ang="T7">
                    <a:pos x="T2" y="T3"/>
                  </a:cxn>
                  <a:cxn ang="T8">
                    <a:pos x="T4" y="T5"/>
                  </a:cxn>
                </a:cxnLst>
                <a:rect l="T9" t="T10" r="T11" b="T12"/>
                <a:pathLst>
                  <a:path w="16" h="12">
                    <a:moveTo>
                      <a:pt x="0" y="0"/>
                    </a:moveTo>
                    <a:cubicBezTo>
                      <a:pt x="0" y="0"/>
                      <a:pt x="12" y="6"/>
                      <a:pt x="1" y="12"/>
                    </a:cubicBezTo>
                    <a:cubicBezTo>
                      <a:pt x="1" y="12"/>
                      <a:pt x="16" y="7"/>
                      <a:pt x="0" y="0"/>
                    </a:cubicBezTo>
                    <a:close/>
                  </a:path>
                </a:pathLst>
              </a:custGeom>
              <a:solidFill>
                <a:srgbClr val="FFFFFF"/>
              </a:solidFill>
              <a:ln w="9525">
                <a:noFill/>
                <a:round/>
                <a:headEnd/>
                <a:tailEnd/>
              </a:ln>
            </p:spPr>
            <p:txBody>
              <a:bodyPr/>
              <a:lstStyle/>
              <a:p>
                <a:endParaRPr lang="en-US"/>
              </a:p>
            </p:txBody>
          </p:sp>
          <p:sp>
            <p:nvSpPr>
              <p:cNvPr id="44150" name="Freeform 998"/>
              <p:cNvSpPr>
                <a:spLocks/>
              </p:cNvSpPr>
              <p:nvPr/>
            </p:nvSpPr>
            <p:spPr bwMode="auto">
              <a:xfrm>
                <a:off x="1567" y="2744"/>
                <a:ext cx="45" cy="91"/>
              </a:xfrm>
              <a:custGeom>
                <a:avLst/>
                <a:gdLst>
                  <a:gd name="T0" fmla="*/ 0 w 18"/>
                  <a:gd name="T1" fmla="*/ 0 h 34"/>
                  <a:gd name="T2" fmla="*/ 16 w 18"/>
                  <a:gd name="T3" fmla="*/ 16 h 34"/>
                  <a:gd name="T4" fmla="*/ 5 w 18"/>
                  <a:gd name="T5" fmla="*/ 14 h 34"/>
                  <a:gd name="T6" fmla="*/ 0 w 18"/>
                  <a:gd name="T7" fmla="*/ 0 h 34"/>
                  <a:gd name="T8" fmla="*/ 0 60000 65536"/>
                  <a:gd name="T9" fmla="*/ 0 60000 65536"/>
                  <a:gd name="T10" fmla="*/ 0 60000 65536"/>
                  <a:gd name="T11" fmla="*/ 0 60000 65536"/>
                  <a:gd name="T12" fmla="*/ 0 w 18"/>
                  <a:gd name="T13" fmla="*/ 0 h 34"/>
                  <a:gd name="T14" fmla="*/ 18 w 18"/>
                  <a:gd name="T15" fmla="*/ 34 h 34"/>
                </a:gdLst>
                <a:ahLst/>
                <a:cxnLst>
                  <a:cxn ang="T8">
                    <a:pos x="T0" y="T1"/>
                  </a:cxn>
                  <a:cxn ang="T9">
                    <a:pos x="T2" y="T3"/>
                  </a:cxn>
                  <a:cxn ang="T10">
                    <a:pos x="T4" y="T5"/>
                  </a:cxn>
                  <a:cxn ang="T11">
                    <a:pos x="T6" y="T7"/>
                  </a:cxn>
                </a:cxnLst>
                <a:rect l="T12" t="T13" r="T14" b="T15"/>
                <a:pathLst>
                  <a:path w="18" h="34">
                    <a:moveTo>
                      <a:pt x="0" y="0"/>
                    </a:moveTo>
                    <a:cubicBezTo>
                      <a:pt x="0" y="0"/>
                      <a:pt x="15" y="30"/>
                      <a:pt x="16" y="16"/>
                    </a:cubicBezTo>
                    <a:cubicBezTo>
                      <a:pt x="16" y="16"/>
                      <a:pt x="18" y="34"/>
                      <a:pt x="5" y="14"/>
                    </a:cubicBezTo>
                    <a:cubicBezTo>
                      <a:pt x="2" y="9"/>
                      <a:pt x="0" y="0"/>
                      <a:pt x="0" y="0"/>
                    </a:cubicBezTo>
                    <a:close/>
                  </a:path>
                </a:pathLst>
              </a:custGeom>
              <a:solidFill>
                <a:srgbClr val="FFFFFF"/>
              </a:solidFill>
              <a:ln w="9525">
                <a:noFill/>
                <a:round/>
                <a:headEnd/>
                <a:tailEnd/>
              </a:ln>
            </p:spPr>
            <p:txBody>
              <a:bodyPr/>
              <a:lstStyle/>
              <a:p>
                <a:endParaRPr lang="en-US"/>
              </a:p>
            </p:txBody>
          </p:sp>
          <p:sp>
            <p:nvSpPr>
              <p:cNvPr id="44151" name="Freeform 999"/>
              <p:cNvSpPr>
                <a:spLocks/>
              </p:cNvSpPr>
              <p:nvPr/>
            </p:nvSpPr>
            <p:spPr bwMode="auto">
              <a:xfrm>
                <a:off x="1507" y="2720"/>
                <a:ext cx="33" cy="80"/>
              </a:xfrm>
              <a:custGeom>
                <a:avLst/>
                <a:gdLst>
                  <a:gd name="T0" fmla="*/ 0 w 13"/>
                  <a:gd name="T1" fmla="*/ 5 h 30"/>
                  <a:gd name="T2" fmla="*/ 11 w 13"/>
                  <a:gd name="T3" fmla="*/ 0 h 30"/>
                  <a:gd name="T4" fmla="*/ 0 w 13"/>
                  <a:gd name="T5" fmla="*/ 5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0" y="5"/>
                    </a:moveTo>
                    <a:cubicBezTo>
                      <a:pt x="0" y="5"/>
                      <a:pt x="9" y="20"/>
                      <a:pt x="11" y="0"/>
                    </a:cubicBezTo>
                    <a:cubicBezTo>
                      <a:pt x="11" y="0"/>
                      <a:pt x="13" y="30"/>
                      <a:pt x="0" y="5"/>
                    </a:cubicBezTo>
                    <a:close/>
                  </a:path>
                </a:pathLst>
              </a:custGeom>
              <a:solidFill>
                <a:srgbClr val="FFFFFF"/>
              </a:solidFill>
              <a:ln w="9525">
                <a:noFill/>
                <a:round/>
                <a:headEnd/>
                <a:tailEnd/>
              </a:ln>
            </p:spPr>
            <p:txBody>
              <a:bodyPr/>
              <a:lstStyle/>
              <a:p>
                <a:endParaRPr lang="en-US"/>
              </a:p>
            </p:txBody>
          </p:sp>
          <p:sp>
            <p:nvSpPr>
              <p:cNvPr id="44152" name="Freeform 1000"/>
              <p:cNvSpPr>
                <a:spLocks/>
              </p:cNvSpPr>
              <p:nvPr/>
            </p:nvSpPr>
            <p:spPr bwMode="auto">
              <a:xfrm>
                <a:off x="1400" y="2723"/>
                <a:ext cx="57" cy="66"/>
              </a:xfrm>
              <a:custGeom>
                <a:avLst/>
                <a:gdLst>
                  <a:gd name="T0" fmla="*/ 0 w 23"/>
                  <a:gd name="T1" fmla="*/ 15 h 25"/>
                  <a:gd name="T2" fmla="*/ 2 w 23"/>
                  <a:gd name="T3" fmla="*/ 0 h 25"/>
                  <a:gd name="T4" fmla="*/ 0 w 23"/>
                  <a:gd name="T5" fmla="*/ 15 h 25"/>
                  <a:gd name="T6" fmla="*/ 0 60000 65536"/>
                  <a:gd name="T7" fmla="*/ 0 60000 65536"/>
                  <a:gd name="T8" fmla="*/ 0 60000 65536"/>
                  <a:gd name="T9" fmla="*/ 0 w 23"/>
                  <a:gd name="T10" fmla="*/ 0 h 25"/>
                  <a:gd name="T11" fmla="*/ 23 w 23"/>
                  <a:gd name="T12" fmla="*/ 25 h 25"/>
                </a:gdLst>
                <a:ahLst/>
                <a:cxnLst>
                  <a:cxn ang="T6">
                    <a:pos x="T0" y="T1"/>
                  </a:cxn>
                  <a:cxn ang="T7">
                    <a:pos x="T2" y="T3"/>
                  </a:cxn>
                  <a:cxn ang="T8">
                    <a:pos x="T4" y="T5"/>
                  </a:cxn>
                </a:cxnLst>
                <a:rect l="T9" t="T10" r="T11" b="T12"/>
                <a:pathLst>
                  <a:path w="23" h="25">
                    <a:moveTo>
                      <a:pt x="0" y="15"/>
                    </a:moveTo>
                    <a:cubicBezTo>
                      <a:pt x="0" y="15"/>
                      <a:pt x="17" y="22"/>
                      <a:pt x="2" y="0"/>
                    </a:cubicBezTo>
                    <a:cubicBezTo>
                      <a:pt x="2" y="0"/>
                      <a:pt x="23" y="25"/>
                      <a:pt x="0" y="15"/>
                    </a:cubicBezTo>
                    <a:close/>
                  </a:path>
                </a:pathLst>
              </a:custGeom>
              <a:solidFill>
                <a:srgbClr val="FFFFFF"/>
              </a:solidFill>
              <a:ln w="9525">
                <a:noFill/>
                <a:round/>
                <a:headEnd/>
                <a:tailEnd/>
              </a:ln>
            </p:spPr>
            <p:txBody>
              <a:bodyPr/>
              <a:lstStyle/>
              <a:p>
                <a:endParaRPr lang="en-US"/>
              </a:p>
            </p:txBody>
          </p:sp>
          <p:sp>
            <p:nvSpPr>
              <p:cNvPr id="44153" name="Freeform 1001"/>
              <p:cNvSpPr>
                <a:spLocks/>
              </p:cNvSpPr>
              <p:nvPr/>
            </p:nvSpPr>
            <p:spPr bwMode="auto">
              <a:xfrm>
                <a:off x="1597" y="2904"/>
                <a:ext cx="45" cy="37"/>
              </a:xfrm>
              <a:custGeom>
                <a:avLst/>
                <a:gdLst>
                  <a:gd name="T0" fmla="*/ 0 w 18"/>
                  <a:gd name="T1" fmla="*/ 6 h 14"/>
                  <a:gd name="T2" fmla="*/ 5 w 18"/>
                  <a:gd name="T3" fmla="*/ 0 h 14"/>
                  <a:gd name="T4" fmla="*/ 0 w 18"/>
                  <a:gd name="T5" fmla="*/ 6 h 14"/>
                  <a:gd name="T6" fmla="*/ 0 60000 65536"/>
                  <a:gd name="T7" fmla="*/ 0 60000 65536"/>
                  <a:gd name="T8" fmla="*/ 0 60000 65536"/>
                  <a:gd name="T9" fmla="*/ 0 w 18"/>
                  <a:gd name="T10" fmla="*/ 0 h 14"/>
                  <a:gd name="T11" fmla="*/ 18 w 18"/>
                  <a:gd name="T12" fmla="*/ 14 h 14"/>
                </a:gdLst>
                <a:ahLst/>
                <a:cxnLst>
                  <a:cxn ang="T6">
                    <a:pos x="T0" y="T1"/>
                  </a:cxn>
                  <a:cxn ang="T7">
                    <a:pos x="T2" y="T3"/>
                  </a:cxn>
                  <a:cxn ang="T8">
                    <a:pos x="T4" y="T5"/>
                  </a:cxn>
                </a:cxnLst>
                <a:rect l="T9" t="T10" r="T11" b="T12"/>
                <a:pathLst>
                  <a:path w="18" h="14">
                    <a:moveTo>
                      <a:pt x="0" y="6"/>
                    </a:moveTo>
                    <a:cubicBezTo>
                      <a:pt x="0" y="6"/>
                      <a:pt x="14" y="13"/>
                      <a:pt x="5" y="0"/>
                    </a:cubicBezTo>
                    <a:cubicBezTo>
                      <a:pt x="5" y="0"/>
                      <a:pt x="18" y="14"/>
                      <a:pt x="0" y="6"/>
                    </a:cubicBezTo>
                    <a:close/>
                  </a:path>
                </a:pathLst>
              </a:custGeom>
              <a:solidFill>
                <a:srgbClr val="FFFFFF"/>
              </a:solidFill>
              <a:ln w="9525">
                <a:noFill/>
                <a:round/>
                <a:headEnd/>
                <a:tailEnd/>
              </a:ln>
            </p:spPr>
            <p:txBody>
              <a:bodyPr/>
              <a:lstStyle/>
              <a:p>
                <a:endParaRPr lang="en-US"/>
              </a:p>
            </p:txBody>
          </p:sp>
          <p:sp>
            <p:nvSpPr>
              <p:cNvPr id="44154" name="Freeform 1002"/>
              <p:cNvSpPr>
                <a:spLocks/>
              </p:cNvSpPr>
              <p:nvPr/>
            </p:nvSpPr>
            <p:spPr bwMode="auto">
              <a:xfrm>
                <a:off x="1680" y="2973"/>
                <a:ext cx="37" cy="35"/>
              </a:xfrm>
              <a:custGeom>
                <a:avLst/>
                <a:gdLst>
                  <a:gd name="T0" fmla="*/ 0 w 15"/>
                  <a:gd name="T1" fmla="*/ 5 h 13"/>
                  <a:gd name="T2" fmla="*/ 6 w 15"/>
                  <a:gd name="T3" fmla="*/ 0 h 13"/>
                  <a:gd name="T4" fmla="*/ 0 w 15"/>
                  <a:gd name="T5" fmla="*/ 5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5"/>
                    </a:moveTo>
                    <a:cubicBezTo>
                      <a:pt x="0" y="5"/>
                      <a:pt x="11" y="11"/>
                      <a:pt x="6" y="0"/>
                    </a:cubicBezTo>
                    <a:cubicBezTo>
                      <a:pt x="6" y="0"/>
                      <a:pt x="15" y="13"/>
                      <a:pt x="0" y="5"/>
                    </a:cubicBezTo>
                    <a:close/>
                  </a:path>
                </a:pathLst>
              </a:custGeom>
              <a:solidFill>
                <a:srgbClr val="FFFFFF"/>
              </a:solidFill>
              <a:ln w="9525">
                <a:noFill/>
                <a:round/>
                <a:headEnd/>
                <a:tailEnd/>
              </a:ln>
            </p:spPr>
            <p:txBody>
              <a:bodyPr/>
              <a:lstStyle/>
              <a:p>
                <a:endParaRPr lang="en-US"/>
              </a:p>
            </p:txBody>
          </p:sp>
          <p:sp>
            <p:nvSpPr>
              <p:cNvPr id="44155" name="Freeform 1003"/>
              <p:cNvSpPr>
                <a:spLocks/>
              </p:cNvSpPr>
              <p:nvPr/>
            </p:nvSpPr>
            <p:spPr bwMode="auto">
              <a:xfrm>
                <a:off x="1410" y="2861"/>
                <a:ext cx="35" cy="62"/>
              </a:xfrm>
              <a:custGeom>
                <a:avLst/>
                <a:gdLst>
                  <a:gd name="T0" fmla="*/ 0 w 14"/>
                  <a:gd name="T1" fmla="*/ 4 h 23"/>
                  <a:gd name="T2" fmla="*/ 14 w 14"/>
                  <a:gd name="T3" fmla="*/ 0 h 23"/>
                  <a:gd name="T4" fmla="*/ 0 w 14"/>
                  <a:gd name="T5" fmla="*/ 4 h 23"/>
                  <a:gd name="T6" fmla="*/ 0 60000 65536"/>
                  <a:gd name="T7" fmla="*/ 0 60000 65536"/>
                  <a:gd name="T8" fmla="*/ 0 60000 65536"/>
                  <a:gd name="T9" fmla="*/ 0 w 14"/>
                  <a:gd name="T10" fmla="*/ 0 h 23"/>
                  <a:gd name="T11" fmla="*/ 14 w 14"/>
                  <a:gd name="T12" fmla="*/ 23 h 23"/>
                </a:gdLst>
                <a:ahLst/>
                <a:cxnLst>
                  <a:cxn ang="T6">
                    <a:pos x="T0" y="T1"/>
                  </a:cxn>
                  <a:cxn ang="T7">
                    <a:pos x="T2" y="T3"/>
                  </a:cxn>
                  <a:cxn ang="T8">
                    <a:pos x="T4" y="T5"/>
                  </a:cxn>
                </a:cxnLst>
                <a:rect l="T9" t="T10" r="T11" b="T12"/>
                <a:pathLst>
                  <a:path w="14" h="23">
                    <a:moveTo>
                      <a:pt x="0" y="4"/>
                    </a:moveTo>
                    <a:cubicBezTo>
                      <a:pt x="0" y="4"/>
                      <a:pt x="11" y="16"/>
                      <a:pt x="14" y="0"/>
                    </a:cubicBezTo>
                    <a:cubicBezTo>
                      <a:pt x="14" y="0"/>
                      <a:pt x="12" y="23"/>
                      <a:pt x="0" y="4"/>
                    </a:cubicBezTo>
                    <a:close/>
                  </a:path>
                </a:pathLst>
              </a:custGeom>
              <a:solidFill>
                <a:srgbClr val="FFFFFF"/>
              </a:solidFill>
              <a:ln w="9525">
                <a:noFill/>
                <a:round/>
                <a:headEnd/>
                <a:tailEnd/>
              </a:ln>
            </p:spPr>
            <p:txBody>
              <a:bodyPr/>
              <a:lstStyle/>
              <a:p>
                <a:endParaRPr lang="en-US"/>
              </a:p>
            </p:txBody>
          </p:sp>
          <p:sp>
            <p:nvSpPr>
              <p:cNvPr id="44156" name="Freeform 1004"/>
              <p:cNvSpPr>
                <a:spLocks/>
              </p:cNvSpPr>
              <p:nvPr/>
            </p:nvSpPr>
            <p:spPr bwMode="auto">
              <a:xfrm>
                <a:off x="1535" y="2979"/>
                <a:ext cx="30" cy="69"/>
              </a:xfrm>
              <a:custGeom>
                <a:avLst/>
                <a:gdLst>
                  <a:gd name="T0" fmla="*/ 2 w 12"/>
                  <a:gd name="T1" fmla="*/ 0 h 26"/>
                  <a:gd name="T2" fmla="*/ 0 w 12"/>
                  <a:gd name="T3" fmla="*/ 19 h 26"/>
                  <a:gd name="T4" fmla="*/ 2 w 12"/>
                  <a:gd name="T5" fmla="*/ 0 h 26"/>
                  <a:gd name="T6" fmla="*/ 0 60000 65536"/>
                  <a:gd name="T7" fmla="*/ 0 60000 65536"/>
                  <a:gd name="T8" fmla="*/ 0 60000 65536"/>
                  <a:gd name="T9" fmla="*/ 0 w 12"/>
                  <a:gd name="T10" fmla="*/ 0 h 26"/>
                  <a:gd name="T11" fmla="*/ 12 w 12"/>
                  <a:gd name="T12" fmla="*/ 26 h 26"/>
                </a:gdLst>
                <a:ahLst/>
                <a:cxnLst>
                  <a:cxn ang="T6">
                    <a:pos x="T0" y="T1"/>
                  </a:cxn>
                  <a:cxn ang="T7">
                    <a:pos x="T2" y="T3"/>
                  </a:cxn>
                  <a:cxn ang="T8">
                    <a:pos x="T4" y="T5"/>
                  </a:cxn>
                </a:cxnLst>
                <a:rect l="T9" t="T10" r="T11" b="T12"/>
                <a:pathLst>
                  <a:path w="12" h="26">
                    <a:moveTo>
                      <a:pt x="2" y="0"/>
                    </a:moveTo>
                    <a:cubicBezTo>
                      <a:pt x="2" y="0"/>
                      <a:pt x="8" y="20"/>
                      <a:pt x="0" y="19"/>
                    </a:cubicBezTo>
                    <a:cubicBezTo>
                      <a:pt x="0" y="19"/>
                      <a:pt x="12" y="26"/>
                      <a:pt x="2" y="0"/>
                    </a:cubicBezTo>
                    <a:close/>
                  </a:path>
                </a:pathLst>
              </a:custGeom>
              <a:solidFill>
                <a:srgbClr val="FFFFFF"/>
              </a:solidFill>
              <a:ln w="9525">
                <a:noFill/>
                <a:round/>
                <a:headEnd/>
                <a:tailEnd/>
              </a:ln>
            </p:spPr>
            <p:txBody>
              <a:bodyPr/>
              <a:lstStyle/>
              <a:p>
                <a:endParaRPr lang="en-US"/>
              </a:p>
            </p:txBody>
          </p:sp>
          <p:sp>
            <p:nvSpPr>
              <p:cNvPr id="44157" name="Freeform 1005"/>
              <p:cNvSpPr>
                <a:spLocks/>
              </p:cNvSpPr>
              <p:nvPr/>
            </p:nvSpPr>
            <p:spPr bwMode="auto">
              <a:xfrm>
                <a:off x="1207" y="3080"/>
                <a:ext cx="53" cy="83"/>
              </a:xfrm>
              <a:custGeom>
                <a:avLst/>
                <a:gdLst>
                  <a:gd name="T0" fmla="*/ 0 w 21"/>
                  <a:gd name="T1" fmla="*/ 7 h 31"/>
                  <a:gd name="T2" fmla="*/ 11 w 21"/>
                  <a:gd name="T3" fmla="*/ 0 h 31"/>
                  <a:gd name="T4" fmla="*/ 0 w 21"/>
                  <a:gd name="T5" fmla="*/ 7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0" y="7"/>
                    </a:moveTo>
                    <a:cubicBezTo>
                      <a:pt x="0" y="7"/>
                      <a:pt x="17" y="25"/>
                      <a:pt x="11" y="0"/>
                    </a:cubicBezTo>
                    <a:cubicBezTo>
                      <a:pt x="11" y="0"/>
                      <a:pt x="21" y="31"/>
                      <a:pt x="0" y="7"/>
                    </a:cubicBezTo>
                    <a:close/>
                  </a:path>
                </a:pathLst>
              </a:custGeom>
              <a:solidFill>
                <a:srgbClr val="FFFFFF"/>
              </a:solidFill>
              <a:ln w="9525">
                <a:noFill/>
                <a:round/>
                <a:headEnd/>
                <a:tailEnd/>
              </a:ln>
            </p:spPr>
            <p:txBody>
              <a:bodyPr/>
              <a:lstStyle/>
              <a:p>
                <a:endParaRPr lang="en-US"/>
              </a:p>
            </p:txBody>
          </p:sp>
          <p:sp>
            <p:nvSpPr>
              <p:cNvPr id="44158" name="Freeform 1006"/>
              <p:cNvSpPr>
                <a:spLocks/>
              </p:cNvSpPr>
              <p:nvPr/>
            </p:nvSpPr>
            <p:spPr bwMode="auto">
              <a:xfrm>
                <a:off x="1352" y="3296"/>
                <a:ext cx="48" cy="69"/>
              </a:xfrm>
              <a:custGeom>
                <a:avLst/>
                <a:gdLst>
                  <a:gd name="T0" fmla="*/ 0 w 19"/>
                  <a:gd name="T1" fmla="*/ 0 h 26"/>
                  <a:gd name="T2" fmla="*/ 13 w 19"/>
                  <a:gd name="T3" fmla="*/ 3 h 26"/>
                  <a:gd name="T4" fmla="*/ 0 w 19"/>
                  <a:gd name="T5" fmla="*/ 0 h 26"/>
                  <a:gd name="T6" fmla="*/ 0 60000 65536"/>
                  <a:gd name="T7" fmla="*/ 0 60000 65536"/>
                  <a:gd name="T8" fmla="*/ 0 60000 65536"/>
                  <a:gd name="T9" fmla="*/ 0 w 19"/>
                  <a:gd name="T10" fmla="*/ 0 h 26"/>
                  <a:gd name="T11" fmla="*/ 19 w 19"/>
                  <a:gd name="T12" fmla="*/ 26 h 26"/>
                </a:gdLst>
                <a:ahLst/>
                <a:cxnLst>
                  <a:cxn ang="T6">
                    <a:pos x="T0" y="T1"/>
                  </a:cxn>
                  <a:cxn ang="T7">
                    <a:pos x="T2" y="T3"/>
                  </a:cxn>
                  <a:cxn ang="T8">
                    <a:pos x="T4" y="T5"/>
                  </a:cxn>
                </a:cxnLst>
                <a:rect l="T9" t="T10" r="T11" b="T12"/>
                <a:pathLst>
                  <a:path w="19" h="26">
                    <a:moveTo>
                      <a:pt x="0" y="0"/>
                    </a:moveTo>
                    <a:cubicBezTo>
                      <a:pt x="0" y="0"/>
                      <a:pt x="14" y="19"/>
                      <a:pt x="13" y="3"/>
                    </a:cubicBezTo>
                    <a:cubicBezTo>
                      <a:pt x="13" y="3"/>
                      <a:pt x="19" y="26"/>
                      <a:pt x="0" y="0"/>
                    </a:cubicBezTo>
                    <a:close/>
                  </a:path>
                </a:pathLst>
              </a:custGeom>
              <a:solidFill>
                <a:srgbClr val="FFFFFF"/>
              </a:solidFill>
              <a:ln w="9525">
                <a:noFill/>
                <a:round/>
                <a:headEnd/>
                <a:tailEnd/>
              </a:ln>
            </p:spPr>
            <p:txBody>
              <a:bodyPr/>
              <a:lstStyle/>
              <a:p>
                <a:endParaRPr lang="en-US"/>
              </a:p>
            </p:txBody>
          </p:sp>
          <p:sp>
            <p:nvSpPr>
              <p:cNvPr id="44159" name="Freeform 1007"/>
              <p:cNvSpPr>
                <a:spLocks/>
              </p:cNvSpPr>
              <p:nvPr/>
            </p:nvSpPr>
            <p:spPr bwMode="auto">
              <a:xfrm>
                <a:off x="1050" y="3123"/>
                <a:ext cx="47" cy="37"/>
              </a:xfrm>
              <a:custGeom>
                <a:avLst/>
                <a:gdLst>
                  <a:gd name="T0" fmla="*/ 0 w 19"/>
                  <a:gd name="T1" fmla="*/ 2 h 14"/>
                  <a:gd name="T2" fmla="*/ 14 w 19"/>
                  <a:gd name="T3" fmla="*/ 0 h 14"/>
                  <a:gd name="T4" fmla="*/ 0 w 19"/>
                  <a:gd name="T5" fmla="*/ 2 h 14"/>
                  <a:gd name="T6" fmla="*/ 0 60000 65536"/>
                  <a:gd name="T7" fmla="*/ 0 60000 65536"/>
                  <a:gd name="T8" fmla="*/ 0 60000 65536"/>
                  <a:gd name="T9" fmla="*/ 0 w 19"/>
                  <a:gd name="T10" fmla="*/ 0 h 14"/>
                  <a:gd name="T11" fmla="*/ 19 w 19"/>
                  <a:gd name="T12" fmla="*/ 14 h 14"/>
                </a:gdLst>
                <a:ahLst/>
                <a:cxnLst>
                  <a:cxn ang="T6">
                    <a:pos x="T0" y="T1"/>
                  </a:cxn>
                  <a:cxn ang="T7">
                    <a:pos x="T2" y="T3"/>
                  </a:cxn>
                  <a:cxn ang="T8">
                    <a:pos x="T4" y="T5"/>
                  </a:cxn>
                </a:cxnLst>
                <a:rect l="T9" t="T10" r="T11" b="T12"/>
                <a:pathLst>
                  <a:path w="19" h="14">
                    <a:moveTo>
                      <a:pt x="0" y="2"/>
                    </a:moveTo>
                    <a:cubicBezTo>
                      <a:pt x="0" y="2"/>
                      <a:pt x="16" y="10"/>
                      <a:pt x="14" y="0"/>
                    </a:cubicBezTo>
                    <a:cubicBezTo>
                      <a:pt x="14" y="0"/>
                      <a:pt x="19" y="14"/>
                      <a:pt x="0" y="2"/>
                    </a:cubicBezTo>
                    <a:close/>
                  </a:path>
                </a:pathLst>
              </a:custGeom>
              <a:solidFill>
                <a:srgbClr val="FFFFFF"/>
              </a:solidFill>
              <a:ln w="9525">
                <a:noFill/>
                <a:round/>
                <a:headEnd/>
                <a:tailEnd/>
              </a:ln>
            </p:spPr>
            <p:txBody>
              <a:bodyPr/>
              <a:lstStyle/>
              <a:p>
                <a:endParaRPr lang="en-US"/>
              </a:p>
            </p:txBody>
          </p:sp>
          <p:sp>
            <p:nvSpPr>
              <p:cNvPr id="44160" name="Freeform 1008"/>
              <p:cNvSpPr>
                <a:spLocks/>
              </p:cNvSpPr>
              <p:nvPr/>
            </p:nvSpPr>
            <p:spPr bwMode="auto">
              <a:xfrm>
                <a:off x="1415" y="3208"/>
                <a:ext cx="35" cy="51"/>
              </a:xfrm>
              <a:custGeom>
                <a:avLst/>
                <a:gdLst>
                  <a:gd name="T0" fmla="*/ 0 w 14"/>
                  <a:gd name="T1" fmla="*/ 0 h 19"/>
                  <a:gd name="T2" fmla="*/ 0 w 14"/>
                  <a:gd name="T3" fmla="*/ 17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0" y="0"/>
                    </a:moveTo>
                    <a:cubicBezTo>
                      <a:pt x="0" y="0"/>
                      <a:pt x="8" y="14"/>
                      <a:pt x="0" y="17"/>
                    </a:cubicBezTo>
                    <a:cubicBezTo>
                      <a:pt x="0" y="17"/>
                      <a:pt x="14" y="19"/>
                      <a:pt x="0" y="0"/>
                    </a:cubicBezTo>
                    <a:close/>
                  </a:path>
                </a:pathLst>
              </a:custGeom>
              <a:solidFill>
                <a:srgbClr val="FFFFFF"/>
              </a:solidFill>
              <a:ln w="9525">
                <a:noFill/>
                <a:round/>
                <a:headEnd/>
                <a:tailEnd/>
              </a:ln>
            </p:spPr>
            <p:txBody>
              <a:bodyPr/>
              <a:lstStyle/>
              <a:p>
                <a:endParaRPr lang="en-US"/>
              </a:p>
            </p:txBody>
          </p:sp>
          <p:sp>
            <p:nvSpPr>
              <p:cNvPr id="44161" name="Freeform 1009"/>
              <p:cNvSpPr>
                <a:spLocks/>
              </p:cNvSpPr>
              <p:nvPr/>
            </p:nvSpPr>
            <p:spPr bwMode="auto">
              <a:xfrm>
                <a:off x="1617" y="3440"/>
                <a:ext cx="48" cy="45"/>
              </a:xfrm>
              <a:custGeom>
                <a:avLst/>
                <a:gdLst>
                  <a:gd name="T0" fmla="*/ 0 w 19"/>
                  <a:gd name="T1" fmla="*/ 3 h 17"/>
                  <a:gd name="T2" fmla="*/ 11 w 19"/>
                  <a:gd name="T3" fmla="*/ 0 h 17"/>
                  <a:gd name="T4" fmla="*/ 0 w 19"/>
                  <a:gd name="T5" fmla="*/ 3 h 17"/>
                  <a:gd name="T6" fmla="*/ 0 60000 65536"/>
                  <a:gd name="T7" fmla="*/ 0 60000 65536"/>
                  <a:gd name="T8" fmla="*/ 0 60000 65536"/>
                  <a:gd name="T9" fmla="*/ 0 w 19"/>
                  <a:gd name="T10" fmla="*/ 0 h 17"/>
                  <a:gd name="T11" fmla="*/ 19 w 19"/>
                  <a:gd name="T12" fmla="*/ 17 h 17"/>
                </a:gdLst>
                <a:ahLst/>
                <a:cxnLst>
                  <a:cxn ang="T6">
                    <a:pos x="T0" y="T1"/>
                  </a:cxn>
                  <a:cxn ang="T7">
                    <a:pos x="T2" y="T3"/>
                  </a:cxn>
                  <a:cxn ang="T8">
                    <a:pos x="T4" y="T5"/>
                  </a:cxn>
                </a:cxnLst>
                <a:rect l="T9" t="T10" r="T11" b="T12"/>
                <a:pathLst>
                  <a:path w="19" h="17">
                    <a:moveTo>
                      <a:pt x="0" y="3"/>
                    </a:moveTo>
                    <a:cubicBezTo>
                      <a:pt x="0" y="3"/>
                      <a:pt x="16" y="13"/>
                      <a:pt x="11" y="0"/>
                    </a:cubicBezTo>
                    <a:cubicBezTo>
                      <a:pt x="11" y="0"/>
                      <a:pt x="19" y="17"/>
                      <a:pt x="0" y="3"/>
                    </a:cubicBezTo>
                    <a:close/>
                  </a:path>
                </a:pathLst>
              </a:custGeom>
              <a:solidFill>
                <a:srgbClr val="FFFFFF"/>
              </a:solidFill>
              <a:ln w="9525">
                <a:noFill/>
                <a:round/>
                <a:headEnd/>
                <a:tailEnd/>
              </a:ln>
            </p:spPr>
            <p:txBody>
              <a:bodyPr/>
              <a:lstStyle/>
              <a:p>
                <a:endParaRPr lang="en-US"/>
              </a:p>
            </p:txBody>
          </p:sp>
          <p:sp>
            <p:nvSpPr>
              <p:cNvPr id="44162" name="Freeform 1010"/>
              <p:cNvSpPr>
                <a:spLocks/>
              </p:cNvSpPr>
              <p:nvPr/>
            </p:nvSpPr>
            <p:spPr bwMode="auto">
              <a:xfrm>
                <a:off x="1987" y="2432"/>
                <a:ext cx="53" cy="93"/>
              </a:xfrm>
              <a:custGeom>
                <a:avLst/>
                <a:gdLst>
                  <a:gd name="T0" fmla="*/ 0 w 21"/>
                  <a:gd name="T1" fmla="*/ 6 h 35"/>
                  <a:gd name="T2" fmla="*/ 13 w 21"/>
                  <a:gd name="T3" fmla="*/ 0 h 35"/>
                  <a:gd name="T4" fmla="*/ 0 w 21"/>
                  <a:gd name="T5" fmla="*/ 6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6"/>
                    </a:moveTo>
                    <a:cubicBezTo>
                      <a:pt x="0" y="6"/>
                      <a:pt x="16" y="25"/>
                      <a:pt x="13" y="0"/>
                    </a:cubicBezTo>
                    <a:cubicBezTo>
                      <a:pt x="13" y="0"/>
                      <a:pt x="21" y="35"/>
                      <a:pt x="0" y="6"/>
                    </a:cubicBezTo>
                    <a:close/>
                  </a:path>
                </a:pathLst>
              </a:custGeom>
              <a:solidFill>
                <a:srgbClr val="FFFFFF"/>
              </a:solidFill>
              <a:ln w="9525">
                <a:noFill/>
                <a:round/>
                <a:headEnd/>
                <a:tailEnd/>
              </a:ln>
            </p:spPr>
            <p:txBody>
              <a:bodyPr/>
              <a:lstStyle/>
              <a:p>
                <a:endParaRPr lang="en-US"/>
              </a:p>
            </p:txBody>
          </p:sp>
          <p:sp>
            <p:nvSpPr>
              <p:cNvPr id="44163" name="Freeform 1011"/>
              <p:cNvSpPr>
                <a:spLocks/>
              </p:cNvSpPr>
              <p:nvPr/>
            </p:nvSpPr>
            <p:spPr bwMode="auto">
              <a:xfrm>
                <a:off x="2145" y="2531"/>
                <a:ext cx="50" cy="165"/>
              </a:xfrm>
              <a:custGeom>
                <a:avLst/>
                <a:gdLst>
                  <a:gd name="T0" fmla="*/ 0 w 20"/>
                  <a:gd name="T1" fmla="*/ 23 h 62"/>
                  <a:gd name="T2" fmla="*/ 11 w 20"/>
                  <a:gd name="T3" fmla="*/ 0 h 62"/>
                  <a:gd name="T4" fmla="*/ 0 w 20"/>
                  <a:gd name="T5" fmla="*/ 23 h 62"/>
                  <a:gd name="T6" fmla="*/ 0 60000 65536"/>
                  <a:gd name="T7" fmla="*/ 0 60000 65536"/>
                  <a:gd name="T8" fmla="*/ 0 60000 65536"/>
                  <a:gd name="T9" fmla="*/ 0 w 20"/>
                  <a:gd name="T10" fmla="*/ 0 h 62"/>
                  <a:gd name="T11" fmla="*/ 20 w 20"/>
                  <a:gd name="T12" fmla="*/ 62 h 62"/>
                </a:gdLst>
                <a:ahLst/>
                <a:cxnLst>
                  <a:cxn ang="T6">
                    <a:pos x="T0" y="T1"/>
                  </a:cxn>
                  <a:cxn ang="T7">
                    <a:pos x="T2" y="T3"/>
                  </a:cxn>
                  <a:cxn ang="T8">
                    <a:pos x="T4" y="T5"/>
                  </a:cxn>
                </a:cxnLst>
                <a:rect l="T9" t="T10" r="T11" b="T12"/>
                <a:pathLst>
                  <a:path w="20" h="62">
                    <a:moveTo>
                      <a:pt x="0" y="23"/>
                    </a:moveTo>
                    <a:cubicBezTo>
                      <a:pt x="0" y="23"/>
                      <a:pt x="15" y="55"/>
                      <a:pt x="11" y="0"/>
                    </a:cubicBezTo>
                    <a:cubicBezTo>
                      <a:pt x="11" y="0"/>
                      <a:pt x="20" y="62"/>
                      <a:pt x="0" y="23"/>
                    </a:cubicBezTo>
                    <a:close/>
                  </a:path>
                </a:pathLst>
              </a:custGeom>
              <a:solidFill>
                <a:srgbClr val="FFFFFF"/>
              </a:solidFill>
              <a:ln w="9525">
                <a:noFill/>
                <a:round/>
                <a:headEnd/>
                <a:tailEnd/>
              </a:ln>
            </p:spPr>
            <p:txBody>
              <a:bodyPr/>
              <a:lstStyle/>
              <a:p>
                <a:endParaRPr lang="en-US"/>
              </a:p>
            </p:txBody>
          </p:sp>
          <p:sp>
            <p:nvSpPr>
              <p:cNvPr id="44164" name="Freeform 1012"/>
              <p:cNvSpPr>
                <a:spLocks/>
              </p:cNvSpPr>
              <p:nvPr/>
            </p:nvSpPr>
            <p:spPr bwMode="auto">
              <a:xfrm>
                <a:off x="2167" y="2723"/>
                <a:ext cx="40" cy="77"/>
              </a:xfrm>
              <a:custGeom>
                <a:avLst/>
                <a:gdLst>
                  <a:gd name="T0" fmla="*/ 0 w 16"/>
                  <a:gd name="T1" fmla="*/ 6 h 29"/>
                  <a:gd name="T2" fmla="*/ 9 w 16"/>
                  <a:gd name="T3" fmla="*/ 0 h 29"/>
                  <a:gd name="T4" fmla="*/ 0 w 16"/>
                  <a:gd name="T5" fmla="*/ 6 h 29"/>
                  <a:gd name="T6" fmla="*/ 0 60000 65536"/>
                  <a:gd name="T7" fmla="*/ 0 60000 65536"/>
                  <a:gd name="T8" fmla="*/ 0 60000 65536"/>
                  <a:gd name="T9" fmla="*/ 0 w 16"/>
                  <a:gd name="T10" fmla="*/ 0 h 29"/>
                  <a:gd name="T11" fmla="*/ 16 w 16"/>
                  <a:gd name="T12" fmla="*/ 29 h 29"/>
                </a:gdLst>
                <a:ahLst/>
                <a:cxnLst>
                  <a:cxn ang="T6">
                    <a:pos x="T0" y="T1"/>
                  </a:cxn>
                  <a:cxn ang="T7">
                    <a:pos x="T2" y="T3"/>
                  </a:cxn>
                  <a:cxn ang="T8">
                    <a:pos x="T4" y="T5"/>
                  </a:cxn>
                </a:cxnLst>
                <a:rect l="T9" t="T10" r="T11" b="T12"/>
                <a:pathLst>
                  <a:path w="16" h="29">
                    <a:moveTo>
                      <a:pt x="0" y="6"/>
                    </a:moveTo>
                    <a:cubicBezTo>
                      <a:pt x="0" y="6"/>
                      <a:pt x="14" y="23"/>
                      <a:pt x="9" y="0"/>
                    </a:cubicBezTo>
                    <a:cubicBezTo>
                      <a:pt x="9" y="0"/>
                      <a:pt x="16" y="29"/>
                      <a:pt x="0" y="6"/>
                    </a:cubicBezTo>
                    <a:close/>
                  </a:path>
                </a:pathLst>
              </a:custGeom>
              <a:solidFill>
                <a:srgbClr val="FFFFFF"/>
              </a:solidFill>
              <a:ln w="9525">
                <a:noFill/>
                <a:round/>
                <a:headEnd/>
                <a:tailEnd/>
              </a:ln>
            </p:spPr>
            <p:txBody>
              <a:bodyPr/>
              <a:lstStyle/>
              <a:p>
                <a:endParaRPr lang="en-US"/>
              </a:p>
            </p:txBody>
          </p:sp>
          <p:sp>
            <p:nvSpPr>
              <p:cNvPr id="44165" name="Freeform 1013"/>
              <p:cNvSpPr>
                <a:spLocks/>
              </p:cNvSpPr>
              <p:nvPr/>
            </p:nvSpPr>
            <p:spPr bwMode="auto">
              <a:xfrm>
                <a:off x="2057" y="2547"/>
                <a:ext cx="40" cy="93"/>
              </a:xfrm>
              <a:custGeom>
                <a:avLst/>
                <a:gdLst>
                  <a:gd name="T0" fmla="*/ 0 w 16"/>
                  <a:gd name="T1" fmla="*/ 0 h 35"/>
                  <a:gd name="T2" fmla="*/ 16 w 16"/>
                  <a:gd name="T3" fmla="*/ 8 h 35"/>
                  <a:gd name="T4" fmla="*/ 0 w 16"/>
                  <a:gd name="T5" fmla="*/ 0 h 35"/>
                  <a:gd name="T6" fmla="*/ 0 60000 65536"/>
                  <a:gd name="T7" fmla="*/ 0 60000 65536"/>
                  <a:gd name="T8" fmla="*/ 0 60000 65536"/>
                  <a:gd name="T9" fmla="*/ 0 w 16"/>
                  <a:gd name="T10" fmla="*/ 0 h 35"/>
                  <a:gd name="T11" fmla="*/ 16 w 16"/>
                  <a:gd name="T12" fmla="*/ 35 h 35"/>
                </a:gdLst>
                <a:ahLst/>
                <a:cxnLst>
                  <a:cxn ang="T6">
                    <a:pos x="T0" y="T1"/>
                  </a:cxn>
                  <a:cxn ang="T7">
                    <a:pos x="T2" y="T3"/>
                  </a:cxn>
                  <a:cxn ang="T8">
                    <a:pos x="T4" y="T5"/>
                  </a:cxn>
                </a:cxnLst>
                <a:rect l="T9" t="T10" r="T11" b="T12"/>
                <a:pathLst>
                  <a:path w="16" h="35">
                    <a:moveTo>
                      <a:pt x="0" y="0"/>
                    </a:moveTo>
                    <a:cubicBezTo>
                      <a:pt x="0" y="0"/>
                      <a:pt x="14" y="28"/>
                      <a:pt x="16" y="8"/>
                    </a:cubicBezTo>
                    <a:cubicBezTo>
                      <a:pt x="16" y="8"/>
                      <a:pt x="16" y="35"/>
                      <a:pt x="0" y="0"/>
                    </a:cubicBezTo>
                    <a:close/>
                  </a:path>
                </a:pathLst>
              </a:custGeom>
              <a:solidFill>
                <a:srgbClr val="FFFFFF"/>
              </a:solidFill>
              <a:ln w="9525">
                <a:noFill/>
                <a:round/>
                <a:headEnd/>
                <a:tailEnd/>
              </a:ln>
            </p:spPr>
            <p:txBody>
              <a:bodyPr/>
              <a:lstStyle/>
              <a:p>
                <a:endParaRPr lang="en-US"/>
              </a:p>
            </p:txBody>
          </p:sp>
          <p:sp>
            <p:nvSpPr>
              <p:cNvPr id="44166" name="Freeform 1014"/>
              <p:cNvSpPr>
                <a:spLocks/>
              </p:cNvSpPr>
              <p:nvPr/>
            </p:nvSpPr>
            <p:spPr bwMode="auto">
              <a:xfrm>
                <a:off x="2262" y="2432"/>
                <a:ext cx="88" cy="123"/>
              </a:xfrm>
              <a:custGeom>
                <a:avLst/>
                <a:gdLst>
                  <a:gd name="T0" fmla="*/ 0 w 35"/>
                  <a:gd name="T1" fmla="*/ 17 h 46"/>
                  <a:gd name="T2" fmla="*/ 14 w 35"/>
                  <a:gd name="T3" fmla="*/ 0 h 46"/>
                  <a:gd name="T4" fmla="*/ 0 w 35"/>
                  <a:gd name="T5" fmla="*/ 17 h 46"/>
                  <a:gd name="T6" fmla="*/ 0 60000 65536"/>
                  <a:gd name="T7" fmla="*/ 0 60000 65536"/>
                  <a:gd name="T8" fmla="*/ 0 60000 65536"/>
                  <a:gd name="T9" fmla="*/ 0 w 35"/>
                  <a:gd name="T10" fmla="*/ 0 h 46"/>
                  <a:gd name="T11" fmla="*/ 35 w 35"/>
                  <a:gd name="T12" fmla="*/ 46 h 46"/>
                </a:gdLst>
                <a:ahLst/>
                <a:cxnLst>
                  <a:cxn ang="T6">
                    <a:pos x="T0" y="T1"/>
                  </a:cxn>
                  <a:cxn ang="T7">
                    <a:pos x="T2" y="T3"/>
                  </a:cxn>
                  <a:cxn ang="T8">
                    <a:pos x="T4" y="T5"/>
                  </a:cxn>
                </a:cxnLst>
                <a:rect l="T9" t="T10" r="T11" b="T12"/>
                <a:pathLst>
                  <a:path w="35" h="46">
                    <a:moveTo>
                      <a:pt x="0" y="17"/>
                    </a:moveTo>
                    <a:cubicBezTo>
                      <a:pt x="0" y="17"/>
                      <a:pt x="31" y="42"/>
                      <a:pt x="14" y="0"/>
                    </a:cubicBezTo>
                    <a:cubicBezTo>
                      <a:pt x="14" y="0"/>
                      <a:pt x="35" y="46"/>
                      <a:pt x="0" y="17"/>
                    </a:cubicBezTo>
                    <a:close/>
                  </a:path>
                </a:pathLst>
              </a:custGeom>
              <a:solidFill>
                <a:srgbClr val="FFFFFF"/>
              </a:solidFill>
              <a:ln w="9525">
                <a:noFill/>
                <a:round/>
                <a:headEnd/>
                <a:tailEnd/>
              </a:ln>
            </p:spPr>
            <p:txBody>
              <a:bodyPr/>
              <a:lstStyle/>
              <a:p>
                <a:endParaRPr lang="en-US"/>
              </a:p>
            </p:txBody>
          </p:sp>
          <p:sp>
            <p:nvSpPr>
              <p:cNvPr id="44167" name="Freeform 1015"/>
              <p:cNvSpPr>
                <a:spLocks/>
              </p:cNvSpPr>
              <p:nvPr/>
            </p:nvSpPr>
            <p:spPr bwMode="auto">
              <a:xfrm>
                <a:off x="2420" y="2523"/>
                <a:ext cx="45" cy="144"/>
              </a:xfrm>
              <a:custGeom>
                <a:avLst/>
                <a:gdLst>
                  <a:gd name="T0" fmla="*/ 6 w 18"/>
                  <a:gd name="T1" fmla="*/ 0 h 54"/>
                  <a:gd name="T2" fmla="*/ 0 w 18"/>
                  <a:gd name="T3" fmla="*/ 38 h 54"/>
                  <a:gd name="T4" fmla="*/ 6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6" y="0"/>
                    </a:moveTo>
                    <a:cubicBezTo>
                      <a:pt x="6" y="0"/>
                      <a:pt x="14" y="44"/>
                      <a:pt x="0" y="38"/>
                    </a:cubicBezTo>
                    <a:cubicBezTo>
                      <a:pt x="0" y="38"/>
                      <a:pt x="18" y="54"/>
                      <a:pt x="6" y="0"/>
                    </a:cubicBezTo>
                    <a:close/>
                  </a:path>
                </a:pathLst>
              </a:custGeom>
              <a:solidFill>
                <a:srgbClr val="FFFFFF"/>
              </a:solidFill>
              <a:ln w="9525">
                <a:noFill/>
                <a:round/>
                <a:headEnd/>
                <a:tailEnd/>
              </a:ln>
            </p:spPr>
            <p:txBody>
              <a:bodyPr/>
              <a:lstStyle/>
              <a:p>
                <a:endParaRPr lang="en-US"/>
              </a:p>
            </p:txBody>
          </p:sp>
          <p:sp>
            <p:nvSpPr>
              <p:cNvPr id="44168" name="Freeform 1016"/>
              <p:cNvSpPr>
                <a:spLocks/>
              </p:cNvSpPr>
              <p:nvPr/>
            </p:nvSpPr>
            <p:spPr bwMode="auto">
              <a:xfrm>
                <a:off x="2400" y="2683"/>
                <a:ext cx="27" cy="64"/>
              </a:xfrm>
              <a:custGeom>
                <a:avLst/>
                <a:gdLst>
                  <a:gd name="T0" fmla="*/ 0 w 11"/>
                  <a:gd name="T1" fmla="*/ 1 h 24"/>
                  <a:gd name="T2" fmla="*/ 11 w 11"/>
                  <a:gd name="T3" fmla="*/ 0 h 24"/>
                  <a:gd name="T4" fmla="*/ 0 w 11"/>
                  <a:gd name="T5" fmla="*/ 1 h 24"/>
                  <a:gd name="T6" fmla="*/ 0 60000 65536"/>
                  <a:gd name="T7" fmla="*/ 0 60000 65536"/>
                  <a:gd name="T8" fmla="*/ 0 60000 65536"/>
                  <a:gd name="T9" fmla="*/ 0 w 11"/>
                  <a:gd name="T10" fmla="*/ 0 h 24"/>
                  <a:gd name="T11" fmla="*/ 11 w 11"/>
                  <a:gd name="T12" fmla="*/ 24 h 24"/>
                </a:gdLst>
                <a:ahLst/>
                <a:cxnLst>
                  <a:cxn ang="T6">
                    <a:pos x="T0" y="T1"/>
                  </a:cxn>
                  <a:cxn ang="T7">
                    <a:pos x="T2" y="T3"/>
                  </a:cxn>
                  <a:cxn ang="T8">
                    <a:pos x="T4" y="T5"/>
                  </a:cxn>
                </a:cxnLst>
                <a:rect l="T9" t="T10" r="T11" b="T12"/>
                <a:pathLst>
                  <a:path w="11" h="24">
                    <a:moveTo>
                      <a:pt x="0" y="1"/>
                    </a:moveTo>
                    <a:cubicBezTo>
                      <a:pt x="0" y="1"/>
                      <a:pt x="8" y="18"/>
                      <a:pt x="11" y="0"/>
                    </a:cubicBezTo>
                    <a:cubicBezTo>
                      <a:pt x="11" y="0"/>
                      <a:pt x="8" y="24"/>
                      <a:pt x="0" y="1"/>
                    </a:cubicBezTo>
                    <a:close/>
                  </a:path>
                </a:pathLst>
              </a:custGeom>
              <a:solidFill>
                <a:srgbClr val="FFFFFF"/>
              </a:solidFill>
              <a:ln w="9525">
                <a:noFill/>
                <a:round/>
                <a:headEnd/>
                <a:tailEnd/>
              </a:ln>
            </p:spPr>
            <p:txBody>
              <a:bodyPr/>
              <a:lstStyle/>
              <a:p>
                <a:endParaRPr lang="en-US"/>
              </a:p>
            </p:txBody>
          </p:sp>
          <p:sp>
            <p:nvSpPr>
              <p:cNvPr id="44169" name="Freeform 1017"/>
              <p:cNvSpPr>
                <a:spLocks/>
              </p:cNvSpPr>
              <p:nvPr/>
            </p:nvSpPr>
            <p:spPr bwMode="auto">
              <a:xfrm>
                <a:off x="2440" y="2781"/>
                <a:ext cx="22" cy="43"/>
              </a:xfrm>
              <a:custGeom>
                <a:avLst/>
                <a:gdLst>
                  <a:gd name="T0" fmla="*/ 0 w 9"/>
                  <a:gd name="T1" fmla="*/ 4 h 16"/>
                  <a:gd name="T2" fmla="*/ 7 w 9"/>
                  <a:gd name="T3" fmla="*/ 0 h 16"/>
                  <a:gd name="T4" fmla="*/ 0 w 9"/>
                  <a:gd name="T5" fmla="*/ 4 h 16"/>
                  <a:gd name="T6" fmla="*/ 0 60000 65536"/>
                  <a:gd name="T7" fmla="*/ 0 60000 65536"/>
                  <a:gd name="T8" fmla="*/ 0 60000 65536"/>
                  <a:gd name="T9" fmla="*/ 0 w 9"/>
                  <a:gd name="T10" fmla="*/ 0 h 16"/>
                  <a:gd name="T11" fmla="*/ 9 w 9"/>
                  <a:gd name="T12" fmla="*/ 16 h 16"/>
                </a:gdLst>
                <a:ahLst/>
                <a:cxnLst>
                  <a:cxn ang="T6">
                    <a:pos x="T0" y="T1"/>
                  </a:cxn>
                  <a:cxn ang="T7">
                    <a:pos x="T2" y="T3"/>
                  </a:cxn>
                  <a:cxn ang="T8">
                    <a:pos x="T4" y="T5"/>
                  </a:cxn>
                </a:cxnLst>
                <a:rect l="T9" t="T10" r="T11" b="T12"/>
                <a:pathLst>
                  <a:path w="9" h="16">
                    <a:moveTo>
                      <a:pt x="0" y="4"/>
                    </a:moveTo>
                    <a:cubicBezTo>
                      <a:pt x="0" y="4"/>
                      <a:pt x="6" y="13"/>
                      <a:pt x="7" y="0"/>
                    </a:cubicBezTo>
                    <a:cubicBezTo>
                      <a:pt x="7" y="0"/>
                      <a:pt x="9" y="16"/>
                      <a:pt x="0" y="4"/>
                    </a:cubicBezTo>
                    <a:close/>
                  </a:path>
                </a:pathLst>
              </a:custGeom>
              <a:solidFill>
                <a:srgbClr val="FFFFFF"/>
              </a:solidFill>
              <a:ln w="9525">
                <a:noFill/>
                <a:round/>
                <a:headEnd/>
                <a:tailEnd/>
              </a:ln>
            </p:spPr>
            <p:txBody>
              <a:bodyPr/>
              <a:lstStyle/>
              <a:p>
                <a:endParaRPr lang="en-US"/>
              </a:p>
            </p:txBody>
          </p:sp>
          <p:sp>
            <p:nvSpPr>
              <p:cNvPr id="44170" name="Freeform 1018"/>
              <p:cNvSpPr>
                <a:spLocks/>
              </p:cNvSpPr>
              <p:nvPr/>
            </p:nvSpPr>
            <p:spPr bwMode="auto">
              <a:xfrm>
                <a:off x="2247" y="2664"/>
                <a:ext cx="58" cy="133"/>
              </a:xfrm>
              <a:custGeom>
                <a:avLst/>
                <a:gdLst>
                  <a:gd name="T0" fmla="*/ 0 w 23"/>
                  <a:gd name="T1" fmla="*/ 0 h 50"/>
                  <a:gd name="T2" fmla="*/ 20 w 23"/>
                  <a:gd name="T3" fmla="*/ 8 h 50"/>
                  <a:gd name="T4" fmla="*/ 0 w 23"/>
                  <a:gd name="T5" fmla="*/ 0 h 50"/>
                  <a:gd name="T6" fmla="*/ 0 60000 65536"/>
                  <a:gd name="T7" fmla="*/ 0 60000 65536"/>
                  <a:gd name="T8" fmla="*/ 0 60000 65536"/>
                  <a:gd name="T9" fmla="*/ 0 w 23"/>
                  <a:gd name="T10" fmla="*/ 0 h 50"/>
                  <a:gd name="T11" fmla="*/ 23 w 23"/>
                  <a:gd name="T12" fmla="*/ 50 h 50"/>
                </a:gdLst>
                <a:ahLst/>
                <a:cxnLst>
                  <a:cxn ang="T6">
                    <a:pos x="T0" y="T1"/>
                  </a:cxn>
                  <a:cxn ang="T7">
                    <a:pos x="T2" y="T3"/>
                  </a:cxn>
                  <a:cxn ang="T8">
                    <a:pos x="T4" y="T5"/>
                  </a:cxn>
                </a:cxnLst>
                <a:rect l="T9" t="T10" r="T11" b="T12"/>
                <a:pathLst>
                  <a:path w="23" h="50">
                    <a:moveTo>
                      <a:pt x="0" y="0"/>
                    </a:moveTo>
                    <a:cubicBezTo>
                      <a:pt x="0" y="0"/>
                      <a:pt x="21" y="38"/>
                      <a:pt x="20" y="8"/>
                    </a:cubicBezTo>
                    <a:cubicBezTo>
                      <a:pt x="20" y="8"/>
                      <a:pt x="23" y="50"/>
                      <a:pt x="0" y="0"/>
                    </a:cubicBezTo>
                    <a:close/>
                  </a:path>
                </a:pathLst>
              </a:custGeom>
              <a:solidFill>
                <a:srgbClr val="FFFFFF"/>
              </a:solidFill>
              <a:ln w="9525">
                <a:noFill/>
                <a:round/>
                <a:headEnd/>
                <a:tailEnd/>
              </a:ln>
            </p:spPr>
            <p:txBody>
              <a:bodyPr/>
              <a:lstStyle/>
              <a:p>
                <a:endParaRPr lang="en-US"/>
              </a:p>
            </p:txBody>
          </p:sp>
          <p:sp>
            <p:nvSpPr>
              <p:cNvPr id="44171" name="Freeform 1019"/>
              <p:cNvSpPr>
                <a:spLocks/>
              </p:cNvSpPr>
              <p:nvPr/>
            </p:nvSpPr>
            <p:spPr bwMode="auto">
              <a:xfrm>
                <a:off x="2207" y="2528"/>
                <a:ext cx="38" cy="75"/>
              </a:xfrm>
              <a:custGeom>
                <a:avLst/>
                <a:gdLst>
                  <a:gd name="T0" fmla="*/ 0 w 15"/>
                  <a:gd name="T1" fmla="*/ 5 h 28"/>
                  <a:gd name="T2" fmla="*/ 11 w 15"/>
                  <a:gd name="T3" fmla="*/ 0 h 28"/>
                  <a:gd name="T4" fmla="*/ 0 w 15"/>
                  <a:gd name="T5" fmla="*/ 5 h 28"/>
                  <a:gd name="T6" fmla="*/ 0 60000 65536"/>
                  <a:gd name="T7" fmla="*/ 0 60000 65536"/>
                  <a:gd name="T8" fmla="*/ 0 60000 65536"/>
                  <a:gd name="T9" fmla="*/ 0 w 15"/>
                  <a:gd name="T10" fmla="*/ 0 h 28"/>
                  <a:gd name="T11" fmla="*/ 15 w 15"/>
                  <a:gd name="T12" fmla="*/ 28 h 28"/>
                </a:gdLst>
                <a:ahLst/>
                <a:cxnLst>
                  <a:cxn ang="T6">
                    <a:pos x="T0" y="T1"/>
                  </a:cxn>
                  <a:cxn ang="T7">
                    <a:pos x="T2" y="T3"/>
                  </a:cxn>
                  <a:cxn ang="T8">
                    <a:pos x="T4" y="T5"/>
                  </a:cxn>
                </a:cxnLst>
                <a:rect l="T9" t="T10" r="T11" b="T12"/>
                <a:pathLst>
                  <a:path w="15" h="28">
                    <a:moveTo>
                      <a:pt x="0" y="5"/>
                    </a:moveTo>
                    <a:cubicBezTo>
                      <a:pt x="0" y="5"/>
                      <a:pt x="11" y="23"/>
                      <a:pt x="11" y="0"/>
                    </a:cubicBezTo>
                    <a:cubicBezTo>
                      <a:pt x="11" y="0"/>
                      <a:pt x="15" y="28"/>
                      <a:pt x="0" y="5"/>
                    </a:cubicBezTo>
                    <a:close/>
                  </a:path>
                </a:pathLst>
              </a:custGeom>
              <a:solidFill>
                <a:srgbClr val="FFFFFF"/>
              </a:solidFill>
              <a:ln w="9525">
                <a:noFill/>
                <a:round/>
                <a:headEnd/>
                <a:tailEnd/>
              </a:ln>
            </p:spPr>
            <p:txBody>
              <a:bodyPr/>
              <a:lstStyle/>
              <a:p>
                <a:endParaRPr lang="en-US"/>
              </a:p>
            </p:txBody>
          </p:sp>
          <p:sp>
            <p:nvSpPr>
              <p:cNvPr id="44172" name="Freeform 1020"/>
              <p:cNvSpPr>
                <a:spLocks/>
              </p:cNvSpPr>
              <p:nvPr/>
            </p:nvSpPr>
            <p:spPr bwMode="auto">
              <a:xfrm>
                <a:off x="2340" y="2848"/>
                <a:ext cx="37" cy="56"/>
              </a:xfrm>
              <a:custGeom>
                <a:avLst/>
                <a:gdLst>
                  <a:gd name="T0" fmla="*/ 0 w 15"/>
                  <a:gd name="T1" fmla="*/ 7 h 21"/>
                  <a:gd name="T2" fmla="*/ 8 w 15"/>
                  <a:gd name="T3" fmla="*/ 0 h 21"/>
                  <a:gd name="T4" fmla="*/ 0 w 15"/>
                  <a:gd name="T5" fmla="*/ 7 h 21"/>
                  <a:gd name="T6" fmla="*/ 0 60000 65536"/>
                  <a:gd name="T7" fmla="*/ 0 60000 65536"/>
                  <a:gd name="T8" fmla="*/ 0 60000 65536"/>
                  <a:gd name="T9" fmla="*/ 0 w 15"/>
                  <a:gd name="T10" fmla="*/ 0 h 21"/>
                  <a:gd name="T11" fmla="*/ 15 w 15"/>
                  <a:gd name="T12" fmla="*/ 21 h 21"/>
                </a:gdLst>
                <a:ahLst/>
                <a:cxnLst>
                  <a:cxn ang="T6">
                    <a:pos x="T0" y="T1"/>
                  </a:cxn>
                  <a:cxn ang="T7">
                    <a:pos x="T2" y="T3"/>
                  </a:cxn>
                  <a:cxn ang="T8">
                    <a:pos x="T4" y="T5"/>
                  </a:cxn>
                </a:cxnLst>
                <a:rect l="T9" t="T10" r="T11" b="T12"/>
                <a:pathLst>
                  <a:path w="15" h="21">
                    <a:moveTo>
                      <a:pt x="0" y="7"/>
                    </a:moveTo>
                    <a:cubicBezTo>
                      <a:pt x="0" y="7"/>
                      <a:pt x="11" y="16"/>
                      <a:pt x="8" y="0"/>
                    </a:cubicBezTo>
                    <a:cubicBezTo>
                      <a:pt x="8" y="0"/>
                      <a:pt x="15" y="21"/>
                      <a:pt x="0" y="7"/>
                    </a:cubicBezTo>
                    <a:close/>
                  </a:path>
                </a:pathLst>
              </a:custGeom>
              <a:solidFill>
                <a:srgbClr val="FFFFFF"/>
              </a:solidFill>
              <a:ln w="9525">
                <a:noFill/>
                <a:round/>
                <a:headEnd/>
                <a:tailEnd/>
              </a:ln>
            </p:spPr>
            <p:txBody>
              <a:bodyPr/>
              <a:lstStyle/>
              <a:p>
                <a:endParaRPr lang="en-US"/>
              </a:p>
            </p:txBody>
          </p:sp>
          <p:sp>
            <p:nvSpPr>
              <p:cNvPr id="44173" name="Freeform 1021"/>
              <p:cNvSpPr>
                <a:spLocks/>
              </p:cNvSpPr>
              <p:nvPr/>
            </p:nvSpPr>
            <p:spPr bwMode="auto">
              <a:xfrm>
                <a:off x="2127" y="2787"/>
                <a:ext cx="15" cy="45"/>
              </a:xfrm>
              <a:custGeom>
                <a:avLst/>
                <a:gdLst>
                  <a:gd name="T0" fmla="*/ 0 w 6"/>
                  <a:gd name="T1" fmla="*/ 0 h 17"/>
                  <a:gd name="T2" fmla="*/ 6 w 6"/>
                  <a:gd name="T3" fmla="*/ 2 h 17"/>
                  <a:gd name="T4" fmla="*/ 0 w 6"/>
                  <a:gd name="T5" fmla="*/ 0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0" y="0"/>
                    </a:moveTo>
                    <a:cubicBezTo>
                      <a:pt x="0" y="0"/>
                      <a:pt x="3" y="10"/>
                      <a:pt x="6" y="2"/>
                    </a:cubicBezTo>
                    <a:cubicBezTo>
                      <a:pt x="6" y="2"/>
                      <a:pt x="2" y="17"/>
                      <a:pt x="0" y="0"/>
                    </a:cubicBezTo>
                    <a:close/>
                  </a:path>
                </a:pathLst>
              </a:custGeom>
              <a:solidFill>
                <a:srgbClr val="FFFFFF"/>
              </a:solidFill>
              <a:ln w="9525">
                <a:noFill/>
                <a:round/>
                <a:headEnd/>
                <a:tailEnd/>
              </a:ln>
            </p:spPr>
            <p:txBody>
              <a:bodyPr/>
              <a:lstStyle/>
              <a:p>
                <a:endParaRPr lang="en-US"/>
              </a:p>
            </p:txBody>
          </p:sp>
          <p:sp>
            <p:nvSpPr>
              <p:cNvPr id="44174" name="Freeform 1022"/>
              <p:cNvSpPr>
                <a:spLocks/>
              </p:cNvSpPr>
              <p:nvPr/>
            </p:nvSpPr>
            <p:spPr bwMode="auto">
              <a:xfrm>
                <a:off x="2105" y="2661"/>
                <a:ext cx="20" cy="40"/>
              </a:xfrm>
              <a:custGeom>
                <a:avLst/>
                <a:gdLst>
                  <a:gd name="T0" fmla="*/ 1 w 8"/>
                  <a:gd name="T1" fmla="*/ 0 h 15"/>
                  <a:gd name="T2" fmla="*/ 8 w 8"/>
                  <a:gd name="T3" fmla="*/ 13 h 15"/>
                  <a:gd name="T4" fmla="*/ 1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1" y="0"/>
                    </a:moveTo>
                    <a:cubicBezTo>
                      <a:pt x="1" y="0"/>
                      <a:pt x="1" y="10"/>
                      <a:pt x="8" y="13"/>
                    </a:cubicBezTo>
                    <a:cubicBezTo>
                      <a:pt x="8" y="13"/>
                      <a:pt x="0" y="15"/>
                      <a:pt x="1" y="0"/>
                    </a:cubicBezTo>
                    <a:close/>
                  </a:path>
                </a:pathLst>
              </a:custGeom>
              <a:solidFill>
                <a:srgbClr val="FFFFFF"/>
              </a:solidFill>
              <a:ln w="9525">
                <a:noFill/>
                <a:round/>
                <a:headEnd/>
                <a:tailEnd/>
              </a:ln>
            </p:spPr>
            <p:txBody>
              <a:bodyPr/>
              <a:lstStyle/>
              <a:p>
                <a:endParaRPr lang="en-US"/>
              </a:p>
            </p:txBody>
          </p:sp>
          <p:sp>
            <p:nvSpPr>
              <p:cNvPr id="44175" name="Freeform 1023"/>
              <p:cNvSpPr>
                <a:spLocks/>
              </p:cNvSpPr>
              <p:nvPr/>
            </p:nvSpPr>
            <p:spPr bwMode="auto">
              <a:xfrm>
                <a:off x="2035" y="1389"/>
                <a:ext cx="477" cy="136"/>
              </a:xfrm>
              <a:custGeom>
                <a:avLst/>
                <a:gdLst>
                  <a:gd name="T0" fmla="*/ 180 w 191"/>
                  <a:gd name="T1" fmla="*/ 0 h 51"/>
                  <a:gd name="T2" fmla="*/ 173 w 191"/>
                  <a:gd name="T3" fmla="*/ 38 h 51"/>
                  <a:gd name="T4" fmla="*/ 0 w 191"/>
                  <a:gd name="T5" fmla="*/ 51 h 51"/>
                  <a:gd name="T6" fmla="*/ 106 w 191"/>
                  <a:gd name="T7" fmla="*/ 24 h 51"/>
                  <a:gd name="T8" fmla="*/ 180 w 191"/>
                  <a:gd name="T9" fmla="*/ 0 h 51"/>
                  <a:gd name="T10" fmla="*/ 0 60000 65536"/>
                  <a:gd name="T11" fmla="*/ 0 60000 65536"/>
                  <a:gd name="T12" fmla="*/ 0 60000 65536"/>
                  <a:gd name="T13" fmla="*/ 0 60000 65536"/>
                  <a:gd name="T14" fmla="*/ 0 60000 65536"/>
                  <a:gd name="T15" fmla="*/ 0 w 191"/>
                  <a:gd name="T16" fmla="*/ 0 h 51"/>
                  <a:gd name="T17" fmla="*/ 191 w 191"/>
                  <a:gd name="T18" fmla="*/ 51 h 51"/>
                </a:gdLst>
                <a:ahLst/>
                <a:cxnLst>
                  <a:cxn ang="T10">
                    <a:pos x="T0" y="T1"/>
                  </a:cxn>
                  <a:cxn ang="T11">
                    <a:pos x="T2" y="T3"/>
                  </a:cxn>
                  <a:cxn ang="T12">
                    <a:pos x="T4" y="T5"/>
                  </a:cxn>
                  <a:cxn ang="T13">
                    <a:pos x="T6" y="T7"/>
                  </a:cxn>
                  <a:cxn ang="T14">
                    <a:pos x="T8" y="T9"/>
                  </a:cxn>
                </a:cxnLst>
                <a:rect l="T15" t="T16" r="T17" b="T18"/>
                <a:pathLst>
                  <a:path w="191" h="51">
                    <a:moveTo>
                      <a:pt x="180" y="0"/>
                    </a:moveTo>
                    <a:cubicBezTo>
                      <a:pt x="180" y="0"/>
                      <a:pt x="191" y="30"/>
                      <a:pt x="173" y="38"/>
                    </a:cubicBezTo>
                    <a:cubicBezTo>
                      <a:pt x="173" y="38"/>
                      <a:pt x="47" y="22"/>
                      <a:pt x="0" y="51"/>
                    </a:cubicBezTo>
                    <a:cubicBezTo>
                      <a:pt x="0" y="51"/>
                      <a:pt x="51" y="24"/>
                      <a:pt x="106" y="24"/>
                    </a:cubicBezTo>
                    <a:cubicBezTo>
                      <a:pt x="161" y="24"/>
                      <a:pt x="177" y="20"/>
                      <a:pt x="180" y="0"/>
                    </a:cubicBezTo>
                    <a:close/>
                  </a:path>
                </a:pathLst>
              </a:custGeom>
              <a:solidFill>
                <a:srgbClr val="89BDDF"/>
              </a:solidFill>
              <a:ln w="9525">
                <a:noFill/>
                <a:round/>
                <a:headEnd/>
                <a:tailEnd/>
              </a:ln>
            </p:spPr>
            <p:txBody>
              <a:bodyPr/>
              <a:lstStyle/>
              <a:p>
                <a:endParaRPr lang="en-US"/>
              </a:p>
            </p:txBody>
          </p:sp>
          <p:sp>
            <p:nvSpPr>
              <p:cNvPr id="44176" name="Freeform 1024"/>
              <p:cNvSpPr>
                <a:spLocks/>
              </p:cNvSpPr>
              <p:nvPr/>
            </p:nvSpPr>
            <p:spPr bwMode="auto">
              <a:xfrm>
                <a:off x="1647" y="1624"/>
                <a:ext cx="223" cy="709"/>
              </a:xfrm>
              <a:custGeom>
                <a:avLst/>
                <a:gdLst>
                  <a:gd name="T0" fmla="*/ 89 w 89"/>
                  <a:gd name="T1" fmla="*/ 0 h 266"/>
                  <a:gd name="T2" fmla="*/ 48 w 89"/>
                  <a:gd name="T3" fmla="*/ 115 h 266"/>
                  <a:gd name="T4" fmla="*/ 29 w 89"/>
                  <a:gd name="T5" fmla="*/ 266 h 266"/>
                  <a:gd name="T6" fmla="*/ 0 w 89"/>
                  <a:gd name="T7" fmla="*/ 201 h 266"/>
                  <a:gd name="T8" fmla="*/ 43 w 89"/>
                  <a:gd name="T9" fmla="*/ 87 h 266"/>
                  <a:gd name="T10" fmla="*/ 89 w 89"/>
                  <a:gd name="T11" fmla="*/ 0 h 266"/>
                  <a:gd name="T12" fmla="*/ 0 60000 65536"/>
                  <a:gd name="T13" fmla="*/ 0 60000 65536"/>
                  <a:gd name="T14" fmla="*/ 0 60000 65536"/>
                  <a:gd name="T15" fmla="*/ 0 60000 65536"/>
                  <a:gd name="T16" fmla="*/ 0 60000 65536"/>
                  <a:gd name="T17" fmla="*/ 0 60000 65536"/>
                  <a:gd name="T18" fmla="*/ 0 w 89"/>
                  <a:gd name="T19" fmla="*/ 0 h 266"/>
                  <a:gd name="T20" fmla="*/ 89 w 89"/>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89" h="266">
                    <a:moveTo>
                      <a:pt x="89" y="0"/>
                    </a:moveTo>
                    <a:cubicBezTo>
                      <a:pt x="89" y="0"/>
                      <a:pt x="43" y="49"/>
                      <a:pt x="48" y="115"/>
                    </a:cubicBezTo>
                    <a:cubicBezTo>
                      <a:pt x="52" y="181"/>
                      <a:pt x="32" y="258"/>
                      <a:pt x="29" y="266"/>
                    </a:cubicBezTo>
                    <a:cubicBezTo>
                      <a:pt x="29" y="266"/>
                      <a:pt x="33" y="235"/>
                      <a:pt x="0" y="201"/>
                    </a:cubicBezTo>
                    <a:cubicBezTo>
                      <a:pt x="0" y="200"/>
                      <a:pt x="43" y="200"/>
                      <a:pt x="43" y="87"/>
                    </a:cubicBezTo>
                    <a:cubicBezTo>
                      <a:pt x="43" y="28"/>
                      <a:pt x="89" y="0"/>
                      <a:pt x="89" y="0"/>
                    </a:cubicBezTo>
                    <a:close/>
                  </a:path>
                </a:pathLst>
              </a:custGeom>
              <a:solidFill>
                <a:srgbClr val="89BDDF"/>
              </a:solidFill>
              <a:ln w="9525">
                <a:noFill/>
                <a:round/>
                <a:headEnd/>
                <a:tailEnd/>
              </a:ln>
            </p:spPr>
            <p:txBody>
              <a:bodyPr/>
              <a:lstStyle/>
              <a:p>
                <a:endParaRPr lang="en-US"/>
              </a:p>
            </p:txBody>
          </p:sp>
          <p:sp>
            <p:nvSpPr>
              <p:cNvPr id="44177" name="Freeform 1025"/>
              <p:cNvSpPr>
                <a:spLocks/>
              </p:cNvSpPr>
              <p:nvPr/>
            </p:nvSpPr>
            <p:spPr bwMode="auto">
              <a:xfrm>
                <a:off x="1392" y="1656"/>
                <a:ext cx="80" cy="323"/>
              </a:xfrm>
              <a:custGeom>
                <a:avLst/>
                <a:gdLst>
                  <a:gd name="T0" fmla="*/ 10 w 32"/>
                  <a:gd name="T1" fmla="*/ 0 h 121"/>
                  <a:gd name="T2" fmla="*/ 0 w 32"/>
                  <a:gd name="T3" fmla="*/ 121 h 121"/>
                  <a:gd name="T4" fmla="*/ 10 w 32"/>
                  <a:gd name="T5" fmla="*/ 0 h 121"/>
                  <a:gd name="T6" fmla="*/ 0 60000 65536"/>
                  <a:gd name="T7" fmla="*/ 0 60000 65536"/>
                  <a:gd name="T8" fmla="*/ 0 60000 65536"/>
                  <a:gd name="T9" fmla="*/ 0 w 32"/>
                  <a:gd name="T10" fmla="*/ 0 h 121"/>
                  <a:gd name="T11" fmla="*/ 32 w 32"/>
                  <a:gd name="T12" fmla="*/ 121 h 121"/>
                </a:gdLst>
                <a:ahLst/>
                <a:cxnLst>
                  <a:cxn ang="T6">
                    <a:pos x="T0" y="T1"/>
                  </a:cxn>
                  <a:cxn ang="T7">
                    <a:pos x="T2" y="T3"/>
                  </a:cxn>
                  <a:cxn ang="T8">
                    <a:pos x="T4" y="T5"/>
                  </a:cxn>
                </a:cxnLst>
                <a:rect l="T9" t="T10" r="T11" b="T12"/>
                <a:pathLst>
                  <a:path w="32" h="121">
                    <a:moveTo>
                      <a:pt x="10" y="0"/>
                    </a:moveTo>
                    <a:cubicBezTo>
                      <a:pt x="10" y="0"/>
                      <a:pt x="22" y="68"/>
                      <a:pt x="0" y="121"/>
                    </a:cubicBezTo>
                    <a:cubicBezTo>
                      <a:pt x="0" y="121"/>
                      <a:pt x="32" y="72"/>
                      <a:pt x="10" y="0"/>
                    </a:cubicBezTo>
                    <a:close/>
                  </a:path>
                </a:pathLst>
              </a:custGeom>
              <a:solidFill>
                <a:srgbClr val="FFFFFF"/>
              </a:solidFill>
              <a:ln w="9525">
                <a:noFill/>
                <a:round/>
                <a:headEnd/>
                <a:tailEnd/>
              </a:ln>
            </p:spPr>
            <p:txBody>
              <a:bodyPr/>
              <a:lstStyle/>
              <a:p>
                <a:endParaRPr lang="en-US"/>
              </a:p>
            </p:txBody>
          </p:sp>
          <p:sp>
            <p:nvSpPr>
              <p:cNvPr id="44178" name="Freeform 1026"/>
              <p:cNvSpPr>
                <a:spLocks/>
              </p:cNvSpPr>
              <p:nvPr/>
            </p:nvSpPr>
            <p:spPr bwMode="auto">
              <a:xfrm>
                <a:off x="1660" y="1224"/>
                <a:ext cx="342" cy="45"/>
              </a:xfrm>
              <a:custGeom>
                <a:avLst/>
                <a:gdLst>
                  <a:gd name="T0" fmla="*/ 11 w 137"/>
                  <a:gd name="T1" fmla="*/ 0 h 17"/>
                  <a:gd name="T2" fmla="*/ 137 w 137"/>
                  <a:gd name="T3" fmla="*/ 3 h 17"/>
                  <a:gd name="T4" fmla="*/ 0 w 137"/>
                  <a:gd name="T5" fmla="*/ 5 h 17"/>
                  <a:gd name="T6" fmla="*/ 11 w 137"/>
                  <a:gd name="T7" fmla="*/ 0 h 17"/>
                  <a:gd name="T8" fmla="*/ 0 60000 65536"/>
                  <a:gd name="T9" fmla="*/ 0 60000 65536"/>
                  <a:gd name="T10" fmla="*/ 0 60000 65536"/>
                  <a:gd name="T11" fmla="*/ 0 60000 65536"/>
                  <a:gd name="T12" fmla="*/ 0 w 137"/>
                  <a:gd name="T13" fmla="*/ 0 h 17"/>
                  <a:gd name="T14" fmla="*/ 137 w 137"/>
                  <a:gd name="T15" fmla="*/ 17 h 17"/>
                </a:gdLst>
                <a:ahLst/>
                <a:cxnLst>
                  <a:cxn ang="T8">
                    <a:pos x="T0" y="T1"/>
                  </a:cxn>
                  <a:cxn ang="T9">
                    <a:pos x="T2" y="T3"/>
                  </a:cxn>
                  <a:cxn ang="T10">
                    <a:pos x="T4" y="T5"/>
                  </a:cxn>
                  <a:cxn ang="T11">
                    <a:pos x="T6" y="T7"/>
                  </a:cxn>
                </a:cxnLst>
                <a:rect l="T12" t="T13" r="T14" b="T15"/>
                <a:pathLst>
                  <a:path w="137" h="17">
                    <a:moveTo>
                      <a:pt x="11" y="0"/>
                    </a:moveTo>
                    <a:cubicBezTo>
                      <a:pt x="11" y="0"/>
                      <a:pt x="28" y="11"/>
                      <a:pt x="137" y="3"/>
                    </a:cubicBezTo>
                    <a:cubicBezTo>
                      <a:pt x="137" y="3"/>
                      <a:pt x="20" y="17"/>
                      <a:pt x="0" y="5"/>
                    </a:cubicBezTo>
                    <a:lnTo>
                      <a:pt x="11" y="0"/>
                    </a:lnTo>
                    <a:close/>
                  </a:path>
                </a:pathLst>
              </a:custGeom>
              <a:solidFill>
                <a:srgbClr val="FFFFFF"/>
              </a:solidFill>
              <a:ln w="9525">
                <a:noFill/>
                <a:round/>
                <a:headEnd/>
                <a:tailEnd/>
              </a:ln>
            </p:spPr>
            <p:txBody>
              <a:bodyPr/>
              <a:lstStyle/>
              <a:p>
                <a:endParaRPr lang="en-US"/>
              </a:p>
            </p:txBody>
          </p:sp>
          <p:sp>
            <p:nvSpPr>
              <p:cNvPr id="44179" name="Freeform 1027"/>
              <p:cNvSpPr>
                <a:spLocks/>
              </p:cNvSpPr>
              <p:nvPr/>
            </p:nvSpPr>
            <p:spPr bwMode="auto">
              <a:xfrm>
                <a:off x="700" y="1024"/>
                <a:ext cx="130" cy="61"/>
              </a:xfrm>
              <a:custGeom>
                <a:avLst/>
                <a:gdLst>
                  <a:gd name="T0" fmla="*/ 6 w 52"/>
                  <a:gd name="T1" fmla="*/ 0 h 23"/>
                  <a:gd name="T2" fmla="*/ 0 w 52"/>
                  <a:gd name="T3" fmla="*/ 4 h 23"/>
                  <a:gd name="T4" fmla="*/ 52 w 52"/>
                  <a:gd name="T5" fmla="*/ 23 h 23"/>
                  <a:gd name="T6" fmla="*/ 6 w 52"/>
                  <a:gd name="T7" fmla="*/ 0 h 23"/>
                  <a:gd name="T8" fmla="*/ 0 60000 65536"/>
                  <a:gd name="T9" fmla="*/ 0 60000 65536"/>
                  <a:gd name="T10" fmla="*/ 0 60000 65536"/>
                  <a:gd name="T11" fmla="*/ 0 60000 65536"/>
                  <a:gd name="T12" fmla="*/ 0 w 52"/>
                  <a:gd name="T13" fmla="*/ 0 h 23"/>
                  <a:gd name="T14" fmla="*/ 52 w 52"/>
                  <a:gd name="T15" fmla="*/ 23 h 23"/>
                </a:gdLst>
                <a:ahLst/>
                <a:cxnLst>
                  <a:cxn ang="T8">
                    <a:pos x="T0" y="T1"/>
                  </a:cxn>
                  <a:cxn ang="T9">
                    <a:pos x="T2" y="T3"/>
                  </a:cxn>
                  <a:cxn ang="T10">
                    <a:pos x="T4" y="T5"/>
                  </a:cxn>
                  <a:cxn ang="T11">
                    <a:pos x="T6" y="T7"/>
                  </a:cxn>
                </a:cxnLst>
                <a:rect l="T12" t="T13" r="T14" b="T15"/>
                <a:pathLst>
                  <a:path w="52" h="23">
                    <a:moveTo>
                      <a:pt x="6" y="0"/>
                    </a:moveTo>
                    <a:cubicBezTo>
                      <a:pt x="6" y="0"/>
                      <a:pt x="0" y="1"/>
                      <a:pt x="0" y="4"/>
                    </a:cubicBezTo>
                    <a:cubicBezTo>
                      <a:pt x="0" y="4"/>
                      <a:pt x="28" y="11"/>
                      <a:pt x="52" y="23"/>
                    </a:cubicBezTo>
                    <a:cubicBezTo>
                      <a:pt x="52" y="23"/>
                      <a:pt x="17" y="6"/>
                      <a:pt x="6" y="0"/>
                    </a:cubicBezTo>
                    <a:close/>
                  </a:path>
                </a:pathLst>
              </a:custGeom>
              <a:solidFill>
                <a:srgbClr val="FFFFFF"/>
              </a:solidFill>
              <a:ln w="9525">
                <a:noFill/>
                <a:round/>
                <a:headEnd/>
                <a:tailEnd/>
              </a:ln>
            </p:spPr>
            <p:txBody>
              <a:bodyPr/>
              <a:lstStyle/>
              <a:p>
                <a:endParaRPr lang="en-US"/>
              </a:p>
            </p:txBody>
          </p:sp>
          <p:sp>
            <p:nvSpPr>
              <p:cNvPr id="44180" name="Freeform 1028"/>
              <p:cNvSpPr>
                <a:spLocks/>
              </p:cNvSpPr>
              <p:nvPr/>
            </p:nvSpPr>
            <p:spPr bwMode="auto">
              <a:xfrm>
                <a:off x="837" y="805"/>
                <a:ext cx="225" cy="152"/>
              </a:xfrm>
              <a:custGeom>
                <a:avLst/>
                <a:gdLst>
                  <a:gd name="T0" fmla="*/ 3 w 90"/>
                  <a:gd name="T1" fmla="*/ 0 h 57"/>
                  <a:gd name="T2" fmla="*/ 90 w 90"/>
                  <a:gd name="T3" fmla="*/ 57 h 57"/>
                  <a:gd name="T4" fmla="*/ 0 w 90"/>
                  <a:gd name="T5" fmla="*/ 2 h 57"/>
                  <a:gd name="T6" fmla="*/ 3 w 90"/>
                  <a:gd name="T7" fmla="*/ 0 h 57"/>
                  <a:gd name="T8" fmla="*/ 0 60000 65536"/>
                  <a:gd name="T9" fmla="*/ 0 60000 65536"/>
                  <a:gd name="T10" fmla="*/ 0 60000 65536"/>
                  <a:gd name="T11" fmla="*/ 0 60000 65536"/>
                  <a:gd name="T12" fmla="*/ 0 w 90"/>
                  <a:gd name="T13" fmla="*/ 0 h 57"/>
                  <a:gd name="T14" fmla="*/ 90 w 90"/>
                  <a:gd name="T15" fmla="*/ 57 h 57"/>
                </a:gdLst>
                <a:ahLst/>
                <a:cxnLst>
                  <a:cxn ang="T8">
                    <a:pos x="T0" y="T1"/>
                  </a:cxn>
                  <a:cxn ang="T9">
                    <a:pos x="T2" y="T3"/>
                  </a:cxn>
                  <a:cxn ang="T10">
                    <a:pos x="T4" y="T5"/>
                  </a:cxn>
                  <a:cxn ang="T11">
                    <a:pos x="T6" y="T7"/>
                  </a:cxn>
                </a:cxnLst>
                <a:rect l="T12" t="T13" r="T14" b="T15"/>
                <a:pathLst>
                  <a:path w="90" h="57">
                    <a:moveTo>
                      <a:pt x="3" y="0"/>
                    </a:moveTo>
                    <a:cubicBezTo>
                      <a:pt x="3" y="0"/>
                      <a:pt x="58" y="42"/>
                      <a:pt x="90" y="57"/>
                    </a:cubicBezTo>
                    <a:cubicBezTo>
                      <a:pt x="90" y="57"/>
                      <a:pt x="13" y="15"/>
                      <a:pt x="0" y="2"/>
                    </a:cubicBezTo>
                    <a:lnTo>
                      <a:pt x="3" y="0"/>
                    </a:lnTo>
                    <a:close/>
                  </a:path>
                </a:pathLst>
              </a:custGeom>
              <a:solidFill>
                <a:srgbClr val="FFFFFF"/>
              </a:solidFill>
              <a:ln w="9525">
                <a:noFill/>
                <a:round/>
                <a:headEnd/>
                <a:tailEnd/>
              </a:ln>
            </p:spPr>
            <p:txBody>
              <a:bodyPr/>
              <a:lstStyle/>
              <a:p>
                <a:endParaRPr lang="en-US"/>
              </a:p>
            </p:txBody>
          </p:sp>
          <p:sp>
            <p:nvSpPr>
              <p:cNvPr id="44181" name="Freeform 1029"/>
              <p:cNvSpPr>
                <a:spLocks/>
              </p:cNvSpPr>
              <p:nvPr/>
            </p:nvSpPr>
            <p:spPr bwMode="auto">
              <a:xfrm>
                <a:off x="1485" y="2141"/>
                <a:ext cx="62" cy="208"/>
              </a:xfrm>
              <a:custGeom>
                <a:avLst/>
                <a:gdLst>
                  <a:gd name="T0" fmla="*/ 25 w 25"/>
                  <a:gd name="T1" fmla="*/ 12 h 78"/>
                  <a:gd name="T2" fmla="*/ 1 w 25"/>
                  <a:gd name="T3" fmla="*/ 18 h 78"/>
                  <a:gd name="T4" fmla="*/ 8 w 25"/>
                  <a:gd name="T5" fmla="*/ 78 h 78"/>
                  <a:gd name="T6" fmla="*/ 11 w 25"/>
                  <a:gd name="T7" fmla="*/ 33 h 78"/>
                  <a:gd name="T8" fmla="*/ 25 w 25"/>
                  <a:gd name="T9" fmla="*/ 12 h 78"/>
                  <a:gd name="T10" fmla="*/ 0 60000 65536"/>
                  <a:gd name="T11" fmla="*/ 0 60000 65536"/>
                  <a:gd name="T12" fmla="*/ 0 60000 65536"/>
                  <a:gd name="T13" fmla="*/ 0 60000 65536"/>
                  <a:gd name="T14" fmla="*/ 0 60000 65536"/>
                  <a:gd name="T15" fmla="*/ 0 w 25"/>
                  <a:gd name="T16" fmla="*/ 0 h 78"/>
                  <a:gd name="T17" fmla="*/ 25 w 25"/>
                  <a:gd name="T18" fmla="*/ 78 h 78"/>
                </a:gdLst>
                <a:ahLst/>
                <a:cxnLst>
                  <a:cxn ang="T10">
                    <a:pos x="T0" y="T1"/>
                  </a:cxn>
                  <a:cxn ang="T11">
                    <a:pos x="T2" y="T3"/>
                  </a:cxn>
                  <a:cxn ang="T12">
                    <a:pos x="T4" y="T5"/>
                  </a:cxn>
                  <a:cxn ang="T13">
                    <a:pos x="T6" y="T7"/>
                  </a:cxn>
                  <a:cxn ang="T14">
                    <a:pos x="T8" y="T9"/>
                  </a:cxn>
                </a:cxnLst>
                <a:rect l="T15" t="T16" r="T17" b="T18"/>
                <a:pathLst>
                  <a:path w="25" h="78">
                    <a:moveTo>
                      <a:pt x="25" y="12"/>
                    </a:moveTo>
                    <a:cubicBezTo>
                      <a:pt x="25" y="12"/>
                      <a:pt x="3" y="0"/>
                      <a:pt x="1" y="18"/>
                    </a:cubicBezTo>
                    <a:cubicBezTo>
                      <a:pt x="0" y="26"/>
                      <a:pt x="23" y="51"/>
                      <a:pt x="8" y="78"/>
                    </a:cubicBezTo>
                    <a:cubicBezTo>
                      <a:pt x="8" y="78"/>
                      <a:pt x="25" y="64"/>
                      <a:pt x="11" y="33"/>
                    </a:cubicBezTo>
                    <a:cubicBezTo>
                      <a:pt x="3" y="16"/>
                      <a:pt x="3" y="4"/>
                      <a:pt x="25" y="12"/>
                    </a:cubicBezTo>
                    <a:close/>
                  </a:path>
                </a:pathLst>
              </a:custGeom>
              <a:solidFill>
                <a:srgbClr val="FFFFFF"/>
              </a:solidFill>
              <a:ln w="9525">
                <a:noFill/>
                <a:round/>
                <a:headEnd/>
                <a:tailEnd/>
              </a:ln>
            </p:spPr>
            <p:txBody>
              <a:bodyPr/>
              <a:lstStyle/>
              <a:p>
                <a:endParaRPr lang="en-US"/>
              </a:p>
            </p:txBody>
          </p:sp>
          <p:sp>
            <p:nvSpPr>
              <p:cNvPr id="44182" name="Freeform 1030"/>
              <p:cNvSpPr>
                <a:spLocks/>
              </p:cNvSpPr>
              <p:nvPr/>
            </p:nvSpPr>
            <p:spPr bwMode="auto">
              <a:xfrm>
                <a:off x="1495" y="2405"/>
                <a:ext cx="152" cy="110"/>
              </a:xfrm>
              <a:custGeom>
                <a:avLst/>
                <a:gdLst>
                  <a:gd name="T0" fmla="*/ 28 w 61"/>
                  <a:gd name="T1" fmla="*/ 41 h 41"/>
                  <a:gd name="T2" fmla="*/ 34 w 61"/>
                  <a:gd name="T3" fmla="*/ 13 h 41"/>
                  <a:gd name="T4" fmla="*/ 0 w 61"/>
                  <a:gd name="T5" fmla="*/ 0 h 41"/>
                  <a:gd name="T6" fmla="*/ 37 w 61"/>
                  <a:gd name="T7" fmla="*/ 20 h 41"/>
                  <a:gd name="T8" fmla="*/ 28 w 61"/>
                  <a:gd name="T9" fmla="*/ 41 h 41"/>
                  <a:gd name="T10" fmla="*/ 0 60000 65536"/>
                  <a:gd name="T11" fmla="*/ 0 60000 65536"/>
                  <a:gd name="T12" fmla="*/ 0 60000 65536"/>
                  <a:gd name="T13" fmla="*/ 0 60000 65536"/>
                  <a:gd name="T14" fmla="*/ 0 60000 65536"/>
                  <a:gd name="T15" fmla="*/ 0 w 61"/>
                  <a:gd name="T16" fmla="*/ 0 h 41"/>
                  <a:gd name="T17" fmla="*/ 61 w 61"/>
                  <a:gd name="T18" fmla="*/ 41 h 41"/>
                </a:gdLst>
                <a:ahLst/>
                <a:cxnLst>
                  <a:cxn ang="T10">
                    <a:pos x="T0" y="T1"/>
                  </a:cxn>
                  <a:cxn ang="T11">
                    <a:pos x="T2" y="T3"/>
                  </a:cxn>
                  <a:cxn ang="T12">
                    <a:pos x="T4" y="T5"/>
                  </a:cxn>
                  <a:cxn ang="T13">
                    <a:pos x="T6" y="T7"/>
                  </a:cxn>
                  <a:cxn ang="T14">
                    <a:pos x="T8" y="T9"/>
                  </a:cxn>
                </a:cxnLst>
                <a:rect l="T15" t="T16" r="T17" b="T18"/>
                <a:pathLst>
                  <a:path w="61" h="41">
                    <a:moveTo>
                      <a:pt x="28" y="41"/>
                    </a:moveTo>
                    <a:cubicBezTo>
                      <a:pt x="28" y="41"/>
                      <a:pt x="61" y="29"/>
                      <a:pt x="34" y="13"/>
                    </a:cubicBezTo>
                    <a:cubicBezTo>
                      <a:pt x="14" y="1"/>
                      <a:pt x="0" y="0"/>
                      <a:pt x="0" y="0"/>
                    </a:cubicBezTo>
                    <a:cubicBezTo>
                      <a:pt x="0" y="0"/>
                      <a:pt x="34" y="8"/>
                      <a:pt x="37" y="20"/>
                    </a:cubicBezTo>
                    <a:cubicBezTo>
                      <a:pt x="41" y="32"/>
                      <a:pt x="35" y="36"/>
                      <a:pt x="28" y="41"/>
                    </a:cubicBezTo>
                    <a:close/>
                  </a:path>
                </a:pathLst>
              </a:custGeom>
              <a:solidFill>
                <a:srgbClr val="FFFFFF"/>
              </a:solidFill>
              <a:ln w="9525">
                <a:noFill/>
                <a:round/>
                <a:headEnd/>
                <a:tailEnd/>
              </a:ln>
            </p:spPr>
            <p:txBody>
              <a:bodyPr/>
              <a:lstStyle/>
              <a:p>
                <a:endParaRPr lang="en-US"/>
              </a:p>
            </p:txBody>
          </p:sp>
          <p:sp>
            <p:nvSpPr>
              <p:cNvPr id="44183" name="Freeform 1031"/>
              <p:cNvSpPr>
                <a:spLocks/>
              </p:cNvSpPr>
              <p:nvPr/>
            </p:nvSpPr>
            <p:spPr bwMode="auto">
              <a:xfrm>
                <a:off x="1305" y="2291"/>
                <a:ext cx="190" cy="101"/>
              </a:xfrm>
              <a:custGeom>
                <a:avLst/>
                <a:gdLst>
                  <a:gd name="T0" fmla="*/ 14 w 76"/>
                  <a:gd name="T1" fmla="*/ 0 h 38"/>
                  <a:gd name="T2" fmla="*/ 27 w 76"/>
                  <a:gd name="T3" fmla="*/ 36 h 38"/>
                  <a:gd name="T4" fmla="*/ 76 w 76"/>
                  <a:gd name="T5" fmla="*/ 11 h 38"/>
                  <a:gd name="T6" fmla="*/ 45 w 76"/>
                  <a:gd name="T7" fmla="*/ 30 h 38"/>
                  <a:gd name="T8" fmla="*/ 14 w 76"/>
                  <a:gd name="T9" fmla="*/ 0 h 38"/>
                  <a:gd name="T10" fmla="*/ 0 60000 65536"/>
                  <a:gd name="T11" fmla="*/ 0 60000 65536"/>
                  <a:gd name="T12" fmla="*/ 0 60000 65536"/>
                  <a:gd name="T13" fmla="*/ 0 60000 65536"/>
                  <a:gd name="T14" fmla="*/ 0 60000 65536"/>
                  <a:gd name="T15" fmla="*/ 0 w 76"/>
                  <a:gd name="T16" fmla="*/ 0 h 38"/>
                  <a:gd name="T17" fmla="*/ 76 w 76"/>
                  <a:gd name="T18" fmla="*/ 38 h 38"/>
                </a:gdLst>
                <a:ahLst/>
                <a:cxnLst>
                  <a:cxn ang="T10">
                    <a:pos x="T0" y="T1"/>
                  </a:cxn>
                  <a:cxn ang="T11">
                    <a:pos x="T2" y="T3"/>
                  </a:cxn>
                  <a:cxn ang="T12">
                    <a:pos x="T4" y="T5"/>
                  </a:cxn>
                  <a:cxn ang="T13">
                    <a:pos x="T6" y="T7"/>
                  </a:cxn>
                  <a:cxn ang="T14">
                    <a:pos x="T8" y="T9"/>
                  </a:cxn>
                </a:cxnLst>
                <a:rect l="T15" t="T16" r="T17" b="T18"/>
                <a:pathLst>
                  <a:path w="76" h="38">
                    <a:moveTo>
                      <a:pt x="14" y="0"/>
                    </a:moveTo>
                    <a:cubicBezTo>
                      <a:pt x="14" y="0"/>
                      <a:pt x="0" y="38"/>
                      <a:pt x="27" y="36"/>
                    </a:cubicBezTo>
                    <a:cubicBezTo>
                      <a:pt x="53" y="35"/>
                      <a:pt x="72" y="27"/>
                      <a:pt x="76" y="11"/>
                    </a:cubicBezTo>
                    <a:cubicBezTo>
                      <a:pt x="76" y="11"/>
                      <a:pt x="70" y="28"/>
                      <a:pt x="45" y="30"/>
                    </a:cubicBezTo>
                    <a:cubicBezTo>
                      <a:pt x="19" y="32"/>
                      <a:pt x="11" y="38"/>
                      <a:pt x="14" y="0"/>
                    </a:cubicBezTo>
                    <a:close/>
                  </a:path>
                </a:pathLst>
              </a:custGeom>
              <a:solidFill>
                <a:srgbClr val="FFFFFF"/>
              </a:solidFill>
              <a:ln w="9525">
                <a:noFill/>
                <a:round/>
                <a:headEnd/>
                <a:tailEnd/>
              </a:ln>
            </p:spPr>
            <p:txBody>
              <a:bodyPr/>
              <a:lstStyle/>
              <a:p>
                <a:endParaRPr lang="en-US"/>
              </a:p>
            </p:txBody>
          </p:sp>
          <p:sp>
            <p:nvSpPr>
              <p:cNvPr id="44184" name="Freeform 1032"/>
              <p:cNvSpPr>
                <a:spLocks/>
              </p:cNvSpPr>
              <p:nvPr/>
            </p:nvSpPr>
            <p:spPr bwMode="auto">
              <a:xfrm>
                <a:off x="615" y="1811"/>
                <a:ext cx="277" cy="194"/>
              </a:xfrm>
              <a:custGeom>
                <a:avLst/>
                <a:gdLst>
                  <a:gd name="T0" fmla="*/ 105 w 111"/>
                  <a:gd name="T1" fmla="*/ 18 h 73"/>
                  <a:gd name="T2" fmla="*/ 58 w 111"/>
                  <a:gd name="T3" fmla="*/ 52 h 73"/>
                  <a:gd name="T4" fmla="*/ 6 w 111"/>
                  <a:gd name="T5" fmla="*/ 60 h 73"/>
                  <a:gd name="T6" fmla="*/ 42 w 111"/>
                  <a:gd name="T7" fmla="*/ 12 h 73"/>
                  <a:gd name="T8" fmla="*/ 105 w 111"/>
                  <a:gd name="T9" fmla="*/ 18 h 73"/>
                  <a:gd name="T10" fmla="*/ 0 60000 65536"/>
                  <a:gd name="T11" fmla="*/ 0 60000 65536"/>
                  <a:gd name="T12" fmla="*/ 0 60000 65536"/>
                  <a:gd name="T13" fmla="*/ 0 60000 65536"/>
                  <a:gd name="T14" fmla="*/ 0 60000 65536"/>
                  <a:gd name="T15" fmla="*/ 0 w 111"/>
                  <a:gd name="T16" fmla="*/ 0 h 73"/>
                  <a:gd name="T17" fmla="*/ 111 w 111"/>
                  <a:gd name="T18" fmla="*/ 73 h 73"/>
                </a:gdLst>
                <a:ahLst/>
                <a:cxnLst>
                  <a:cxn ang="T10">
                    <a:pos x="T0" y="T1"/>
                  </a:cxn>
                  <a:cxn ang="T11">
                    <a:pos x="T2" y="T3"/>
                  </a:cxn>
                  <a:cxn ang="T12">
                    <a:pos x="T4" y="T5"/>
                  </a:cxn>
                  <a:cxn ang="T13">
                    <a:pos x="T6" y="T7"/>
                  </a:cxn>
                  <a:cxn ang="T14">
                    <a:pos x="T8" y="T9"/>
                  </a:cxn>
                </a:cxnLst>
                <a:rect l="T15" t="T16" r="T17" b="T18"/>
                <a:pathLst>
                  <a:path w="111" h="73">
                    <a:moveTo>
                      <a:pt x="105" y="18"/>
                    </a:moveTo>
                    <a:cubicBezTo>
                      <a:pt x="111" y="31"/>
                      <a:pt x="90" y="48"/>
                      <a:pt x="58" y="52"/>
                    </a:cubicBezTo>
                    <a:cubicBezTo>
                      <a:pt x="27" y="56"/>
                      <a:pt x="12" y="73"/>
                      <a:pt x="6" y="60"/>
                    </a:cubicBezTo>
                    <a:cubicBezTo>
                      <a:pt x="0" y="47"/>
                      <a:pt x="14" y="24"/>
                      <a:pt x="42" y="12"/>
                    </a:cubicBezTo>
                    <a:cubicBezTo>
                      <a:pt x="70" y="0"/>
                      <a:pt x="99" y="5"/>
                      <a:pt x="105" y="18"/>
                    </a:cubicBezTo>
                    <a:close/>
                  </a:path>
                </a:pathLst>
              </a:custGeom>
              <a:solidFill>
                <a:srgbClr val="3594BF"/>
              </a:solidFill>
              <a:ln w="9525">
                <a:noFill/>
                <a:round/>
                <a:headEnd/>
                <a:tailEnd/>
              </a:ln>
            </p:spPr>
            <p:txBody>
              <a:bodyPr/>
              <a:lstStyle/>
              <a:p>
                <a:endParaRPr lang="en-US"/>
              </a:p>
            </p:txBody>
          </p:sp>
          <p:sp>
            <p:nvSpPr>
              <p:cNvPr id="44185" name="Freeform 1033"/>
              <p:cNvSpPr>
                <a:spLocks/>
              </p:cNvSpPr>
              <p:nvPr/>
            </p:nvSpPr>
            <p:spPr bwMode="auto">
              <a:xfrm>
                <a:off x="1900" y="2987"/>
                <a:ext cx="107" cy="136"/>
              </a:xfrm>
              <a:custGeom>
                <a:avLst/>
                <a:gdLst>
                  <a:gd name="T0" fmla="*/ 0 w 43"/>
                  <a:gd name="T1" fmla="*/ 0 h 51"/>
                  <a:gd name="T2" fmla="*/ 43 w 43"/>
                  <a:gd name="T3" fmla="*/ 51 h 51"/>
                  <a:gd name="T4" fmla="*/ 0 60000 65536"/>
                  <a:gd name="T5" fmla="*/ 0 60000 65536"/>
                  <a:gd name="T6" fmla="*/ 0 w 43"/>
                  <a:gd name="T7" fmla="*/ 0 h 51"/>
                  <a:gd name="T8" fmla="*/ 43 w 43"/>
                  <a:gd name="T9" fmla="*/ 51 h 51"/>
                </a:gdLst>
                <a:ahLst/>
                <a:cxnLst>
                  <a:cxn ang="T4">
                    <a:pos x="T0" y="T1"/>
                  </a:cxn>
                  <a:cxn ang="T5">
                    <a:pos x="T2" y="T3"/>
                  </a:cxn>
                </a:cxnLst>
                <a:rect l="T6" t="T7" r="T8" b="T9"/>
                <a:pathLst>
                  <a:path w="43" h="51">
                    <a:moveTo>
                      <a:pt x="0" y="0"/>
                    </a:moveTo>
                    <a:cubicBezTo>
                      <a:pt x="11" y="18"/>
                      <a:pt x="27" y="35"/>
                      <a:pt x="43" y="51"/>
                    </a:cubicBezTo>
                  </a:path>
                </a:pathLst>
              </a:custGeom>
              <a:noFill/>
              <a:ln w="31750" cap="rnd">
                <a:solidFill>
                  <a:srgbClr val="E95F40"/>
                </a:solidFill>
                <a:miter lim="800000"/>
                <a:headEnd/>
                <a:tailEnd/>
              </a:ln>
            </p:spPr>
            <p:txBody>
              <a:bodyPr/>
              <a:lstStyle/>
              <a:p>
                <a:endParaRPr lang="en-US"/>
              </a:p>
            </p:txBody>
          </p:sp>
          <p:sp>
            <p:nvSpPr>
              <p:cNvPr id="44186" name="Freeform 1034"/>
              <p:cNvSpPr>
                <a:spLocks/>
              </p:cNvSpPr>
              <p:nvPr/>
            </p:nvSpPr>
            <p:spPr bwMode="auto">
              <a:xfrm>
                <a:off x="420" y="2477"/>
                <a:ext cx="77" cy="398"/>
              </a:xfrm>
              <a:custGeom>
                <a:avLst/>
                <a:gdLst>
                  <a:gd name="T0" fmla="*/ 31 w 31"/>
                  <a:gd name="T1" fmla="*/ 149 h 149"/>
                  <a:gd name="T2" fmla="*/ 11 w 31"/>
                  <a:gd name="T3" fmla="*/ 0 h 149"/>
                  <a:gd name="T4" fmla="*/ 0 60000 65536"/>
                  <a:gd name="T5" fmla="*/ 0 60000 65536"/>
                  <a:gd name="T6" fmla="*/ 0 w 31"/>
                  <a:gd name="T7" fmla="*/ 0 h 149"/>
                  <a:gd name="T8" fmla="*/ 31 w 31"/>
                  <a:gd name="T9" fmla="*/ 149 h 149"/>
                </a:gdLst>
                <a:ahLst/>
                <a:cxnLst>
                  <a:cxn ang="T4">
                    <a:pos x="T0" y="T1"/>
                  </a:cxn>
                  <a:cxn ang="T5">
                    <a:pos x="T2" y="T3"/>
                  </a:cxn>
                </a:cxnLst>
                <a:rect l="T6" t="T7" r="T8" b="T9"/>
                <a:pathLst>
                  <a:path w="31" h="149">
                    <a:moveTo>
                      <a:pt x="31" y="149"/>
                    </a:moveTo>
                    <a:cubicBezTo>
                      <a:pt x="11" y="108"/>
                      <a:pt x="0" y="54"/>
                      <a:pt x="11" y="0"/>
                    </a:cubicBezTo>
                  </a:path>
                </a:pathLst>
              </a:custGeom>
              <a:noFill/>
              <a:ln w="11113">
                <a:solidFill>
                  <a:srgbClr val="494E4E"/>
                </a:solidFill>
                <a:miter lim="800000"/>
                <a:headEnd/>
                <a:tailEnd/>
              </a:ln>
            </p:spPr>
            <p:txBody>
              <a:bodyPr/>
              <a:lstStyle/>
              <a:p>
                <a:endParaRPr lang="en-US"/>
              </a:p>
            </p:txBody>
          </p:sp>
          <p:sp>
            <p:nvSpPr>
              <p:cNvPr id="44187" name="Freeform 1035"/>
              <p:cNvSpPr>
                <a:spLocks/>
              </p:cNvSpPr>
              <p:nvPr/>
            </p:nvSpPr>
            <p:spPr bwMode="auto">
              <a:xfrm>
                <a:off x="587" y="3048"/>
                <a:ext cx="400" cy="883"/>
              </a:xfrm>
              <a:custGeom>
                <a:avLst/>
                <a:gdLst>
                  <a:gd name="T0" fmla="*/ 160 w 160"/>
                  <a:gd name="T1" fmla="*/ 211 h 331"/>
                  <a:gd name="T2" fmla="*/ 160 w 160"/>
                  <a:gd name="T3" fmla="*/ 248 h 331"/>
                  <a:gd name="T4" fmla="*/ 11 w 160"/>
                  <a:gd name="T5" fmla="*/ 242 h 331"/>
                  <a:gd name="T6" fmla="*/ 0 w 160"/>
                  <a:gd name="T7" fmla="*/ 0 h 331"/>
                  <a:gd name="T8" fmla="*/ 0 60000 65536"/>
                  <a:gd name="T9" fmla="*/ 0 60000 65536"/>
                  <a:gd name="T10" fmla="*/ 0 60000 65536"/>
                  <a:gd name="T11" fmla="*/ 0 60000 65536"/>
                  <a:gd name="T12" fmla="*/ 0 w 160"/>
                  <a:gd name="T13" fmla="*/ 0 h 331"/>
                  <a:gd name="T14" fmla="*/ 160 w 160"/>
                  <a:gd name="T15" fmla="*/ 331 h 331"/>
                </a:gdLst>
                <a:ahLst/>
                <a:cxnLst>
                  <a:cxn ang="T8">
                    <a:pos x="T0" y="T1"/>
                  </a:cxn>
                  <a:cxn ang="T9">
                    <a:pos x="T2" y="T3"/>
                  </a:cxn>
                  <a:cxn ang="T10">
                    <a:pos x="T4" y="T5"/>
                  </a:cxn>
                  <a:cxn ang="T11">
                    <a:pos x="T6" y="T7"/>
                  </a:cxn>
                </a:cxnLst>
                <a:rect l="T12" t="T13" r="T14" b="T15"/>
                <a:pathLst>
                  <a:path w="160" h="331">
                    <a:moveTo>
                      <a:pt x="160" y="211"/>
                    </a:moveTo>
                    <a:cubicBezTo>
                      <a:pt x="160" y="233"/>
                      <a:pt x="160" y="248"/>
                      <a:pt x="160" y="248"/>
                    </a:cubicBezTo>
                    <a:cubicBezTo>
                      <a:pt x="77" y="331"/>
                      <a:pt x="11" y="242"/>
                      <a:pt x="11" y="242"/>
                    </a:cubicBezTo>
                    <a:cubicBezTo>
                      <a:pt x="11" y="242"/>
                      <a:pt x="28" y="75"/>
                      <a:pt x="0" y="0"/>
                    </a:cubicBezTo>
                  </a:path>
                </a:pathLst>
              </a:custGeom>
              <a:noFill/>
              <a:ln w="11113">
                <a:solidFill>
                  <a:srgbClr val="494E4E"/>
                </a:solidFill>
                <a:miter lim="800000"/>
                <a:headEnd/>
                <a:tailEnd/>
              </a:ln>
            </p:spPr>
            <p:txBody>
              <a:bodyPr/>
              <a:lstStyle/>
              <a:p>
                <a:endParaRPr lang="en-US"/>
              </a:p>
            </p:txBody>
          </p:sp>
          <p:sp>
            <p:nvSpPr>
              <p:cNvPr id="44188" name="Freeform 1036"/>
              <p:cNvSpPr>
                <a:spLocks/>
              </p:cNvSpPr>
              <p:nvPr/>
            </p:nvSpPr>
            <p:spPr bwMode="auto">
              <a:xfrm>
                <a:off x="962" y="1525"/>
                <a:ext cx="40" cy="264"/>
              </a:xfrm>
              <a:custGeom>
                <a:avLst/>
                <a:gdLst>
                  <a:gd name="T0" fmla="*/ 11 w 16"/>
                  <a:gd name="T1" fmla="*/ 0 h 99"/>
                  <a:gd name="T2" fmla="*/ 16 w 16"/>
                  <a:gd name="T3" fmla="*/ 99 h 99"/>
                  <a:gd name="T4" fmla="*/ 0 60000 65536"/>
                  <a:gd name="T5" fmla="*/ 0 60000 65536"/>
                  <a:gd name="T6" fmla="*/ 0 w 16"/>
                  <a:gd name="T7" fmla="*/ 0 h 99"/>
                  <a:gd name="T8" fmla="*/ 16 w 16"/>
                  <a:gd name="T9" fmla="*/ 99 h 99"/>
                </a:gdLst>
                <a:ahLst/>
                <a:cxnLst>
                  <a:cxn ang="T4">
                    <a:pos x="T0" y="T1"/>
                  </a:cxn>
                  <a:cxn ang="T5">
                    <a:pos x="T2" y="T3"/>
                  </a:cxn>
                </a:cxnLst>
                <a:rect l="T6" t="T7" r="T8" b="T9"/>
                <a:pathLst>
                  <a:path w="16" h="99">
                    <a:moveTo>
                      <a:pt x="11" y="0"/>
                    </a:moveTo>
                    <a:cubicBezTo>
                      <a:pt x="12" y="6"/>
                      <a:pt x="0" y="53"/>
                      <a:pt x="16" y="99"/>
                    </a:cubicBezTo>
                  </a:path>
                </a:pathLst>
              </a:custGeom>
              <a:noFill/>
              <a:ln w="11113">
                <a:solidFill>
                  <a:srgbClr val="494E4E"/>
                </a:solidFill>
                <a:miter lim="800000"/>
                <a:headEnd/>
                <a:tailEnd/>
              </a:ln>
            </p:spPr>
            <p:txBody>
              <a:bodyPr/>
              <a:lstStyle/>
              <a:p>
                <a:endParaRPr lang="en-US"/>
              </a:p>
            </p:txBody>
          </p:sp>
          <p:sp>
            <p:nvSpPr>
              <p:cNvPr id="44189" name="Freeform 1037"/>
              <p:cNvSpPr>
                <a:spLocks/>
              </p:cNvSpPr>
              <p:nvPr/>
            </p:nvSpPr>
            <p:spPr bwMode="auto">
              <a:xfrm>
                <a:off x="542" y="1525"/>
                <a:ext cx="68" cy="656"/>
              </a:xfrm>
              <a:custGeom>
                <a:avLst/>
                <a:gdLst>
                  <a:gd name="T0" fmla="*/ 0 w 27"/>
                  <a:gd name="T1" fmla="*/ 246 h 246"/>
                  <a:gd name="T2" fmla="*/ 9 w 27"/>
                  <a:gd name="T3" fmla="*/ 0 h 246"/>
                  <a:gd name="T4" fmla="*/ 0 60000 65536"/>
                  <a:gd name="T5" fmla="*/ 0 60000 65536"/>
                  <a:gd name="T6" fmla="*/ 0 w 27"/>
                  <a:gd name="T7" fmla="*/ 0 h 246"/>
                  <a:gd name="T8" fmla="*/ 27 w 27"/>
                  <a:gd name="T9" fmla="*/ 246 h 246"/>
                </a:gdLst>
                <a:ahLst/>
                <a:cxnLst>
                  <a:cxn ang="T4">
                    <a:pos x="T0" y="T1"/>
                  </a:cxn>
                  <a:cxn ang="T5">
                    <a:pos x="T2" y="T3"/>
                  </a:cxn>
                </a:cxnLst>
                <a:rect l="T6" t="T7" r="T8" b="T9"/>
                <a:pathLst>
                  <a:path w="27" h="246">
                    <a:moveTo>
                      <a:pt x="0" y="246"/>
                    </a:moveTo>
                    <a:cubicBezTo>
                      <a:pt x="27" y="141"/>
                      <a:pt x="9" y="0"/>
                      <a:pt x="9" y="0"/>
                    </a:cubicBezTo>
                  </a:path>
                </a:pathLst>
              </a:custGeom>
              <a:noFill/>
              <a:ln w="11113">
                <a:solidFill>
                  <a:srgbClr val="494E4E"/>
                </a:solidFill>
                <a:miter lim="800000"/>
                <a:headEnd/>
                <a:tailEnd/>
              </a:ln>
            </p:spPr>
            <p:txBody>
              <a:bodyPr/>
              <a:lstStyle/>
              <a:p>
                <a:endParaRPr lang="en-US"/>
              </a:p>
            </p:txBody>
          </p:sp>
          <p:sp>
            <p:nvSpPr>
              <p:cNvPr id="44190" name="Oval 1038"/>
              <p:cNvSpPr>
                <a:spLocks noChangeArrowheads="1"/>
              </p:cNvSpPr>
              <p:nvPr/>
            </p:nvSpPr>
            <p:spPr bwMode="auto">
              <a:xfrm>
                <a:off x="565" y="1437"/>
                <a:ext cx="425" cy="174"/>
              </a:xfrm>
              <a:prstGeom prst="ellipse">
                <a:avLst/>
              </a:prstGeom>
              <a:noFill/>
              <a:ln w="11113">
                <a:solidFill>
                  <a:srgbClr val="494E4E"/>
                </a:solidFill>
                <a:miter lim="800000"/>
                <a:headEnd/>
                <a:tailEnd/>
              </a:ln>
            </p:spPr>
            <p:txBody>
              <a:bodyPr/>
              <a:lstStyle/>
              <a:p>
                <a:endParaRPr lang="en-US"/>
              </a:p>
            </p:txBody>
          </p:sp>
          <p:sp>
            <p:nvSpPr>
              <p:cNvPr id="44191" name="Freeform 1039"/>
              <p:cNvSpPr>
                <a:spLocks/>
              </p:cNvSpPr>
              <p:nvPr/>
            </p:nvSpPr>
            <p:spPr bwMode="auto">
              <a:xfrm>
                <a:off x="892" y="1779"/>
                <a:ext cx="143" cy="152"/>
              </a:xfrm>
              <a:custGeom>
                <a:avLst/>
                <a:gdLst>
                  <a:gd name="T0" fmla="*/ 0 w 57"/>
                  <a:gd name="T1" fmla="*/ 57 h 57"/>
                  <a:gd name="T2" fmla="*/ 19 w 57"/>
                  <a:gd name="T3" fmla="*/ 19 h 57"/>
                  <a:gd name="T4" fmla="*/ 57 w 57"/>
                  <a:gd name="T5" fmla="*/ 2 h 57"/>
                  <a:gd name="T6" fmla="*/ 0 60000 65536"/>
                  <a:gd name="T7" fmla="*/ 0 60000 65536"/>
                  <a:gd name="T8" fmla="*/ 0 60000 65536"/>
                  <a:gd name="T9" fmla="*/ 0 w 57"/>
                  <a:gd name="T10" fmla="*/ 0 h 57"/>
                  <a:gd name="T11" fmla="*/ 57 w 57"/>
                  <a:gd name="T12" fmla="*/ 57 h 57"/>
                </a:gdLst>
                <a:ahLst/>
                <a:cxnLst>
                  <a:cxn ang="T6">
                    <a:pos x="T0" y="T1"/>
                  </a:cxn>
                  <a:cxn ang="T7">
                    <a:pos x="T2" y="T3"/>
                  </a:cxn>
                  <a:cxn ang="T8">
                    <a:pos x="T4" y="T5"/>
                  </a:cxn>
                </a:cxnLst>
                <a:rect l="T9" t="T10" r="T11" b="T12"/>
                <a:pathLst>
                  <a:path w="57" h="57">
                    <a:moveTo>
                      <a:pt x="0" y="57"/>
                    </a:moveTo>
                    <a:cubicBezTo>
                      <a:pt x="1" y="44"/>
                      <a:pt x="3" y="25"/>
                      <a:pt x="19" y="19"/>
                    </a:cubicBezTo>
                    <a:cubicBezTo>
                      <a:pt x="43" y="10"/>
                      <a:pt x="39" y="0"/>
                      <a:pt x="57" y="2"/>
                    </a:cubicBezTo>
                  </a:path>
                </a:pathLst>
              </a:custGeom>
              <a:noFill/>
              <a:ln w="11113">
                <a:solidFill>
                  <a:srgbClr val="494E4E"/>
                </a:solidFill>
                <a:miter lim="800000"/>
                <a:headEnd/>
                <a:tailEnd/>
              </a:ln>
            </p:spPr>
            <p:txBody>
              <a:bodyPr/>
              <a:lstStyle/>
              <a:p>
                <a:endParaRPr lang="en-US"/>
              </a:p>
            </p:txBody>
          </p:sp>
          <p:sp>
            <p:nvSpPr>
              <p:cNvPr id="44192" name="Oval 1040"/>
              <p:cNvSpPr>
                <a:spLocks noChangeArrowheads="1"/>
              </p:cNvSpPr>
              <p:nvPr/>
            </p:nvSpPr>
            <p:spPr bwMode="auto">
              <a:xfrm>
                <a:off x="625" y="1451"/>
                <a:ext cx="315" cy="130"/>
              </a:xfrm>
              <a:prstGeom prst="ellipse">
                <a:avLst/>
              </a:prstGeom>
              <a:noFill/>
              <a:ln w="7938">
                <a:solidFill>
                  <a:srgbClr val="494E4E"/>
                </a:solidFill>
                <a:miter lim="800000"/>
                <a:headEnd/>
                <a:tailEnd/>
              </a:ln>
            </p:spPr>
            <p:txBody>
              <a:bodyPr/>
              <a:lstStyle/>
              <a:p>
                <a:endParaRPr lang="en-US"/>
              </a:p>
            </p:txBody>
          </p:sp>
          <p:sp>
            <p:nvSpPr>
              <p:cNvPr id="44193" name="Freeform 1041"/>
              <p:cNvSpPr>
                <a:spLocks/>
              </p:cNvSpPr>
              <p:nvPr/>
            </p:nvSpPr>
            <p:spPr bwMode="auto">
              <a:xfrm>
                <a:off x="1987" y="3259"/>
                <a:ext cx="150" cy="125"/>
              </a:xfrm>
              <a:custGeom>
                <a:avLst/>
                <a:gdLst>
                  <a:gd name="T0" fmla="*/ 60 w 60"/>
                  <a:gd name="T1" fmla="*/ 47 h 47"/>
                  <a:gd name="T2" fmla="*/ 0 w 60"/>
                  <a:gd name="T3" fmla="*/ 0 h 47"/>
                  <a:gd name="T4" fmla="*/ 0 60000 65536"/>
                  <a:gd name="T5" fmla="*/ 0 60000 65536"/>
                  <a:gd name="T6" fmla="*/ 0 w 60"/>
                  <a:gd name="T7" fmla="*/ 0 h 47"/>
                  <a:gd name="T8" fmla="*/ 60 w 60"/>
                  <a:gd name="T9" fmla="*/ 47 h 47"/>
                </a:gdLst>
                <a:ahLst/>
                <a:cxnLst>
                  <a:cxn ang="T4">
                    <a:pos x="T0" y="T1"/>
                  </a:cxn>
                  <a:cxn ang="T5">
                    <a:pos x="T2" y="T3"/>
                  </a:cxn>
                </a:cxnLst>
                <a:rect l="T6" t="T7" r="T8" b="T9"/>
                <a:pathLst>
                  <a:path w="60" h="47">
                    <a:moveTo>
                      <a:pt x="60" y="47"/>
                    </a:moveTo>
                    <a:cubicBezTo>
                      <a:pt x="44" y="34"/>
                      <a:pt x="22" y="17"/>
                      <a:pt x="0" y="0"/>
                    </a:cubicBezTo>
                  </a:path>
                </a:pathLst>
              </a:custGeom>
              <a:noFill/>
              <a:ln w="7938">
                <a:solidFill>
                  <a:srgbClr val="494E4E"/>
                </a:solidFill>
                <a:miter lim="800000"/>
                <a:headEnd/>
                <a:tailEnd/>
              </a:ln>
            </p:spPr>
            <p:txBody>
              <a:bodyPr/>
              <a:lstStyle/>
              <a:p>
                <a:endParaRPr lang="en-US"/>
              </a:p>
            </p:txBody>
          </p:sp>
          <p:sp>
            <p:nvSpPr>
              <p:cNvPr id="44194" name="Freeform 1042"/>
              <p:cNvSpPr>
                <a:spLocks/>
              </p:cNvSpPr>
              <p:nvPr/>
            </p:nvSpPr>
            <p:spPr bwMode="auto">
              <a:xfrm>
                <a:off x="1777" y="3027"/>
                <a:ext cx="108" cy="26"/>
              </a:xfrm>
              <a:custGeom>
                <a:avLst/>
                <a:gdLst>
                  <a:gd name="T0" fmla="*/ 0 w 43"/>
                  <a:gd name="T1" fmla="*/ 0 h 10"/>
                  <a:gd name="T2" fmla="*/ 43 w 43"/>
                  <a:gd name="T3" fmla="*/ 10 h 10"/>
                  <a:gd name="T4" fmla="*/ 0 60000 65536"/>
                  <a:gd name="T5" fmla="*/ 0 60000 65536"/>
                  <a:gd name="T6" fmla="*/ 0 w 43"/>
                  <a:gd name="T7" fmla="*/ 0 h 10"/>
                  <a:gd name="T8" fmla="*/ 43 w 43"/>
                  <a:gd name="T9" fmla="*/ 10 h 10"/>
                </a:gdLst>
                <a:ahLst/>
                <a:cxnLst>
                  <a:cxn ang="T4">
                    <a:pos x="T0" y="T1"/>
                  </a:cxn>
                  <a:cxn ang="T5">
                    <a:pos x="T2" y="T3"/>
                  </a:cxn>
                </a:cxnLst>
                <a:rect l="T6" t="T7" r="T8" b="T9"/>
                <a:pathLst>
                  <a:path w="43" h="10">
                    <a:moveTo>
                      <a:pt x="0" y="0"/>
                    </a:moveTo>
                    <a:cubicBezTo>
                      <a:pt x="8" y="0"/>
                      <a:pt x="22" y="3"/>
                      <a:pt x="43" y="10"/>
                    </a:cubicBezTo>
                  </a:path>
                </a:pathLst>
              </a:custGeom>
              <a:noFill/>
              <a:ln w="7938">
                <a:solidFill>
                  <a:srgbClr val="494E4E"/>
                </a:solidFill>
                <a:miter lim="800000"/>
                <a:headEnd/>
                <a:tailEnd/>
              </a:ln>
            </p:spPr>
            <p:txBody>
              <a:bodyPr/>
              <a:lstStyle/>
              <a:p>
                <a:endParaRPr lang="en-US"/>
              </a:p>
            </p:txBody>
          </p:sp>
          <p:sp>
            <p:nvSpPr>
              <p:cNvPr id="44195" name="Freeform 1043"/>
              <p:cNvSpPr>
                <a:spLocks/>
              </p:cNvSpPr>
              <p:nvPr/>
            </p:nvSpPr>
            <p:spPr bwMode="auto">
              <a:xfrm>
                <a:off x="1747" y="3056"/>
                <a:ext cx="13" cy="16"/>
              </a:xfrm>
              <a:custGeom>
                <a:avLst/>
                <a:gdLst>
                  <a:gd name="T0" fmla="*/ 5 w 5"/>
                  <a:gd name="T1" fmla="*/ 6 h 6"/>
                  <a:gd name="T2" fmla="*/ 0 w 5"/>
                  <a:gd name="T3" fmla="*/ 0 h 6"/>
                  <a:gd name="T4" fmla="*/ 0 60000 65536"/>
                  <a:gd name="T5" fmla="*/ 0 60000 65536"/>
                  <a:gd name="T6" fmla="*/ 0 w 5"/>
                  <a:gd name="T7" fmla="*/ 0 h 6"/>
                  <a:gd name="T8" fmla="*/ 5 w 5"/>
                  <a:gd name="T9" fmla="*/ 6 h 6"/>
                </a:gdLst>
                <a:ahLst/>
                <a:cxnLst>
                  <a:cxn ang="T4">
                    <a:pos x="T0" y="T1"/>
                  </a:cxn>
                  <a:cxn ang="T5">
                    <a:pos x="T2" y="T3"/>
                  </a:cxn>
                </a:cxnLst>
                <a:rect l="T6" t="T7" r="T8" b="T9"/>
                <a:pathLst>
                  <a:path w="5" h="6">
                    <a:moveTo>
                      <a:pt x="5" y="6"/>
                    </a:moveTo>
                    <a:cubicBezTo>
                      <a:pt x="3" y="5"/>
                      <a:pt x="1" y="3"/>
                      <a:pt x="0" y="0"/>
                    </a:cubicBezTo>
                  </a:path>
                </a:pathLst>
              </a:custGeom>
              <a:noFill/>
              <a:ln w="7938">
                <a:solidFill>
                  <a:srgbClr val="494E4E"/>
                </a:solidFill>
                <a:miter lim="800000"/>
                <a:headEnd/>
                <a:tailEnd/>
              </a:ln>
            </p:spPr>
            <p:txBody>
              <a:bodyPr/>
              <a:lstStyle/>
              <a:p>
                <a:endParaRPr lang="en-US"/>
              </a:p>
            </p:txBody>
          </p:sp>
          <p:sp>
            <p:nvSpPr>
              <p:cNvPr id="44196" name="Freeform 1044"/>
              <p:cNvSpPr>
                <a:spLocks/>
              </p:cNvSpPr>
              <p:nvPr/>
            </p:nvSpPr>
            <p:spPr bwMode="auto">
              <a:xfrm>
                <a:off x="1760" y="3072"/>
                <a:ext cx="147" cy="120"/>
              </a:xfrm>
              <a:custGeom>
                <a:avLst/>
                <a:gdLst>
                  <a:gd name="T0" fmla="*/ 59 w 59"/>
                  <a:gd name="T1" fmla="*/ 45 h 45"/>
                  <a:gd name="T2" fmla="*/ 0 w 59"/>
                  <a:gd name="T3" fmla="*/ 0 h 45"/>
                  <a:gd name="T4" fmla="*/ 0 60000 65536"/>
                  <a:gd name="T5" fmla="*/ 0 60000 65536"/>
                  <a:gd name="T6" fmla="*/ 0 w 59"/>
                  <a:gd name="T7" fmla="*/ 0 h 45"/>
                  <a:gd name="T8" fmla="*/ 59 w 59"/>
                  <a:gd name="T9" fmla="*/ 45 h 45"/>
                </a:gdLst>
                <a:ahLst/>
                <a:cxnLst>
                  <a:cxn ang="T4">
                    <a:pos x="T0" y="T1"/>
                  </a:cxn>
                  <a:cxn ang="T5">
                    <a:pos x="T2" y="T3"/>
                  </a:cxn>
                </a:cxnLst>
                <a:rect l="T6" t="T7" r="T8" b="T9"/>
                <a:pathLst>
                  <a:path w="59" h="45">
                    <a:moveTo>
                      <a:pt x="59" y="45"/>
                    </a:moveTo>
                    <a:cubicBezTo>
                      <a:pt x="30" y="22"/>
                      <a:pt x="6" y="3"/>
                      <a:pt x="0" y="0"/>
                    </a:cubicBezTo>
                  </a:path>
                </a:pathLst>
              </a:custGeom>
              <a:noFill/>
              <a:ln w="7938">
                <a:solidFill>
                  <a:srgbClr val="494E4E"/>
                </a:solidFill>
                <a:miter lim="800000"/>
                <a:headEnd/>
                <a:tailEnd/>
              </a:ln>
            </p:spPr>
            <p:txBody>
              <a:bodyPr/>
              <a:lstStyle/>
              <a:p>
                <a:endParaRPr lang="en-US"/>
              </a:p>
            </p:txBody>
          </p:sp>
          <p:sp>
            <p:nvSpPr>
              <p:cNvPr id="44197" name="Freeform 1045"/>
              <p:cNvSpPr>
                <a:spLocks/>
              </p:cNvSpPr>
              <p:nvPr/>
            </p:nvSpPr>
            <p:spPr bwMode="auto">
              <a:xfrm>
                <a:off x="1752" y="3248"/>
                <a:ext cx="5" cy="11"/>
              </a:xfrm>
              <a:custGeom>
                <a:avLst/>
                <a:gdLst>
                  <a:gd name="T0" fmla="*/ 2 w 2"/>
                  <a:gd name="T1" fmla="*/ 4 h 4"/>
                  <a:gd name="T2" fmla="*/ 0 w 2"/>
                  <a:gd name="T3" fmla="*/ 0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4"/>
                    </a:moveTo>
                    <a:cubicBezTo>
                      <a:pt x="1" y="2"/>
                      <a:pt x="0" y="2"/>
                      <a:pt x="0" y="0"/>
                    </a:cubicBezTo>
                  </a:path>
                </a:pathLst>
              </a:custGeom>
              <a:noFill/>
              <a:ln w="15875" cap="rnd">
                <a:solidFill>
                  <a:srgbClr val="494E4E"/>
                </a:solidFill>
                <a:miter lim="800000"/>
                <a:headEnd/>
                <a:tailEnd/>
              </a:ln>
            </p:spPr>
            <p:txBody>
              <a:bodyPr/>
              <a:lstStyle/>
              <a:p>
                <a:endParaRPr lang="en-US"/>
              </a:p>
            </p:txBody>
          </p:sp>
          <p:sp>
            <p:nvSpPr>
              <p:cNvPr id="44198" name="Freeform 1046"/>
              <p:cNvSpPr>
                <a:spLocks/>
              </p:cNvSpPr>
              <p:nvPr/>
            </p:nvSpPr>
            <p:spPr bwMode="auto">
              <a:xfrm>
                <a:off x="1800" y="3317"/>
                <a:ext cx="12" cy="16"/>
              </a:xfrm>
              <a:custGeom>
                <a:avLst/>
                <a:gdLst>
                  <a:gd name="T0" fmla="*/ 5 w 5"/>
                  <a:gd name="T1" fmla="*/ 6 h 6"/>
                  <a:gd name="T2" fmla="*/ 0 w 5"/>
                  <a:gd name="T3" fmla="*/ 0 h 6"/>
                  <a:gd name="T4" fmla="*/ 0 60000 65536"/>
                  <a:gd name="T5" fmla="*/ 0 60000 65536"/>
                  <a:gd name="T6" fmla="*/ 0 w 5"/>
                  <a:gd name="T7" fmla="*/ 0 h 6"/>
                  <a:gd name="T8" fmla="*/ 5 w 5"/>
                  <a:gd name="T9" fmla="*/ 6 h 6"/>
                </a:gdLst>
                <a:ahLst/>
                <a:cxnLst>
                  <a:cxn ang="T4">
                    <a:pos x="T0" y="T1"/>
                  </a:cxn>
                  <a:cxn ang="T5">
                    <a:pos x="T2" y="T3"/>
                  </a:cxn>
                </a:cxnLst>
                <a:rect l="T6" t="T7" r="T8" b="T9"/>
                <a:pathLst>
                  <a:path w="5" h="6">
                    <a:moveTo>
                      <a:pt x="5" y="6"/>
                    </a:moveTo>
                    <a:cubicBezTo>
                      <a:pt x="2" y="3"/>
                      <a:pt x="3" y="3"/>
                      <a:pt x="0" y="0"/>
                    </a:cubicBezTo>
                  </a:path>
                </a:pathLst>
              </a:custGeom>
              <a:noFill/>
              <a:ln w="15875">
                <a:solidFill>
                  <a:srgbClr val="494E4E"/>
                </a:solidFill>
                <a:miter lim="800000"/>
                <a:headEnd/>
                <a:tailEnd/>
              </a:ln>
            </p:spPr>
            <p:txBody>
              <a:bodyPr/>
              <a:lstStyle/>
              <a:p>
                <a:endParaRPr lang="en-US"/>
              </a:p>
            </p:txBody>
          </p:sp>
          <p:sp>
            <p:nvSpPr>
              <p:cNvPr id="44199" name="Freeform 1047"/>
              <p:cNvSpPr>
                <a:spLocks/>
              </p:cNvSpPr>
              <p:nvPr/>
            </p:nvSpPr>
            <p:spPr bwMode="auto">
              <a:xfrm>
                <a:off x="1890" y="3421"/>
                <a:ext cx="52" cy="150"/>
              </a:xfrm>
              <a:custGeom>
                <a:avLst/>
                <a:gdLst>
                  <a:gd name="T0" fmla="*/ 3 w 21"/>
                  <a:gd name="T1" fmla="*/ 56 h 56"/>
                  <a:gd name="T2" fmla="*/ 12 w 21"/>
                  <a:gd name="T3" fmla="*/ 21 h 56"/>
                  <a:gd name="T4" fmla="*/ 0 w 21"/>
                  <a:gd name="T5" fmla="*/ 0 h 56"/>
                  <a:gd name="T6" fmla="*/ 0 60000 65536"/>
                  <a:gd name="T7" fmla="*/ 0 60000 65536"/>
                  <a:gd name="T8" fmla="*/ 0 60000 65536"/>
                  <a:gd name="T9" fmla="*/ 0 w 21"/>
                  <a:gd name="T10" fmla="*/ 0 h 56"/>
                  <a:gd name="T11" fmla="*/ 21 w 21"/>
                  <a:gd name="T12" fmla="*/ 56 h 56"/>
                </a:gdLst>
                <a:ahLst/>
                <a:cxnLst>
                  <a:cxn ang="T6">
                    <a:pos x="T0" y="T1"/>
                  </a:cxn>
                  <a:cxn ang="T7">
                    <a:pos x="T2" y="T3"/>
                  </a:cxn>
                  <a:cxn ang="T8">
                    <a:pos x="T4" y="T5"/>
                  </a:cxn>
                </a:cxnLst>
                <a:rect l="T9" t="T10" r="T11" b="T12"/>
                <a:pathLst>
                  <a:path w="21" h="56">
                    <a:moveTo>
                      <a:pt x="3" y="56"/>
                    </a:moveTo>
                    <a:cubicBezTo>
                      <a:pt x="14" y="52"/>
                      <a:pt x="21" y="42"/>
                      <a:pt x="12" y="21"/>
                    </a:cubicBezTo>
                    <a:cubicBezTo>
                      <a:pt x="9" y="14"/>
                      <a:pt x="5" y="7"/>
                      <a:pt x="0" y="0"/>
                    </a:cubicBezTo>
                  </a:path>
                </a:pathLst>
              </a:custGeom>
              <a:noFill/>
              <a:ln w="7938">
                <a:solidFill>
                  <a:srgbClr val="494E4E"/>
                </a:solidFill>
                <a:miter lim="800000"/>
                <a:headEnd/>
                <a:tailEnd/>
              </a:ln>
            </p:spPr>
            <p:txBody>
              <a:bodyPr/>
              <a:lstStyle/>
              <a:p>
                <a:endParaRPr lang="en-US"/>
              </a:p>
            </p:txBody>
          </p:sp>
          <p:sp>
            <p:nvSpPr>
              <p:cNvPr id="44200" name="Freeform 1048"/>
              <p:cNvSpPr>
                <a:spLocks/>
              </p:cNvSpPr>
              <p:nvPr/>
            </p:nvSpPr>
            <p:spPr bwMode="auto">
              <a:xfrm>
                <a:off x="1505" y="3424"/>
                <a:ext cx="187" cy="96"/>
              </a:xfrm>
              <a:custGeom>
                <a:avLst/>
                <a:gdLst>
                  <a:gd name="T0" fmla="*/ 0 w 75"/>
                  <a:gd name="T1" fmla="*/ 0 h 36"/>
                  <a:gd name="T2" fmla="*/ 18 w 75"/>
                  <a:gd name="T3" fmla="*/ 8 h 36"/>
                  <a:gd name="T4" fmla="*/ 75 w 75"/>
                  <a:gd name="T5" fmla="*/ 36 h 36"/>
                  <a:gd name="T6" fmla="*/ 0 60000 65536"/>
                  <a:gd name="T7" fmla="*/ 0 60000 65536"/>
                  <a:gd name="T8" fmla="*/ 0 60000 65536"/>
                  <a:gd name="T9" fmla="*/ 0 w 75"/>
                  <a:gd name="T10" fmla="*/ 0 h 36"/>
                  <a:gd name="T11" fmla="*/ 75 w 75"/>
                  <a:gd name="T12" fmla="*/ 36 h 36"/>
                </a:gdLst>
                <a:ahLst/>
                <a:cxnLst>
                  <a:cxn ang="T6">
                    <a:pos x="T0" y="T1"/>
                  </a:cxn>
                  <a:cxn ang="T7">
                    <a:pos x="T2" y="T3"/>
                  </a:cxn>
                  <a:cxn ang="T8">
                    <a:pos x="T4" y="T5"/>
                  </a:cxn>
                </a:cxnLst>
                <a:rect l="T9" t="T10" r="T11" b="T12"/>
                <a:pathLst>
                  <a:path w="75" h="36">
                    <a:moveTo>
                      <a:pt x="0" y="0"/>
                    </a:moveTo>
                    <a:cubicBezTo>
                      <a:pt x="5" y="1"/>
                      <a:pt x="9" y="3"/>
                      <a:pt x="18" y="8"/>
                    </a:cubicBezTo>
                    <a:cubicBezTo>
                      <a:pt x="36" y="18"/>
                      <a:pt x="57" y="28"/>
                      <a:pt x="75" y="36"/>
                    </a:cubicBezTo>
                  </a:path>
                </a:pathLst>
              </a:custGeom>
              <a:noFill/>
              <a:ln w="7938">
                <a:solidFill>
                  <a:srgbClr val="494E4E"/>
                </a:solidFill>
                <a:miter lim="800000"/>
                <a:headEnd/>
                <a:tailEnd/>
              </a:ln>
            </p:spPr>
            <p:txBody>
              <a:bodyPr/>
              <a:lstStyle/>
              <a:p>
                <a:endParaRPr lang="en-US"/>
              </a:p>
            </p:txBody>
          </p:sp>
          <p:sp>
            <p:nvSpPr>
              <p:cNvPr id="44201" name="Freeform 1049"/>
              <p:cNvSpPr>
                <a:spLocks/>
              </p:cNvSpPr>
              <p:nvPr/>
            </p:nvSpPr>
            <p:spPr bwMode="auto">
              <a:xfrm>
                <a:off x="1475" y="3456"/>
                <a:ext cx="85" cy="128"/>
              </a:xfrm>
              <a:custGeom>
                <a:avLst/>
                <a:gdLst>
                  <a:gd name="T0" fmla="*/ 34 w 34"/>
                  <a:gd name="T1" fmla="*/ 48 h 48"/>
                  <a:gd name="T2" fmla="*/ 10 w 34"/>
                  <a:gd name="T3" fmla="*/ 16 h 48"/>
                  <a:gd name="T4" fmla="*/ 2 w 34"/>
                  <a:gd name="T5" fmla="*/ 4 h 48"/>
                  <a:gd name="T6" fmla="*/ 0 w 34"/>
                  <a:gd name="T7" fmla="*/ 0 h 48"/>
                  <a:gd name="T8" fmla="*/ 0 60000 65536"/>
                  <a:gd name="T9" fmla="*/ 0 60000 65536"/>
                  <a:gd name="T10" fmla="*/ 0 60000 65536"/>
                  <a:gd name="T11" fmla="*/ 0 60000 65536"/>
                  <a:gd name="T12" fmla="*/ 0 w 34"/>
                  <a:gd name="T13" fmla="*/ 0 h 48"/>
                  <a:gd name="T14" fmla="*/ 34 w 34"/>
                  <a:gd name="T15" fmla="*/ 48 h 48"/>
                </a:gdLst>
                <a:ahLst/>
                <a:cxnLst>
                  <a:cxn ang="T8">
                    <a:pos x="T0" y="T1"/>
                  </a:cxn>
                  <a:cxn ang="T9">
                    <a:pos x="T2" y="T3"/>
                  </a:cxn>
                  <a:cxn ang="T10">
                    <a:pos x="T4" y="T5"/>
                  </a:cxn>
                  <a:cxn ang="T11">
                    <a:pos x="T6" y="T7"/>
                  </a:cxn>
                </a:cxnLst>
                <a:rect l="T12" t="T13" r="T14" b="T15"/>
                <a:pathLst>
                  <a:path w="34" h="48">
                    <a:moveTo>
                      <a:pt x="34" y="48"/>
                    </a:moveTo>
                    <a:cubicBezTo>
                      <a:pt x="25" y="36"/>
                      <a:pt x="16" y="24"/>
                      <a:pt x="10" y="16"/>
                    </a:cubicBezTo>
                    <a:cubicBezTo>
                      <a:pt x="7" y="12"/>
                      <a:pt x="5" y="8"/>
                      <a:pt x="2" y="4"/>
                    </a:cubicBezTo>
                    <a:cubicBezTo>
                      <a:pt x="1" y="3"/>
                      <a:pt x="1" y="2"/>
                      <a:pt x="0" y="0"/>
                    </a:cubicBezTo>
                  </a:path>
                </a:pathLst>
              </a:custGeom>
              <a:noFill/>
              <a:ln w="7938">
                <a:solidFill>
                  <a:srgbClr val="494E4E"/>
                </a:solidFill>
                <a:miter lim="800000"/>
                <a:headEnd/>
                <a:tailEnd/>
              </a:ln>
            </p:spPr>
            <p:txBody>
              <a:bodyPr/>
              <a:lstStyle/>
              <a:p>
                <a:endParaRPr lang="en-US"/>
              </a:p>
            </p:txBody>
          </p:sp>
          <p:sp>
            <p:nvSpPr>
              <p:cNvPr id="44202" name="Freeform 1050"/>
              <p:cNvSpPr>
                <a:spLocks noEditPoints="1"/>
              </p:cNvSpPr>
              <p:nvPr/>
            </p:nvSpPr>
            <p:spPr bwMode="auto">
              <a:xfrm>
                <a:off x="845" y="2613"/>
                <a:ext cx="895" cy="939"/>
              </a:xfrm>
              <a:custGeom>
                <a:avLst/>
                <a:gdLst>
                  <a:gd name="T0" fmla="*/ 243 w 358"/>
                  <a:gd name="T1" fmla="*/ 283 h 352"/>
                  <a:gd name="T2" fmla="*/ 358 w 358"/>
                  <a:gd name="T3" fmla="*/ 352 h 352"/>
                  <a:gd name="T4" fmla="*/ 0 w 358"/>
                  <a:gd name="T5" fmla="*/ 192 h 352"/>
                  <a:gd name="T6" fmla="*/ 183 w 358"/>
                  <a:gd name="T7" fmla="*/ 250 h 352"/>
                  <a:gd name="T8" fmla="*/ 250 w 358"/>
                  <a:gd name="T9" fmla="*/ 55 h 352"/>
                  <a:gd name="T10" fmla="*/ 253 w 358"/>
                  <a:gd name="T11" fmla="*/ 17 h 352"/>
                  <a:gd name="T12" fmla="*/ 256 w 358"/>
                  <a:gd name="T13" fmla="*/ 129 h 352"/>
                  <a:gd name="T14" fmla="*/ 252 w 358"/>
                  <a:gd name="T15" fmla="*/ 104 h 352"/>
                  <a:gd name="T16" fmla="*/ 275 w 358"/>
                  <a:gd name="T17" fmla="*/ 197 h 352"/>
                  <a:gd name="T18" fmla="*/ 271 w 358"/>
                  <a:gd name="T19" fmla="*/ 186 h 352"/>
                  <a:gd name="T20" fmla="*/ 296 w 358"/>
                  <a:gd name="T21" fmla="*/ 243 h 352"/>
                  <a:gd name="T22" fmla="*/ 282 w 358"/>
                  <a:gd name="T23" fmla="*/ 214 h 352"/>
                  <a:gd name="T24" fmla="*/ 226 w 358"/>
                  <a:gd name="T25" fmla="*/ 70 h 352"/>
                  <a:gd name="T26" fmla="*/ 224 w 358"/>
                  <a:gd name="T27" fmla="*/ 75 h 352"/>
                  <a:gd name="T28" fmla="*/ 223 w 358"/>
                  <a:gd name="T29" fmla="*/ 91 h 352"/>
                  <a:gd name="T30" fmla="*/ 222 w 358"/>
                  <a:gd name="T31" fmla="*/ 4 h 352"/>
                  <a:gd name="T32" fmla="*/ 234 w 358"/>
                  <a:gd name="T33" fmla="*/ 22 h 352"/>
                  <a:gd name="T34" fmla="*/ 207 w 358"/>
                  <a:gd name="T35" fmla="*/ 31 h 352"/>
                  <a:gd name="T36" fmla="*/ 209 w 358"/>
                  <a:gd name="T37" fmla="*/ 25 h 352"/>
                  <a:gd name="T38" fmla="*/ 212 w 358"/>
                  <a:gd name="T39" fmla="*/ 184 h 352"/>
                  <a:gd name="T40" fmla="*/ 212 w 358"/>
                  <a:gd name="T41" fmla="*/ 191 h 352"/>
                  <a:gd name="T42" fmla="*/ 197 w 358"/>
                  <a:gd name="T43" fmla="*/ 179 h 352"/>
                  <a:gd name="T44" fmla="*/ 93 w 358"/>
                  <a:gd name="T45" fmla="*/ 186 h 352"/>
                  <a:gd name="T46" fmla="*/ 93 w 358"/>
                  <a:gd name="T47" fmla="*/ 192 h 352"/>
                  <a:gd name="T48" fmla="*/ 67 w 358"/>
                  <a:gd name="T49" fmla="*/ 187 h 352"/>
                  <a:gd name="T50" fmla="*/ 34 w 358"/>
                  <a:gd name="T51" fmla="*/ 180 h 352"/>
                  <a:gd name="T52" fmla="*/ 14 w 358"/>
                  <a:gd name="T53" fmla="*/ 173 h 352"/>
                  <a:gd name="T54" fmla="*/ 20 w 358"/>
                  <a:gd name="T55" fmla="*/ 165 h 352"/>
                  <a:gd name="T56" fmla="*/ 134 w 358"/>
                  <a:gd name="T57" fmla="*/ 190 h 352"/>
                  <a:gd name="T58" fmla="*/ 90 w 358"/>
                  <a:gd name="T59" fmla="*/ 161 h 352"/>
                  <a:gd name="T60" fmla="*/ 89 w 358"/>
                  <a:gd name="T61" fmla="*/ 154 h 352"/>
                  <a:gd name="T62" fmla="*/ 128 w 358"/>
                  <a:gd name="T63" fmla="*/ 159 h 352"/>
                  <a:gd name="T64" fmla="*/ 139 w 358"/>
                  <a:gd name="T65" fmla="*/ 172 h 352"/>
                  <a:gd name="T66" fmla="*/ 153 w 358"/>
                  <a:gd name="T67" fmla="*/ 185 h 352"/>
                  <a:gd name="T68" fmla="*/ 205 w 358"/>
                  <a:gd name="T69" fmla="*/ 245 h 352"/>
                  <a:gd name="T70" fmla="*/ 204 w 358"/>
                  <a:gd name="T71" fmla="*/ 246 h 352"/>
                  <a:gd name="T72" fmla="*/ 189 w 358"/>
                  <a:gd name="T73" fmla="*/ 235 h 352"/>
                  <a:gd name="T74" fmla="*/ 175 w 358"/>
                  <a:gd name="T75" fmla="*/ 227 h 352"/>
                  <a:gd name="T76" fmla="*/ 204 w 358"/>
                  <a:gd name="T77" fmla="*/ 199 h 352"/>
                  <a:gd name="T78" fmla="*/ 220 w 358"/>
                  <a:gd name="T79" fmla="*/ 218 h 352"/>
                  <a:gd name="T80" fmla="*/ 227 w 358"/>
                  <a:gd name="T81" fmla="*/ 236 h 352"/>
                  <a:gd name="T82" fmla="*/ 218 w 358"/>
                  <a:gd name="T83" fmla="*/ 236 h 352"/>
                  <a:gd name="T84" fmla="*/ 247 w 358"/>
                  <a:gd name="T85" fmla="*/ 271 h 352"/>
                  <a:gd name="T86" fmla="*/ 229 w 358"/>
                  <a:gd name="T87" fmla="*/ 251 h 352"/>
                  <a:gd name="T88" fmla="*/ 239 w 358"/>
                  <a:gd name="T89" fmla="*/ 251 h 352"/>
                  <a:gd name="T90" fmla="*/ 254 w 358"/>
                  <a:gd name="T91" fmla="*/ 232 h 352"/>
                  <a:gd name="T92" fmla="*/ 242 w 358"/>
                  <a:gd name="T93" fmla="*/ 201 h 352"/>
                  <a:gd name="T94" fmla="*/ 242 w 358"/>
                  <a:gd name="T95" fmla="*/ 201 h 352"/>
                  <a:gd name="T96" fmla="*/ 242 w 358"/>
                  <a:gd name="T97" fmla="*/ 204 h 352"/>
                  <a:gd name="T98" fmla="*/ 242 w 358"/>
                  <a:gd name="T99" fmla="*/ 201 h 352"/>
                  <a:gd name="T100" fmla="*/ 242 w 358"/>
                  <a:gd name="T101" fmla="*/ 201 h 352"/>
                  <a:gd name="T102" fmla="*/ 242 w 358"/>
                  <a:gd name="T103" fmla="*/ 201 h 352"/>
                  <a:gd name="T104" fmla="*/ 244 w 358"/>
                  <a:gd name="T105" fmla="*/ 197 h 352"/>
                  <a:gd name="T106" fmla="*/ 261 w 358"/>
                  <a:gd name="T107" fmla="*/ 205 h 352"/>
                  <a:gd name="T108" fmla="*/ 263 w 358"/>
                  <a:gd name="T109" fmla="*/ 207 h 352"/>
                  <a:gd name="T110" fmla="*/ 269 w 358"/>
                  <a:gd name="T111" fmla="*/ 228 h 352"/>
                  <a:gd name="T112" fmla="*/ 313 w 358"/>
                  <a:gd name="T113" fmla="*/ 302 h 352"/>
                  <a:gd name="T114" fmla="*/ 316 w 358"/>
                  <a:gd name="T115" fmla="*/ 307 h 352"/>
                  <a:gd name="T116" fmla="*/ 307 w 358"/>
                  <a:gd name="T117" fmla="*/ 310 h 352"/>
                  <a:gd name="T118" fmla="*/ 294 w 358"/>
                  <a:gd name="T119" fmla="*/ 294 h 3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8"/>
                  <a:gd name="T181" fmla="*/ 0 h 352"/>
                  <a:gd name="T182" fmla="*/ 358 w 358"/>
                  <a:gd name="T183" fmla="*/ 352 h 3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8" h="352">
                    <a:moveTo>
                      <a:pt x="243" y="283"/>
                    </a:moveTo>
                    <a:cubicBezTo>
                      <a:pt x="288" y="308"/>
                      <a:pt x="330" y="334"/>
                      <a:pt x="358" y="352"/>
                    </a:cubicBezTo>
                    <a:moveTo>
                      <a:pt x="0" y="192"/>
                    </a:moveTo>
                    <a:cubicBezTo>
                      <a:pt x="36" y="183"/>
                      <a:pt x="109" y="212"/>
                      <a:pt x="183" y="250"/>
                    </a:cubicBezTo>
                    <a:moveTo>
                      <a:pt x="250" y="55"/>
                    </a:moveTo>
                    <a:cubicBezTo>
                      <a:pt x="250" y="39"/>
                      <a:pt x="251" y="27"/>
                      <a:pt x="253" y="17"/>
                    </a:cubicBezTo>
                    <a:moveTo>
                      <a:pt x="256" y="129"/>
                    </a:moveTo>
                    <a:cubicBezTo>
                      <a:pt x="255" y="121"/>
                      <a:pt x="253" y="112"/>
                      <a:pt x="252" y="104"/>
                    </a:cubicBezTo>
                    <a:moveTo>
                      <a:pt x="275" y="197"/>
                    </a:moveTo>
                    <a:cubicBezTo>
                      <a:pt x="273" y="193"/>
                      <a:pt x="272" y="190"/>
                      <a:pt x="271" y="186"/>
                    </a:cubicBezTo>
                    <a:moveTo>
                      <a:pt x="296" y="243"/>
                    </a:moveTo>
                    <a:cubicBezTo>
                      <a:pt x="291" y="234"/>
                      <a:pt x="286" y="224"/>
                      <a:pt x="282" y="214"/>
                    </a:cubicBezTo>
                    <a:moveTo>
                      <a:pt x="226" y="70"/>
                    </a:moveTo>
                    <a:cubicBezTo>
                      <a:pt x="225" y="72"/>
                      <a:pt x="224" y="73"/>
                      <a:pt x="224" y="75"/>
                    </a:cubicBezTo>
                    <a:cubicBezTo>
                      <a:pt x="223" y="78"/>
                      <a:pt x="224" y="85"/>
                      <a:pt x="223" y="91"/>
                    </a:cubicBezTo>
                    <a:moveTo>
                      <a:pt x="222" y="4"/>
                    </a:moveTo>
                    <a:cubicBezTo>
                      <a:pt x="227" y="0"/>
                      <a:pt x="233" y="1"/>
                      <a:pt x="234" y="22"/>
                    </a:cubicBezTo>
                    <a:moveTo>
                      <a:pt x="207" y="31"/>
                    </a:moveTo>
                    <a:cubicBezTo>
                      <a:pt x="207" y="29"/>
                      <a:pt x="208" y="27"/>
                      <a:pt x="209" y="25"/>
                    </a:cubicBezTo>
                    <a:moveTo>
                      <a:pt x="212" y="184"/>
                    </a:moveTo>
                    <a:cubicBezTo>
                      <a:pt x="212" y="186"/>
                      <a:pt x="212" y="189"/>
                      <a:pt x="212" y="191"/>
                    </a:cubicBezTo>
                    <a:cubicBezTo>
                      <a:pt x="206" y="189"/>
                      <a:pt x="201" y="185"/>
                      <a:pt x="197" y="179"/>
                    </a:cubicBezTo>
                    <a:moveTo>
                      <a:pt x="93" y="186"/>
                    </a:moveTo>
                    <a:cubicBezTo>
                      <a:pt x="93" y="188"/>
                      <a:pt x="94" y="190"/>
                      <a:pt x="93" y="192"/>
                    </a:cubicBezTo>
                    <a:cubicBezTo>
                      <a:pt x="85" y="190"/>
                      <a:pt x="76" y="189"/>
                      <a:pt x="67" y="187"/>
                    </a:cubicBezTo>
                    <a:cubicBezTo>
                      <a:pt x="57" y="184"/>
                      <a:pt x="45" y="181"/>
                      <a:pt x="34" y="180"/>
                    </a:cubicBezTo>
                    <a:cubicBezTo>
                      <a:pt x="29" y="180"/>
                      <a:pt x="14" y="182"/>
                      <a:pt x="14" y="173"/>
                    </a:cubicBezTo>
                    <a:cubicBezTo>
                      <a:pt x="14" y="171"/>
                      <a:pt x="17" y="168"/>
                      <a:pt x="20" y="165"/>
                    </a:cubicBezTo>
                    <a:moveTo>
                      <a:pt x="134" y="190"/>
                    </a:moveTo>
                    <a:cubicBezTo>
                      <a:pt x="118" y="180"/>
                      <a:pt x="90" y="161"/>
                      <a:pt x="90" y="161"/>
                    </a:cubicBezTo>
                    <a:cubicBezTo>
                      <a:pt x="89" y="159"/>
                      <a:pt x="88" y="157"/>
                      <a:pt x="89" y="154"/>
                    </a:cubicBezTo>
                    <a:moveTo>
                      <a:pt x="128" y="159"/>
                    </a:moveTo>
                    <a:cubicBezTo>
                      <a:pt x="132" y="163"/>
                      <a:pt x="136" y="167"/>
                      <a:pt x="139" y="172"/>
                    </a:cubicBezTo>
                    <a:cubicBezTo>
                      <a:pt x="143" y="176"/>
                      <a:pt x="148" y="181"/>
                      <a:pt x="153" y="185"/>
                    </a:cubicBezTo>
                    <a:moveTo>
                      <a:pt x="205" y="245"/>
                    </a:moveTo>
                    <a:cubicBezTo>
                      <a:pt x="205" y="246"/>
                      <a:pt x="204" y="246"/>
                      <a:pt x="204" y="246"/>
                    </a:cubicBezTo>
                    <a:cubicBezTo>
                      <a:pt x="200" y="246"/>
                      <a:pt x="192" y="237"/>
                      <a:pt x="189" y="235"/>
                    </a:cubicBezTo>
                    <a:cubicBezTo>
                      <a:pt x="185" y="232"/>
                      <a:pt x="180" y="228"/>
                      <a:pt x="175" y="227"/>
                    </a:cubicBezTo>
                    <a:moveTo>
                      <a:pt x="204" y="199"/>
                    </a:moveTo>
                    <a:cubicBezTo>
                      <a:pt x="210" y="205"/>
                      <a:pt x="215" y="212"/>
                      <a:pt x="220" y="218"/>
                    </a:cubicBezTo>
                    <a:cubicBezTo>
                      <a:pt x="223" y="222"/>
                      <a:pt x="232" y="230"/>
                      <a:pt x="227" y="236"/>
                    </a:cubicBezTo>
                    <a:cubicBezTo>
                      <a:pt x="225" y="239"/>
                      <a:pt x="222" y="238"/>
                      <a:pt x="218" y="236"/>
                    </a:cubicBezTo>
                    <a:moveTo>
                      <a:pt x="247" y="271"/>
                    </a:moveTo>
                    <a:cubicBezTo>
                      <a:pt x="240" y="266"/>
                      <a:pt x="231" y="256"/>
                      <a:pt x="229" y="251"/>
                    </a:cubicBezTo>
                    <a:cubicBezTo>
                      <a:pt x="227" y="245"/>
                      <a:pt x="233" y="247"/>
                      <a:pt x="239" y="251"/>
                    </a:cubicBezTo>
                    <a:moveTo>
                      <a:pt x="254" y="232"/>
                    </a:moveTo>
                    <a:cubicBezTo>
                      <a:pt x="247" y="223"/>
                      <a:pt x="243" y="207"/>
                      <a:pt x="242" y="201"/>
                    </a:cubicBezTo>
                    <a:cubicBezTo>
                      <a:pt x="242" y="201"/>
                      <a:pt x="242" y="201"/>
                      <a:pt x="242" y="201"/>
                    </a:cubicBezTo>
                    <a:cubicBezTo>
                      <a:pt x="242" y="204"/>
                      <a:pt x="242" y="204"/>
                      <a:pt x="242" y="204"/>
                    </a:cubicBezTo>
                    <a:cubicBezTo>
                      <a:pt x="242" y="203"/>
                      <a:pt x="242" y="202"/>
                      <a:pt x="242" y="201"/>
                    </a:cubicBezTo>
                    <a:cubicBezTo>
                      <a:pt x="242" y="201"/>
                      <a:pt x="242" y="201"/>
                      <a:pt x="242" y="201"/>
                    </a:cubicBezTo>
                    <a:cubicBezTo>
                      <a:pt x="242" y="201"/>
                      <a:pt x="242" y="201"/>
                      <a:pt x="242" y="201"/>
                    </a:cubicBezTo>
                    <a:cubicBezTo>
                      <a:pt x="242" y="200"/>
                      <a:pt x="243" y="198"/>
                      <a:pt x="244" y="197"/>
                    </a:cubicBezTo>
                    <a:moveTo>
                      <a:pt x="261" y="205"/>
                    </a:moveTo>
                    <a:cubicBezTo>
                      <a:pt x="262" y="206"/>
                      <a:pt x="262" y="206"/>
                      <a:pt x="263" y="207"/>
                    </a:cubicBezTo>
                    <a:cubicBezTo>
                      <a:pt x="265" y="211"/>
                      <a:pt x="268" y="220"/>
                      <a:pt x="269" y="228"/>
                    </a:cubicBezTo>
                    <a:moveTo>
                      <a:pt x="313" y="302"/>
                    </a:moveTo>
                    <a:cubicBezTo>
                      <a:pt x="314" y="304"/>
                      <a:pt x="315" y="306"/>
                      <a:pt x="316" y="307"/>
                    </a:cubicBezTo>
                    <a:cubicBezTo>
                      <a:pt x="322" y="317"/>
                      <a:pt x="315" y="315"/>
                      <a:pt x="307" y="310"/>
                    </a:cubicBezTo>
                    <a:cubicBezTo>
                      <a:pt x="301" y="306"/>
                      <a:pt x="296" y="300"/>
                      <a:pt x="294" y="294"/>
                    </a:cubicBezTo>
                  </a:path>
                </a:pathLst>
              </a:custGeom>
              <a:noFill/>
              <a:ln w="7938">
                <a:solidFill>
                  <a:srgbClr val="494E4E"/>
                </a:solidFill>
                <a:miter lim="800000"/>
                <a:headEnd/>
                <a:tailEnd/>
              </a:ln>
            </p:spPr>
            <p:txBody>
              <a:bodyPr/>
              <a:lstStyle/>
              <a:p>
                <a:endParaRPr lang="en-US"/>
              </a:p>
            </p:txBody>
          </p:sp>
          <p:sp>
            <p:nvSpPr>
              <p:cNvPr id="44203" name="Freeform 1051"/>
              <p:cNvSpPr>
                <a:spLocks noEditPoints="1"/>
              </p:cNvSpPr>
              <p:nvPr/>
            </p:nvSpPr>
            <p:spPr bwMode="auto">
              <a:xfrm>
                <a:off x="2045" y="2365"/>
                <a:ext cx="225" cy="584"/>
              </a:xfrm>
              <a:custGeom>
                <a:avLst/>
                <a:gdLst>
                  <a:gd name="T0" fmla="*/ 13 w 90"/>
                  <a:gd name="T1" fmla="*/ 90 h 219"/>
                  <a:gd name="T2" fmla="*/ 41 w 90"/>
                  <a:gd name="T3" fmla="*/ 214 h 219"/>
                  <a:gd name="T4" fmla="*/ 41 w 90"/>
                  <a:gd name="T5" fmla="*/ 215 h 219"/>
                  <a:gd name="T6" fmla="*/ 44 w 90"/>
                  <a:gd name="T7" fmla="*/ 208 h 219"/>
                  <a:gd name="T8" fmla="*/ 45 w 90"/>
                  <a:gd name="T9" fmla="*/ 216 h 219"/>
                  <a:gd name="T10" fmla="*/ 47 w 90"/>
                  <a:gd name="T11" fmla="*/ 209 h 219"/>
                  <a:gd name="T12" fmla="*/ 51 w 90"/>
                  <a:gd name="T13" fmla="*/ 219 h 219"/>
                  <a:gd name="T14" fmla="*/ 51 w 90"/>
                  <a:gd name="T15" fmla="*/ 208 h 219"/>
                  <a:gd name="T16" fmla="*/ 54 w 90"/>
                  <a:gd name="T17" fmla="*/ 214 h 219"/>
                  <a:gd name="T18" fmla="*/ 52 w 90"/>
                  <a:gd name="T19" fmla="*/ 159 h 219"/>
                  <a:gd name="T20" fmla="*/ 84 w 90"/>
                  <a:gd name="T21" fmla="*/ 20 h 219"/>
                  <a:gd name="T22" fmla="*/ 90 w 90"/>
                  <a:gd name="T23" fmla="*/ 4 h 219"/>
                  <a:gd name="T24" fmla="*/ 70 w 90"/>
                  <a:gd name="T25" fmla="*/ 69 h 219"/>
                  <a:gd name="T26" fmla="*/ 73 w 90"/>
                  <a:gd name="T27" fmla="*/ 56 h 219"/>
                  <a:gd name="T28" fmla="*/ 70 w 90"/>
                  <a:gd name="T29" fmla="*/ 37 h 219"/>
                  <a:gd name="T30" fmla="*/ 62 w 90"/>
                  <a:gd name="T31" fmla="*/ 44 h 219"/>
                  <a:gd name="T32" fmla="*/ 63 w 90"/>
                  <a:gd name="T33" fmla="*/ 31 h 219"/>
                  <a:gd name="T34" fmla="*/ 86 w 90"/>
                  <a:gd name="T35" fmla="*/ 0 h 219"/>
                  <a:gd name="T36" fmla="*/ 82 w 90"/>
                  <a:gd name="T37" fmla="*/ 12 h 219"/>
                  <a:gd name="T38" fmla="*/ 43 w 90"/>
                  <a:gd name="T39" fmla="*/ 87 h 219"/>
                  <a:gd name="T40" fmla="*/ 50 w 90"/>
                  <a:gd name="T41" fmla="*/ 70 h 219"/>
                  <a:gd name="T42" fmla="*/ 44 w 90"/>
                  <a:gd name="T43" fmla="*/ 55 h 219"/>
                  <a:gd name="T44" fmla="*/ 39 w 90"/>
                  <a:gd name="T45" fmla="*/ 75 h 219"/>
                  <a:gd name="T46" fmla="*/ 5 w 90"/>
                  <a:gd name="T47" fmla="*/ 34 h 219"/>
                  <a:gd name="T48" fmla="*/ 5 w 90"/>
                  <a:gd name="T49" fmla="*/ 27 h 219"/>
                  <a:gd name="T50" fmla="*/ 0 w 90"/>
                  <a:gd name="T51" fmla="*/ 7 h 219"/>
                  <a:gd name="T52" fmla="*/ 17 w 90"/>
                  <a:gd name="T53" fmla="*/ 11 h 219"/>
                  <a:gd name="T54" fmla="*/ 16 w 90"/>
                  <a:gd name="T55" fmla="*/ 33 h 219"/>
                  <a:gd name="T56" fmla="*/ 14 w 90"/>
                  <a:gd name="T57" fmla="*/ 50 h 219"/>
                  <a:gd name="T58" fmla="*/ 34 w 90"/>
                  <a:gd name="T59" fmla="*/ 123 h 219"/>
                  <a:gd name="T60" fmla="*/ 24 w 90"/>
                  <a:gd name="T61" fmla="*/ 107 h 219"/>
                  <a:gd name="T62" fmla="*/ 37 w 90"/>
                  <a:gd name="T63" fmla="*/ 161 h 219"/>
                  <a:gd name="T64" fmla="*/ 31 w 90"/>
                  <a:gd name="T65" fmla="*/ 142 h 219"/>
                  <a:gd name="T66" fmla="*/ 37 w 90"/>
                  <a:gd name="T67" fmla="*/ 135 h 219"/>
                  <a:gd name="T68" fmla="*/ 37 w 90"/>
                  <a:gd name="T69" fmla="*/ 161 h 219"/>
                  <a:gd name="T70" fmla="*/ 43 w 90"/>
                  <a:gd name="T71" fmla="*/ 183 h 219"/>
                  <a:gd name="T72" fmla="*/ 43 w 90"/>
                  <a:gd name="T73" fmla="*/ 164 h 219"/>
                  <a:gd name="T74" fmla="*/ 42 w 90"/>
                  <a:gd name="T75" fmla="*/ 166 h 219"/>
                  <a:gd name="T76" fmla="*/ 47 w 90"/>
                  <a:gd name="T77" fmla="*/ 164 h 219"/>
                  <a:gd name="T78" fmla="*/ 43 w 90"/>
                  <a:gd name="T79" fmla="*/ 183 h 219"/>
                  <a:gd name="T80" fmla="*/ 50 w 90"/>
                  <a:gd name="T81" fmla="*/ 128 h 219"/>
                  <a:gd name="T82" fmla="*/ 50 w 90"/>
                  <a:gd name="T83" fmla="*/ 130 h 219"/>
                  <a:gd name="T84" fmla="*/ 48 w 90"/>
                  <a:gd name="T85" fmla="*/ 134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219"/>
                  <a:gd name="T131" fmla="*/ 90 w 90"/>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219">
                    <a:moveTo>
                      <a:pt x="13" y="90"/>
                    </a:moveTo>
                    <a:cubicBezTo>
                      <a:pt x="29" y="149"/>
                      <a:pt x="40" y="208"/>
                      <a:pt x="41" y="214"/>
                    </a:cubicBezTo>
                    <a:cubicBezTo>
                      <a:pt x="41" y="215"/>
                      <a:pt x="41" y="215"/>
                      <a:pt x="41" y="215"/>
                    </a:cubicBezTo>
                    <a:cubicBezTo>
                      <a:pt x="44" y="208"/>
                      <a:pt x="44" y="208"/>
                      <a:pt x="44" y="208"/>
                    </a:cubicBezTo>
                    <a:cubicBezTo>
                      <a:pt x="45" y="216"/>
                      <a:pt x="45" y="216"/>
                      <a:pt x="45" y="216"/>
                    </a:cubicBezTo>
                    <a:cubicBezTo>
                      <a:pt x="47" y="209"/>
                      <a:pt x="47" y="209"/>
                      <a:pt x="47" y="209"/>
                    </a:cubicBezTo>
                    <a:cubicBezTo>
                      <a:pt x="51" y="219"/>
                      <a:pt x="51" y="219"/>
                      <a:pt x="51" y="219"/>
                    </a:cubicBezTo>
                    <a:cubicBezTo>
                      <a:pt x="51" y="208"/>
                      <a:pt x="51" y="208"/>
                      <a:pt x="51" y="208"/>
                    </a:cubicBezTo>
                    <a:cubicBezTo>
                      <a:pt x="54" y="214"/>
                      <a:pt x="54" y="214"/>
                      <a:pt x="54" y="214"/>
                    </a:cubicBezTo>
                    <a:cubicBezTo>
                      <a:pt x="50" y="199"/>
                      <a:pt x="50" y="180"/>
                      <a:pt x="52" y="159"/>
                    </a:cubicBezTo>
                    <a:moveTo>
                      <a:pt x="84" y="20"/>
                    </a:moveTo>
                    <a:cubicBezTo>
                      <a:pt x="86" y="14"/>
                      <a:pt x="88" y="9"/>
                      <a:pt x="90" y="4"/>
                    </a:cubicBezTo>
                    <a:moveTo>
                      <a:pt x="70" y="69"/>
                    </a:moveTo>
                    <a:cubicBezTo>
                      <a:pt x="71" y="64"/>
                      <a:pt x="72" y="60"/>
                      <a:pt x="73" y="56"/>
                    </a:cubicBezTo>
                    <a:moveTo>
                      <a:pt x="70" y="37"/>
                    </a:moveTo>
                    <a:cubicBezTo>
                      <a:pt x="69" y="41"/>
                      <a:pt x="64" y="53"/>
                      <a:pt x="62" y="44"/>
                    </a:cubicBezTo>
                    <a:cubicBezTo>
                      <a:pt x="61" y="41"/>
                      <a:pt x="62" y="35"/>
                      <a:pt x="63" y="31"/>
                    </a:cubicBezTo>
                    <a:moveTo>
                      <a:pt x="86" y="0"/>
                    </a:moveTo>
                    <a:cubicBezTo>
                      <a:pt x="85" y="4"/>
                      <a:pt x="84" y="8"/>
                      <a:pt x="82" y="12"/>
                    </a:cubicBezTo>
                    <a:moveTo>
                      <a:pt x="43" y="87"/>
                    </a:moveTo>
                    <a:cubicBezTo>
                      <a:pt x="44" y="81"/>
                      <a:pt x="47" y="76"/>
                      <a:pt x="50" y="70"/>
                    </a:cubicBezTo>
                    <a:moveTo>
                      <a:pt x="44" y="55"/>
                    </a:moveTo>
                    <a:cubicBezTo>
                      <a:pt x="43" y="62"/>
                      <a:pt x="42" y="69"/>
                      <a:pt x="39" y="75"/>
                    </a:cubicBezTo>
                    <a:moveTo>
                      <a:pt x="5" y="34"/>
                    </a:moveTo>
                    <a:cubicBezTo>
                      <a:pt x="5" y="31"/>
                      <a:pt x="5" y="29"/>
                      <a:pt x="5" y="27"/>
                    </a:cubicBezTo>
                    <a:cubicBezTo>
                      <a:pt x="4" y="24"/>
                      <a:pt x="0" y="14"/>
                      <a:pt x="0" y="7"/>
                    </a:cubicBezTo>
                    <a:moveTo>
                      <a:pt x="17" y="11"/>
                    </a:moveTo>
                    <a:cubicBezTo>
                      <a:pt x="18" y="18"/>
                      <a:pt x="16" y="26"/>
                      <a:pt x="16" y="33"/>
                    </a:cubicBezTo>
                    <a:cubicBezTo>
                      <a:pt x="15" y="38"/>
                      <a:pt x="16" y="45"/>
                      <a:pt x="14" y="50"/>
                    </a:cubicBezTo>
                    <a:moveTo>
                      <a:pt x="34" y="123"/>
                    </a:moveTo>
                    <a:cubicBezTo>
                      <a:pt x="29" y="122"/>
                      <a:pt x="25" y="113"/>
                      <a:pt x="24" y="107"/>
                    </a:cubicBezTo>
                    <a:moveTo>
                      <a:pt x="37" y="161"/>
                    </a:moveTo>
                    <a:cubicBezTo>
                      <a:pt x="31" y="158"/>
                      <a:pt x="30" y="148"/>
                      <a:pt x="31" y="142"/>
                    </a:cubicBezTo>
                    <a:cubicBezTo>
                      <a:pt x="31" y="138"/>
                      <a:pt x="33" y="131"/>
                      <a:pt x="37" y="135"/>
                    </a:cubicBezTo>
                    <a:cubicBezTo>
                      <a:pt x="44" y="136"/>
                      <a:pt x="39" y="158"/>
                      <a:pt x="37" y="161"/>
                    </a:cubicBezTo>
                    <a:close/>
                    <a:moveTo>
                      <a:pt x="43" y="183"/>
                    </a:moveTo>
                    <a:cubicBezTo>
                      <a:pt x="38" y="180"/>
                      <a:pt x="42" y="167"/>
                      <a:pt x="43" y="164"/>
                    </a:cubicBezTo>
                    <a:cubicBezTo>
                      <a:pt x="42" y="166"/>
                      <a:pt x="42" y="166"/>
                      <a:pt x="42" y="166"/>
                    </a:cubicBezTo>
                    <a:cubicBezTo>
                      <a:pt x="42" y="161"/>
                      <a:pt x="44" y="159"/>
                      <a:pt x="47" y="164"/>
                    </a:cubicBezTo>
                    <a:cubicBezTo>
                      <a:pt x="48" y="168"/>
                      <a:pt x="46" y="180"/>
                      <a:pt x="43" y="183"/>
                    </a:cubicBezTo>
                    <a:close/>
                    <a:moveTo>
                      <a:pt x="50" y="128"/>
                    </a:moveTo>
                    <a:cubicBezTo>
                      <a:pt x="50" y="129"/>
                      <a:pt x="50" y="130"/>
                      <a:pt x="50" y="130"/>
                    </a:cubicBezTo>
                    <a:cubicBezTo>
                      <a:pt x="49" y="132"/>
                      <a:pt x="49" y="133"/>
                      <a:pt x="48" y="134"/>
                    </a:cubicBezTo>
                  </a:path>
                </a:pathLst>
              </a:custGeom>
              <a:noFill/>
              <a:ln w="7938">
                <a:solidFill>
                  <a:srgbClr val="494E4E"/>
                </a:solidFill>
                <a:round/>
                <a:headEnd/>
                <a:tailEnd/>
              </a:ln>
            </p:spPr>
            <p:txBody>
              <a:bodyPr/>
              <a:lstStyle/>
              <a:p>
                <a:endParaRPr lang="en-US"/>
              </a:p>
            </p:txBody>
          </p:sp>
          <p:sp>
            <p:nvSpPr>
              <p:cNvPr id="44204" name="Freeform 1052"/>
              <p:cNvSpPr>
                <a:spLocks noEditPoints="1"/>
              </p:cNvSpPr>
              <p:nvPr/>
            </p:nvSpPr>
            <p:spPr bwMode="auto">
              <a:xfrm>
                <a:off x="1270" y="2619"/>
                <a:ext cx="552" cy="704"/>
              </a:xfrm>
              <a:custGeom>
                <a:avLst/>
                <a:gdLst>
                  <a:gd name="T0" fmla="*/ 82 w 221"/>
                  <a:gd name="T1" fmla="*/ 58 h 264"/>
                  <a:gd name="T2" fmla="*/ 50 w 221"/>
                  <a:gd name="T3" fmla="*/ 0 h 264"/>
                  <a:gd name="T4" fmla="*/ 150 w 221"/>
                  <a:gd name="T5" fmla="*/ 188 h 264"/>
                  <a:gd name="T6" fmla="*/ 98 w 221"/>
                  <a:gd name="T7" fmla="*/ 95 h 264"/>
                  <a:gd name="T8" fmla="*/ 26 w 221"/>
                  <a:gd name="T9" fmla="*/ 176 h 264"/>
                  <a:gd name="T10" fmla="*/ 215 w 221"/>
                  <a:gd name="T11" fmla="*/ 264 h 264"/>
                  <a:gd name="T12" fmla="*/ 211 w 221"/>
                  <a:gd name="T13" fmla="*/ 258 h 264"/>
                  <a:gd name="T14" fmla="*/ 218 w 221"/>
                  <a:gd name="T15" fmla="*/ 260 h 264"/>
                  <a:gd name="T16" fmla="*/ 215 w 221"/>
                  <a:gd name="T17" fmla="*/ 255 h 264"/>
                  <a:gd name="T18" fmla="*/ 221 w 221"/>
                  <a:gd name="T19" fmla="*/ 253 h 264"/>
                  <a:gd name="T20" fmla="*/ 40 w 221"/>
                  <a:gd name="T21" fmla="*/ 44 h 264"/>
                  <a:gd name="T22" fmla="*/ 36 w 221"/>
                  <a:gd name="T23" fmla="*/ 25 h 264"/>
                  <a:gd name="T24" fmla="*/ 53 w 221"/>
                  <a:gd name="T25" fmla="*/ 46 h 264"/>
                  <a:gd name="T26" fmla="*/ 56 w 221"/>
                  <a:gd name="T27" fmla="*/ 53 h 264"/>
                  <a:gd name="T28" fmla="*/ 60 w 221"/>
                  <a:gd name="T29" fmla="*/ 70 h 264"/>
                  <a:gd name="T30" fmla="*/ 60 w 221"/>
                  <a:gd name="T31" fmla="*/ 72 h 264"/>
                  <a:gd name="T32" fmla="*/ 67 w 221"/>
                  <a:gd name="T33" fmla="*/ 93 h 264"/>
                  <a:gd name="T34" fmla="*/ 43 w 221"/>
                  <a:gd name="T35" fmla="*/ 72 h 264"/>
                  <a:gd name="T36" fmla="*/ 41 w 221"/>
                  <a:gd name="T37" fmla="*/ 58 h 264"/>
                  <a:gd name="T38" fmla="*/ 48 w 221"/>
                  <a:gd name="T39" fmla="*/ 152 h 264"/>
                  <a:gd name="T40" fmla="*/ 50 w 221"/>
                  <a:gd name="T41" fmla="*/ 160 h 264"/>
                  <a:gd name="T42" fmla="*/ 20 w 221"/>
                  <a:gd name="T43" fmla="*/ 75 h 264"/>
                  <a:gd name="T44" fmla="*/ 23 w 221"/>
                  <a:gd name="T45" fmla="*/ 79 h 264"/>
                  <a:gd name="T46" fmla="*/ 54 w 221"/>
                  <a:gd name="T47" fmla="*/ 108 h 264"/>
                  <a:gd name="T48" fmla="*/ 59 w 221"/>
                  <a:gd name="T49" fmla="*/ 122 h 264"/>
                  <a:gd name="T50" fmla="*/ 29 w 221"/>
                  <a:gd name="T51" fmla="*/ 109 h 264"/>
                  <a:gd name="T52" fmla="*/ 24 w 221"/>
                  <a:gd name="T53" fmla="*/ 105 h 264"/>
                  <a:gd name="T54" fmla="*/ 0 w 221"/>
                  <a:gd name="T55" fmla="*/ 77 h 264"/>
                  <a:gd name="T56" fmla="*/ 109 w 221"/>
                  <a:gd name="T57" fmla="*/ 187 h 264"/>
                  <a:gd name="T58" fmla="*/ 107 w 221"/>
                  <a:gd name="T59" fmla="*/ 192 h 264"/>
                  <a:gd name="T60" fmla="*/ 80 w 221"/>
                  <a:gd name="T61" fmla="*/ 179 h 264"/>
                  <a:gd name="T62" fmla="*/ 68 w 221"/>
                  <a:gd name="T63" fmla="*/ 164 h 264"/>
                  <a:gd name="T64" fmla="*/ 62 w 221"/>
                  <a:gd name="T65" fmla="*/ 155 h 264"/>
                  <a:gd name="T66" fmla="*/ 100 w 221"/>
                  <a:gd name="T67" fmla="*/ 148 h 264"/>
                  <a:gd name="T68" fmla="*/ 84 w 221"/>
                  <a:gd name="T69" fmla="*/ 123 h 264"/>
                  <a:gd name="T70" fmla="*/ 74 w 221"/>
                  <a:gd name="T71" fmla="*/ 115 h 264"/>
                  <a:gd name="T72" fmla="*/ 80 w 221"/>
                  <a:gd name="T73" fmla="*/ 102 h 264"/>
                  <a:gd name="T74" fmla="*/ 99 w 221"/>
                  <a:gd name="T75" fmla="*/ 117 h 264"/>
                  <a:gd name="T76" fmla="*/ 108 w 221"/>
                  <a:gd name="T77" fmla="*/ 145 h 264"/>
                  <a:gd name="T78" fmla="*/ 100 w 221"/>
                  <a:gd name="T79" fmla="*/ 148 h 264"/>
                  <a:gd name="T80" fmla="*/ 123 w 221"/>
                  <a:gd name="T81" fmla="*/ 177 h 264"/>
                  <a:gd name="T82" fmla="*/ 116 w 221"/>
                  <a:gd name="T83" fmla="*/ 167 h 264"/>
                  <a:gd name="T84" fmla="*/ 117 w 221"/>
                  <a:gd name="T85" fmla="*/ 160 h 264"/>
                  <a:gd name="T86" fmla="*/ 142 w 221"/>
                  <a:gd name="T87" fmla="*/ 185 h 264"/>
                  <a:gd name="T88" fmla="*/ 162 w 221"/>
                  <a:gd name="T89" fmla="*/ 219 h 264"/>
                  <a:gd name="T90" fmla="*/ 117 w 221"/>
                  <a:gd name="T91" fmla="*/ 200 h 264"/>
                  <a:gd name="T92" fmla="*/ 132 w 221"/>
                  <a:gd name="T93" fmla="*/ 202 h 264"/>
                  <a:gd name="T94" fmla="*/ 195 w 221"/>
                  <a:gd name="T95" fmla="*/ 236 h 264"/>
                  <a:gd name="T96" fmla="*/ 194 w 221"/>
                  <a:gd name="T97" fmla="*/ 241 h 264"/>
                  <a:gd name="T98" fmla="*/ 178 w 221"/>
                  <a:gd name="T99" fmla="*/ 227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264"/>
                  <a:gd name="T152" fmla="*/ 221 w 221"/>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264">
                    <a:moveTo>
                      <a:pt x="82" y="58"/>
                    </a:moveTo>
                    <a:cubicBezTo>
                      <a:pt x="71" y="34"/>
                      <a:pt x="62" y="14"/>
                      <a:pt x="50" y="0"/>
                    </a:cubicBezTo>
                    <a:moveTo>
                      <a:pt x="150" y="188"/>
                    </a:moveTo>
                    <a:cubicBezTo>
                      <a:pt x="128" y="160"/>
                      <a:pt x="112" y="127"/>
                      <a:pt x="98" y="95"/>
                    </a:cubicBezTo>
                    <a:moveTo>
                      <a:pt x="26" y="176"/>
                    </a:moveTo>
                    <a:cubicBezTo>
                      <a:pt x="123" y="212"/>
                      <a:pt x="215" y="264"/>
                      <a:pt x="215" y="264"/>
                    </a:cubicBezTo>
                    <a:cubicBezTo>
                      <a:pt x="211" y="258"/>
                      <a:pt x="211" y="258"/>
                      <a:pt x="211" y="258"/>
                    </a:cubicBezTo>
                    <a:cubicBezTo>
                      <a:pt x="218" y="260"/>
                      <a:pt x="218" y="260"/>
                      <a:pt x="218" y="260"/>
                    </a:cubicBezTo>
                    <a:cubicBezTo>
                      <a:pt x="215" y="255"/>
                      <a:pt x="215" y="255"/>
                      <a:pt x="215" y="255"/>
                    </a:cubicBezTo>
                    <a:cubicBezTo>
                      <a:pt x="221" y="253"/>
                      <a:pt x="221" y="253"/>
                      <a:pt x="221" y="253"/>
                    </a:cubicBezTo>
                    <a:moveTo>
                      <a:pt x="40" y="44"/>
                    </a:moveTo>
                    <a:cubicBezTo>
                      <a:pt x="40" y="38"/>
                      <a:pt x="36" y="25"/>
                      <a:pt x="36" y="25"/>
                    </a:cubicBezTo>
                    <a:cubicBezTo>
                      <a:pt x="42" y="18"/>
                      <a:pt x="52" y="41"/>
                      <a:pt x="53" y="46"/>
                    </a:cubicBezTo>
                    <a:cubicBezTo>
                      <a:pt x="54" y="48"/>
                      <a:pt x="55" y="51"/>
                      <a:pt x="56" y="53"/>
                    </a:cubicBezTo>
                    <a:moveTo>
                      <a:pt x="60" y="70"/>
                    </a:moveTo>
                    <a:cubicBezTo>
                      <a:pt x="60" y="70"/>
                      <a:pt x="60" y="71"/>
                      <a:pt x="60" y="72"/>
                    </a:cubicBezTo>
                    <a:cubicBezTo>
                      <a:pt x="62" y="77"/>
                      <a:pt x="69" y="89"/>
                      <a:pt x="67" y="93"/>
                    </a:cubicBezTo>
                    <a:cubicBezTo>
                      <a:pt x="59" y="104"/>
                      <a:pt x="45" y="77"/>
                      <a:pt x="43" y="72"/>
                    </a:cubicBezTo>
                    <a:cubicBezTo>
                      <a:pt x="42" y="68"/>
                      <a:pt x="42" y="63"/>
                      <a:pt x="41" y="58"/>
                    </a:cubicBezTo>
                    <a:moveTo>
                      <a:pt x="48" y="152"/>
                    </a:moveTo>
                    <a:cubicBezTo>
                      <a:pt x="51" y="155"/>
                      <a:pt x="52" y="158"/>
                      <a:pt x="50" y="160"/>
                    </a:cubicBezTo>
                    <a:moveTo>
                      <a:pt x="20" y="75"/>
                    </a:moveTo>
                    <a:cubicBezTo>
                      <a:pt x="21" y="77"/>
                      <a:pt x="22" y="78"/>
                      <a:pt x="23" y="79"/>
                    </a:cubicBezTo>
                    <a:cubicBezTo>
                      <a:pt x="33" y="90"/>
                      <a:pt x="43" y="99"/>
                      <a:pt x="54" y="108"/>
                    </a:cubicBezTo>
                    <a:cubicBezTo>
                      <a:pt x="59" y="113"/>
                      <a:pt x="69" y="119"/>
                      <a:pt x="59" y="122"/>
                    </a:cubicBezTo>
                    <a:moveTo>
                      <a:pt x="29" y="109"/>
                    </a:moveTo>
                    <a:cubicBezTo>
                      <a:pt x="27" y="108"/>
                      <a:pt x="26" y="106"/>
                      <a:pt x="24" y="105"/>
                    </a:cubicBezTo>
                    <a:cubicBezTo>
                      <a:pt x="16" y="99"/>
                      <a:pt x="5" y="89"/>
                      <a:pt x="0" y="77"/>
                    </a:cubicBezTo>
                    <a:moveTo>
                      <a:pt x="109" y="187"/>
                    </a:moveTo>
                    <a:cubicBezTo>
                      <a:pt x="108" y="189"/>
                      <a:pt x="108" y="191"/>
                      <a:pt x="107" y="192"/>
                    </a:cubicBezTo>
                    <a:cubicBezTo>
                      <a:pt x="101" y="200"/>
                      <a:pt x="89" y="189"/>
                      <a:pt x="80" y="179"/>
                    </a:cubicBezTo>
                    <a:moveTo>
                      <a:pt x="68" y="164"/>
                    </a:moveTo>
                    <a:cubicBezTo>
                      <a:pt x="65" y="161"/>
                      <a:pt x="63" y="158"/>
                      <a:pt x="62" y="155"/>
                    </a:cubicBezTo>
                    <a:moveTo>
                      <a:pt x="100" y="148"/>
                    </a:moveTo>
                    <a:cubicBezTo>
                      <a:pt x="92" y="141"/>
                      <a:pt x="89" y="131"/>
                      <a:pt x="84" y="123"/>
                    </a:cubicBezTo>
                    <a:cubicBezTo>
                      <a:pt x="81" y="117"/>
                      <a:pt x="74" y="115"/>
                      <a:pt x="74" y="115"/>
                    </a:cubicBezTo>
                    <a:cubicBezTo>
                      <a:pt x="70" y="108"/>
                      <a:pt x="73" y="103"/>
                      <a:pt x="80" y="102"/>
                    </a:cubicBezTo>
                    <a:cubicBezTo>
                      <a:pt x="90" y="101"/>
                      <a:pt x="96" y="109"/>
                      <a:pt x="99" y="117"/>
                    </a:cubicBezTo>
                    <a:cubicBezTo>
                      <a:pt x="102" y="125"/>
                      <a:pt x="108" y="136"/>
                      <a:pt x="108" y="145"/>
                    </a:cubicBezTo>
                    <a:cubicBezTo>
                      <a:pt x="108" y="153"/>
                      <a:pt x="105" y="153"/>
                      <a:pt x="100" y="148"/>
                    </a:cubicBezTo>
                    <a:close/>
                    <a:moveTo>
                      <a:pt x="123" y="177"/>
                    </a:moveTo>
                    <a:cubicBezTo>
                      <a:pt x="120" y="173"/>
                      <a:pt x="118" y="169"/>
                      <a:pt x="116" y="167"/>
                    </a:cubicBezTo>
                    <a:cubicBezTo>
                      <a:pt x="114" y="161"/>
                      <a:pt x="116" y="162"/>
                      <a:pt x="117" y="160"/>
                    </a:cubicBezTo>
                    <a:cubicBezTo>
                      <a:pt x="124" y="160"/>
                      <a:pt x="142" y="177"/>
                      <a:pt x="142" y="185"/>
                    </a:cubicBezTo>
                    <a:moveTo>
                      <a:pt x="162" y="219"/>
                    </a:moveTo>
                    <a:cubicBezTo>
                      <a:pt x="146" y="221"/>
                      <a:pt x="116" y="203"/>
                      <a:pt x="117" y="200"/>
                    </a:cubicBezTo>
                    <a:cubicBezTo>
                      <a:pt x="122" y="200"/>
                      <a:pt x="127" y="200"/>
                      <a:pt x="132" y="202"/>
                    </a:cubicBezTo>
                    <a:moveTo>
                      <a:pt x="195" y="236"/>
                    </a:moveTo>
                    <a:cubicBezTo>
                      <a:pt x="200" y="243"/>
                      <a:pt x="194" y="241"/>
                      <a:pt x="194" y="241"/>
                    </a:cubicBezTo>
                    <a:cubicBezTo>
                      <a:pt x="184" y="239"/>
                      <a:pt x="173" y="226"/>
                      <a:pt x="178" y="227"/>
                    </a:cubicBezTo>
                  </a:path>
                </a:pathLst>
              </a:custGeom>
              <a:noFill/>
              <a:ln w="7938">
                <a:solidFill>
                  <a:srgbClr val="494E4E"/>
                </a:solidFill>
                <a:miter lim="800000"/>
                <a:headEnd/>
                <a:tailEnd/>
              </a:ln>
            </p:spPr>
            <p:txBody>
              <a:bodyPr/>
              <a:lstStyle/>
              <a:p>
                <a:endParaRPr lang="en-US"/>
              </a:p>
            </p:txBody>
          </p:sp>
          <p:sp>
            <p:nvSpPr>
              <p:cNvPr id="44205" name="Freeform 1053"/>
              <p:cNvSpPr>
                <a:spLocks/>
              </p:cNvSpPr>
              <p:nvPr/>
            </p:nvSpPr>
            <p:spPr bwMode="auto">
              <a:xfrm>
                <a:off x="2177" y="2920"/>
                <a:ext cx="23" cy="56"/>
              </a:xfrm>
              <a:custGeom>
                <a:avLst/>
                <a:gdLst>
                  <a:gd name="T0" fmla="*/ 0 w 9"/>
                  <a:gd name="T1" fmla="*/ 0 h 21"/>
                  <a:gd name="T2" fmla="*/ 9 w 9"/>
                  <a:gd name="T3" fmla="*/ 21 h 21"/>
                  <a:gd name="T4" fmla="*/ 0 60000 65536"/>
                  <a:gd name="T5" fmla="*/ 0 60000 65536"/>
                  <a:gd name="T6" fmla="*/ 0 w 9"/>
                  <a:gd name="T7" fmla="*/ 0 h 21"/>
                  <a:gd name="T8" fmla="*/ 9 w 9"/>
                  <a:gd name="T9" fmla="*/ 21 h 21"/>
                </a:gdLst>
                <a:ahLst/>
                <a:cxnLst>
                  <a:cxn ang="T4">
                    <a:pos x="T0" y="T1"/>
                  </a:cxn>
                  <a:cxn ang="T5">
                    <a:pos x="T2" y="T3"/>
                  </a:cxn>
                </a:cxnLst>
                <a:rect l="T6" t="T7" r="T8" b="T9"/>
                <a:pathLst>
                  <a:path w="9" h="21">
                    <a:moveTo>
                      <a:pt x="0" y="0"/>
                    </a:moveTo>
                    <a:cubicBezTo>
                      <a:pt x="1" y="2"/>
                      <a:pt x="5" y="9"/>
                      <a:pt x="9" y="21"/>
                    </a:cubicBezTo>
                  </a:path>
                </a:pathLst>
              </a:custGeom>
              <a:noFill/>
              <a:ln w="7938" cap="rnd">
                <a:solidFill>
                  <a:srgbClr val="494E4E"/>
                </a:solidFill>
                <a:miter lim="800000"/>
                <a:headEnd/>
                <a:tailEnd/>
              </a:ln>
            </p:spPr>
            <p:txBody>
              <a:bodyPr/>
              <a:lstStyle/>
              <a:p>
                <a:endParaRPr lang="en-US"/>
              </a:p>
            </p:txBody>
          </p:sp>
          <p:sp>
            <p:nvSpPr>
              <p:cNvPr id="44206" name="Freeform 1054"/>
              <p:cNvSpPr>
                <a:spLocks/>
              </p:cNvSpPr>
              <p:nvPr/>
            </p:nvSpPr>
            <p:spPr bwMode="auto">
              <a:xfrm>
                <a:off x="2142" y="2933"/>
                <a:ext cx="5" cy="139"/>
              </a:xfrm>
              <a:custGeom>
                <a:avLst/>
                <a:gdLst>
                  <a:gd name="T0" fmla="*/ 2 w 2"/>
                  <a:gd name="T1" fmla="*/ 52 h 52"/>
                  <a:gd name="T2" fmla="*/ 1 w 2"/>
                  <a:gd name="T3" fmla="*/ 0 h 52"/>
                  <a:gd name="T4" fmla="*/ 0 60000 65536"/>
                  <a:gd name="T5" fmla="*/ 0 60000 65536"/>
                  <a:gd name="T6" fmla="*/ 0 w 2"/>
                  <a:gd name="T7" fmla="*/ 0 h 52"/>
                  <a:gd name="T8" fmla="*/ 2 w 2"/>
                  <a:gd name="T9" fmla="*/ 52 h 52"/>
                </a:gdLst>
                <a:ahLst/>
                <a:cxnLst>
                  <a:cxn ang="T4">
                    <a:pos x="T0" y="T1"/>
                  </a:cxn>
                  <a:cxn ang="T5">
                    <a:pos x="T2" y="T3"/>
                  </a:cxn>
                </a:cxnLst>
                <a:rect l="T6" t="T7" r="T8" b="T9"/>
                <a:pathLst>
                  <a:path w="2" h="52">
                    <a:moveTo>
                      <a:pt x="2" y="52"/>
                    </a:moveTo>
                    <a:cubicBezTo>
                      <a:pt x="0" y="33"/>
                      <a:pt x="0" y="12"/>
                      <a:pt x="1" y="0"/>
                    </a:cubicBezTo>
                  </a:path>
                </a:pathLst>
              </a:custGeom>
              <a:noFill/>
              <a:ln w="7938" cap="rnd">
                <a:solidFill>
                  <a:srgbClr val="494E4E"/>
                </a:solidFill>
                <a:miter lim="800000"/>
                <a:headEnd/>
                <a:tailEnd/>
              </a:ln>
            </p:spPr>
            <p:txBody>
              <a:bodyPr/>
              <a:lstStyle/>
              <a:p>
                <a:endParaRPr lang="en-US"/>
              </a:p>
            </p:txBody>
          </p:sp>
          <p:sp>
            <p:nvSpPr>
              <p:cNvPr id="44207" name="Freeform 1055"/>
              <p:cNvSpPr>
                <a:spLocks/>
              </p:cNvSpPr>
              <p:nvPr/>
            </p:nvSpPr>
            <p:spPr bwMode="auto">
              <a:xfrm>
                <a:off x="2397" y="3008"/>
                <a:ext cx="103" cy="163"/>
              </a:xfrm>
              <a:custGeom>
                <a:avLst/>
                <a:gdLst>
                  <a:gd name="T0" fmla="*/ 0 w 41"/>
                  <a:gd name="T1" fmla="*/ 0 h 61"/>
                  <a:gd name="T2" fmla="*/ 21 w 41"/>
                  <a:gd name="T3" fmla="*/ 28 h 61"/>
                  <a:gd name="T4" fmla="*/ 41 w 41"/>
                  <a:gd name="T5" fmla="*/ 61 h 61"/>
                  <a:gd name="T6" fmla="*/ 0 60000 65536"/>
                  <a:gd name="T7" fmla="*/ 0 60000 65536"/>
                  <a:gd name="T8" fmla="*/ 0 60000 65536"/>
                  <a:gd name="T9" fmla="*/ 0 w 41"/>
                  <a:gd name="T10" fmla="*/ 0 h 61"/>
                  <a:gd name="T11" fmla="*/ 41 w 41"/>
                  <a:gd name="T12" fmla="*/ 61 h 61"/>
                </a:gdLst>
                <a:ahLst/>
                <a:cxnLst>
                  <a:cxn ang="T6">
                    <a:pos x="T0" y="T1"/>
                  </a:cxn>
                  <a:cxn ang="T7">
                    <a:pos x="T2" y="T3"/>
                  </a:cxn>
                  <a:cxn ang="T8">
                    <a:pos x="T4" y="T5"/>
                  </a:cxn>
                </a:cxnLst>
                <a:rect l="T9" t="T10" r="T11" b="T12"/>
                <a:pathLst>
                  <a:path w="41" h="61">
                    <a:moveTo>
                      <a:pt x="0" y="0"/>
                    </a:moveTo>
                    <a:cubicBezTo>
                      <a:pt x="5" y="4"/>
                      <a:pt x="12" y="13"/>
                      <a:pt x="21" y="28"/>
                    </a:cubicBezTo>
                    <a:cubicBezTo>
                      <a:pt x="28" y="39"/>
                      <a:pt x="35" y="50"/>
                      <a:pt x="41" y="61"/>
                    </a:cubicBezTo>
                  </a:path>
                </a:pathLst>
              </a:custGeom>
              <a:noFill/>
              <a:ln w="7938">
                <a:solidFill>
                  <a:srgbClr val="494E4E"/>
                </a:solidFill>
                <a:miter lim="800000"/>
                <a:headEnd/>
                <a:tailEnd/>
              </a:ln>
            </p:spPr>
            <p:txBody>
              <a:bodyPr/>
              <a:lstStyle/>
              <a:p>
                <a:endParaRPr lang="en-US"/>
              </a:p>
            </p:txBody>
          </p:sp>
          <p:sp>
            <p:nvSpPr>
              <p:cNvPr id="44208" name="Freeform 1056"/>
              <p:cNvSpPr>
                <a:spLocks/>
              </p:cNvSpPr>
              <p:nvPr/>
            </p:nvSpPr>
            <p:spPr bwMode="auto">
              <a:xfrm>
                <a:off x="2372" y="3019"/>
                <a:ext cx="23" cy="202"/>
              </a:xfrm>
              <a:custGeom>
                <a:avLst/>
                <a:gdLst>
                  <a:gd name="T0" fmla="*/ 9 w 9"/>
                  <a:gd name="T1" fmla="*/ 76 h 76"/>
                  <a:gd name="T2" fmla="*/ 3 w 9"/>
                  <a:gd name="T3" fmla="*/ 20 h 76"/>
                  <a:gd name="T4" fmla="*/ 0 w 9"/>
                  <a:gd name="T5" fmla="*/ 0 h 76"/>
                  <a:gd name="T6" fmla="*/ 0 60000 65536"/>
                  <a:gd name="T7" fmla="*/ 0 60000 65536"/>
                  <a:gd name="T8" fmla="*/ 0 60000 65536"/>
                  <a:gd name="T9" fmla="*/ 0 w 9"/>
                  <a:gd name="T10" fmla="*/ 0 h 76"/>
                  <a:gd name="T11" fmla="*/ 9 w 9"/>
                  <a:gd name="T12" fmla="*/ 76 h 76"/>
                </a:gdLst>
                <a:ahLst/>
                <a:cxnLst>
                  <a:cxn ang="T6">
                    <a:pos x="T0" y="T1"/>
                  </a:cxn>
                  <a:cxn ang="T7">
                    <a:pos x="T2" y="T3"/>
                  </a:cxn>
                  <a:cxn ang="T8">
                    <a:pos x="T4" y="T5"/>
                  </a:cxn>
                </a:cxnLst>
                <a:rect l="T9" t="T10" r="T11" b="T12"/>
                <a:pathLst>
                  <a:path w="9" h="76">
                    <a:moveTo>
                      <a:pt x="9" y="76"/>
                    </a:moveTo>
                    <a:cubicBezTo>
                      <a:pt x="8" y="52"/>
                      <a:pt x="6" y="30"/>
                      <a:pt x="3" y="20"/>
                    </a:cubicBezTo>
                    <a:cubicBezTo>
                      <a:pt x="1" y="12"/>
                      <a:pt x="0" y="5"/>
                      <a:pt x="0" y="0"/>
                    </a:cubicBezTo>
                  </a:path>
                </a:pathLst>
              </a:custGeom>
              <a:noFill/>
              <a:ln w="7938">
                <a:solidFill>
                  <a:srgbClr val="494E4E"/>
                </a:solidFill>
                <a:miter lim="800000"/>
                <a:headEnd/>
                <a:tailEnd/>
              </a:ln>
            </p:spPr>
            <p:txBody>
              <a:bodyPr/>
              <a:lstStyle/>
              <a:p>
                <a:endParaRPr lang="en-US"/>
              </a:p>
            </p:txBody>
          </p:sp>
          <p:sp>
            <p:nvSpPr>
              <p:cNvPr id="44209" name="Freeform 1057"/>
              <p:cNvSpPr>
                <a:spLocks/>
              </p:cNvSpPr>
              <p:nvPr/>
            </p:nvSpPr>
            <p:spPr bwMode="auto">
              <a:xfrm>
                <a:off x="2225" y="2776"/>
                <a:ext cx="252" cy="576"/>
              </a:xfrm>
              <a:custGeom>
                <a:avLst/>
                <a:gdLst>
                  <a:gd name="T0" fmla="*/ 0 w 101"/>
                  <a:gd name="T1" fmla="*/ 0 h 216"/>
                  <a:gd name="T2" fmla="*/ 101 w 101"/>
                  <a:gd name="T3" fmla="*/ 216 h 216"/>
                  <a:gd name="T4" fmla="*/ 0 60000 65536"/>
                  <a:gd name="T5" fmla="*/ 0 60000 65536"/>
                  <a:gd name="T6" fmla="*/ 0 w 101"/>
                  <a:gd name="T7" fmla="*/ 0 h 216"/>
                  <a:gd name="T8" fmla="*/ 101 w 101"/>
                  <a:gd name="T9" fmla="*/ 216 h 216"/>
                </a:gdLst>
                <a:ahLst/>
                <a:cxnLst>
                  <a:cxn ang="T4">
                    <a:pos x="T0" y="T1"/>
                  </a:cxn>
                  <a:cxn ang="T5">
                    <a:pos x="T2" y="T3"/>
                  </a:cxn>
                </a:cxnLst>
                <a:rect l="T6" t="T7" r="T8" b="T9"/>
                <a:pathLst>
                  <a:path w="101" h="216">
                    <a:moveTo>
                      <a:pt x="0" y="0"/>
                    </a:moveTo>
                    <a:cubicBezTo>
                      <a:pt x="19" y="32"/>
                      <a:pt x="50" y="162"/>
                      <a:pt x="101" y="216"/>
                    </a:cubicBezTo>
                  </a:path>
                </a:pathLst>
              </a:custGeom>
              <a:noFill/>
              <a:ln w="7938">
                <a:solidFill>
                  <a:srgbClr val="494E4E"/>
                </a:solidFill>
                <a:miter lim="800000"/>
                <a:headEnd/>
                <a:tailEnd/>
              </a:ln>
            </p:spPr>
            <p:txBody>
              <a:bodyPr/>
              <a:lstStyle/>
              <a:p>
                <a:endParaRPr lang="en-US"/>
              </a:p>
            </p:txBody>
          </p:sp>
          <p:sp>
            <p:nvSpPr>
              <p:cNvPr id="44210" name="Freeform 1058"/>
              <p:cNvSpPr>
                <a:spLocks/>
              </p:cNvSpPr>
              <p:nvPr/>
            </p:nvSpPr>
            <p:spPr bwMode="auto">
              <a:xfrm>
                <a:off x="2187" y="2824"/>
                <a:ext cx="45" cy="392"/>
              </a:xfrm>
              <a:custGeom>
                <a:avLst/>
                <a:gdLst>
                  <a:gd name="T0" fmla="*/ 18 w 18"/>
                  <a:gd name="T1" fmla="*/ 147 h 147"/>
                  <a:gd name="T2" fmla="*/ 0 w 18"/>
                  <a:gd name="T3" fmla="*/ 0 h 147"/>
                  <a:gd name="T4" fmla="*/ 0 60000 65536"/>
                  <a:gd name="T5" fmla="*/ 0 60000 65536"/>
                  <a:gd name="T6" fmla="*/ 0 w 18"/>
                  <a:gd name="T7" fmla="*/ 0 h 147"/>
                  <a:gd name="T8" fmla="*/ 18 w 18"/>
                  <a:gd name="T9" fmla="*/ 147 h 147"/>
                </a:gdLst>
                <a:ahLst/>
                <a:cxnLst>
                  <a:cxn ang="T4">
                    <a:pos x="T0" y="T1"/>
                  </a:cxn>
                  <a:cxn ang="T5">
                    <a:pos x="T2" y="T3"/>
                  </a:cxn>
                </a:cxnLst>
                <a:rect l="T6" t="T7" r="T8" b="T9"/>
                <a:pathLst>
                  <a:path w="18" h="147">
                    <a:moveTo>
                      <a:pt x="18" y="147"/>
                    </a:moveTo>
                    <a:cubicBezTo>
                      <a:pt x="10" y="99"/>
                      <a:pt x="1" y="36"/>
                      <a:pt x="0" y="0"/>
                    </a:cubicBezTo>
                  </a:path>
                </a:pathLst>
              </a:custGeom>
              <a:noFill/>
              <a:ln w="7938">
                <a:solidFill>
                  <a:srgbClr val="494E4E"/>
                </a:solidFill>
                <a:miter lim="800000"/>
                <a:headEnd/>
                <a:tailEnd/>
              </a:ln>
            </p:spPr>
            <p:txBody>
              <a:bodyPr/>
              <a:lstStyle/>
              <a:p>
                <a:endParaRPr lang="en-US"/>
              </a:p>
            </p:txBody>
          </p:sp>
          <p:sp>
            <p:nvSpPr>
              <p:cNvPr id="44211" name="Freeform 1059"/>
              <p:cNvSpPr>
                <a:spLocks noEditPoints="1"/>
              </p:cNvSpPr>
              <p:nvPr/>
            </p:nvSpPr>
            <p:spPr bwMode="auto">
              <a:xfrm>
                <a:off x="1265" y="2552"/>
                <a:ext cx="525" cy="520"/>
              </a:xfrm>
              <a:custGeom>
                <a:avLst/>
                <a:gdLst>
                  <a:gd name="T0" fmla="*/ 200 w 210"/>
                  <a:gd name="T1" fmla="*/ 195 h 195"/>
                  <a:gd name="T2" fmla="*/ 202 w 210"/>
                  <a:gd name="T3" fmla="*/ 192 h 195"/>
                  <a:gd name="T4" fmla="*/ 205 w 210"/>
                  <a:gd name="T5" fmla="*/ 188 h 195"/>
                  <a:gd name="T6" fmla="*/ 209 w 210"/>
                  <a:gd name="T7" fmla="*/ 183 h 195"/>
                  <a:gd name="T8" fmla="*/ 210 w 210"/>
                  <a:gd name="T9" fmla="*/ 181 h 195"/>
                  <a:gd name="T10" fmla="*/ 112 w 210"/>
                  <a:gd name="T11" fmla="*/ 39 h 195"/>
                  <a:gd name="T12" fmla="*/ 117 w 210"/>
                  <a:gd name="T13" fmla="*/ 16 h 195"/>
                  <a:gd name="T14" fmla="*/ 127 w 210"/>
                  <a:gd name="T15" fmla="*/ 18 h 195"/>
                  <a:gd name="T16" fmla="*/ 135 w 210"/>
                  <a:gd name="T17" fmla="*/ 88 h 195"/>
                  <a:gd name="T18" fmla="*/ 112 w 210"/>
                  <a:gd name="T19" fmla="*/ 39 h 195"/>
                  <a:gd name="T20" fmla="*/ 99 w 210"/>
                  <a:gd name="T21" fmla="*/ 18 h 195"/>
                  <a:gd name="T22" fmla="*/ 107 w 210"/>
                  <a:gd name="T23" fmla="*/ 26 h 195"/>
                  <a:gd name="T24" fmla="*/ 104 w 210"/>
                  <a:gd name="T25" fmla="*/ 56 h 195"/>
                  <a:gd name="T26" fmla="*/ 97 w 210"/>
                  <a:gd name="T27" fmla="*/ 49 h 195"/>
                  <a:gd name="T28" fmla="*/ 92 w 210"/>
                  <a:gd name="T29" fmla="*/ 22 h 195"/>
                  <a:gd name="T30" fmla="*/ 47 w 210"/>
                  <a:gd name="T31" fmla="*/ 72 h 195"/>
                  <a:gd name="T32" fmla="*/ 14 w 210"/>
                  <a:gd name="T33" fmla="*/ 53 h 195"/>
                  <a:gd name="T34" fmla="*/ 16 w 210"/>
                  <a:gd name="T35" fmla="*/ 40 h 195"/>
                  <a:gd name="T36" fmla="*/ 52 w 210"/>
                  <a:gd name="T37" fmla="*/ 62 h 195"/>
                  <a:gd name="T38" fmla="*/ 107 w 210"/>
                  <a:gd name="T39" fmla="*/ 103 h 195"/>
                  <a:gd name="T40" fmla="*/ 68 w 210"/>
                  <a:gd name="T41" fmla="*/ 61 h 195"/>
                  <a:gd name="T42" fmla="*/ 58 w 210"/>
                  <a:gd name="T43" fmla="*/ 13 h 195"/>
                  <a:gd name="T44" fmla="*/ 71 w 210"/>
                  <a:gd name="T45" fmla="*/ 20 h 195"/>
                  <a:gd name="T46" fmla="*/ 86 w 210"/>
                  <a:gd name="T47" fmla="*/ 53 h 195"/>
                  <a:gd name="T48" fmla="*/ 107 w 210"/>
                  <a:gd name="T49" fmla="*/ 103 h 195"/>
                  <a:gd name="T50" fmla="*/ 116 w 210"/>
                  <a:gd name="T51" fmla="*/ 80 h 195"/>
                  <a:gd name="T52" fmla="*/ 127 w 210"/>
                  <a:gd name="T53" fmla="*/ 98 h 195"/>
                  <a:gd name="T54" fmla="*/ 113 w 210"/>
                  <a:gd name="T55" fmla="*/ 85 h 195"/>
                  <a:gd name="T56" fmla="*/ 130 w 210"/>
                  <a:gd name="T57" fmla="*/ 134 h 195"/>
                  <a:gd name="T58" fmla="*/ 124 w 210"/>
                  <a:gd name="T59" fmla="*/ 116 h 195"/>
                  <a:gd name="T60" fmla="*/ 139 w 210"/>
                  <a:gd name="T61" fmla="*/ 137 h 195"/>
                  <a:gd name="T62" fmla="*/ 141 w 210"/>
                  <a:gd name="T63" fmla="*/ 117 h 195"/>
                  <a:gd name="T64" fmla="*/ 146 w 210"/>
                  <a:gd name="T65" fmla="*/ 111 h 195"/>
                  <a:gd name="T66" fmla="*/ 158 w 210"/>
                  <a:gd name="T67" fmla="*/ 141 h 195"/>
                  <a:gd name="T68" fmla="*/ 171 w 210"/>
                  <a:gd name="T69" fmla="*/ 163 h 195"/>
                  <a:gd name="T70" fmla="*/ 160 w 210"/>
                  <a:gd name="T71" fmla="*/ 154 h 195"/>
                  <a:gd name="T72" fmla="*/ 171 w 210"/>
                  <a:gd name="T73" fmla="*/ 163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0"/>
                  <a:gd name="T112" fmla="*/ 0 h 195"/>
                  <a:gd name="T113" fmla="*/ 210 w 210"/>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0" h="195">
                    <a:moveTo>
                      <a:pt x="0" y="60"/>
                    </a:moveTo>
                    <a:cubicBezTo>
                      <a:pt x="61" y="85"/>
                      <a:pt x="200" y="195"/>
                      <a:pt x="200" y="195"/>
                    </a:cubicBezTo>
                    <a:cubicBezTo>
                      <a:pt x="199" y="192"/>
                      <a:pt x="199" y="192"/>
                      <a:pt x="199" y="192"/>
                    </a:cubicBezTo>
                    <a:cubicBezTo>
                      <a:pt x="202" y="192"/>
                      <a:pt x="202" y="192"/>
                      <a:pt x="202" y="192"/>
                    </a:cubicBezTo>
                    <a:cubicBezTo>
                      <a:pt x="199" y="188"/>
                      <a:pt x="199" y="188"/>
                      <a:pt x="199" y="188"/>
                    </a:cubicBezTo>
                    <a:cubicBezTo>
                      <a:pt x="205" y="188"/>
                      <a:pt x="205" y="188"/>
                      <a:pt x="205" y="188"/>
                    </a:cubicBezTo>
                    <a:cubicBezTo>
                      <a:pt x="205" y="184"/>
                      <a:pt x="205" y="184"/>
                      <a:pt x="205" y="184"/>
                    </a:cubicBezTo>
                    <a:cubicBezTo>
                      <a:pt x="209" y="183"/>
                      <a:pt x="209" y="183"/>
                      <a:pt x="209" y="183"/>
                    </a:cubicBezTo>
                    <a:cubicBezTo>
                      <a:pt x="206" y="180"/>
                      <a:pt x="206" y="180"/>
                      <a:pt x="206" y="180"/>
                    </a:cubicBezTo>
                    <a:cubicBezTo>
                      <a:pt x="210" y="181"/>
                      <a:pt x="210" y="181"/>
                      <a:pt x="210" y="181"/>
                    </a:cubicBezTo>
                    <a:cubicBezTo>
                      <a:pt x="137" y="136"/>
                      <a:pt x="135" y="33"/>
                      <a:pt x="136" y="0"/>
                    </a:cubicBezTo>
                    <a:moveTo>
                      <a:pt x="112" y="39"/>
                    </a:moveTo>
                    <a:cubicBezTo>
                      <a:pt x="113" y="33"/>
                      <a:pt x="113" y="28"/>
                      <a:pt x="113" y="22"/>
                    </a:cubicBezTo>
                    <a:cubicBezTo>
                      <a:pt x="113" y="19"/>
                      <a:pt x="114" y="17"/>
                      <a:pt x="117" y="16"/>
                    </a:cubicBezTo>
                    <a:cubicBezTo>
                      <a:pt x="117" y="15"/>
                      <a:pt x="117" y="15"/>
                      <a:pt x="117" y="15"/>
                    </a:cubicBezTo>
                    <a:cubicBezTo>
                      <a:pt x="121" y="16"/>
                      <a:pt x="124" y="12"/>
                      <a:pt x="127" y="18"/>
                    </a:cubicBezTo>
                    <a:cubicBezTo>
                      <a:pt x="131" y="25"/>
                      <a:pt x="129" y="37"/>
                      <a:pt x="129" y="45"/>
                    </a:cubicBezTo>
                    <a:cubicBezTo>
                      <a:pt x="129" y="60"/>
                      <a:pt x="133" y="73"/>
                      <a:pt x="135" y="88"/>
                    </a:cubicBezTo>
                    <a:cubicBezTo>
                      <a:pt x="130" y="90"/>
                      <a:pt x="121" y="70"/>
                      <a:pt x="119" y="65"/>
                    </a:cubicBezTo>
                    <a:cubicBezTo>
                      <a:pt x="115" y="57"/>
                      <a:pt x="112" y="48"/>
                      <a:pt x="112" y="39"/>
                    </a:cubicBezTo>
                    <a:close/>
                    <a:moveTo>
                      <a:pt x="92" y="22"/>
                    </a:moveTo>
                    <a:cubicBezTo>
                      <a:pt x="93" y="19"/>
                      <a:pt x="96" y="18"/>
                      <a:pt x="99" y="18"/>
                    </a:cubicBezTo>
                    <a:cubicBezTo>
                      <a:pt x="100" y="17"/>
                      <a:pt x="100" y="17"/>
                      <a:pt x="100" y="17"/>
                    </a:cubicBezTo>
                    <a:cubicBezTo>
                      <a:pt x="105" y="14"/>
                      <a:pt x="107" y="22"/>
                      <a:pt x="107" y="26"/>
                    </a:cubicBezTo>
                    <a:cubicBezTo>
                      <a:pt x="106" y="30"/>
                      <a:pt x="105" y="35"/>
                      <a:pt x="104" y="40"/>
                    </a:cubicBezTo>
                    <a:cubicBezTo>
                      <a:pt x="104" y="45"/>
                      <a:pt x="103" y="51"/>
                      <a:pt x="104" y="56"/>
                    </a:cubicBezTo>
                    <a:cubicBezTo>
                      <a:pt x="104" y="59"/>
                      <a:pt x="107" y="72"/>
                      <a:pt x="102" y="70"/>
                    </a:cubicBezTo>
                    <a:cubicBezTo>
                      <a:pt x="96" y="68"/>
                      <a:pt x="98" y="54"/>
                      <a:pt x="97" y="49"/>
                    </a:cubicBezTo>
                    <a:cubicBezTo>
                      <a:pt x="97" y="44"/>
                      <a:pt x="97" y="39"/>
                      <a:pt x="95" y="33"/>
                    </a:cubicBezTo>
                    <a:cubicBezTo>
                      <a:pt x="94" y="30"/>
                      <a:pt x="92" y="26"/>
                      <a:pt x="92" y="22"/>
                    </a:cubicBezTo>
                    <a:close/>
                    <a:moveTo>
                      <a:pt x="57" y="78"/>
                    </a:moveTo>
                    <a:cubicBezTo>
                      <a:pt x="54" y="78"/>
                      <a:pt x="50" y="74"/>
                      <a:pt x="47" y="72"/>
                    </a:cubicBezTo>
                    <a:cubicBezTo>
                      <a:pt x="43" y="70"/>
                      <a:pt x="39" y="67"/>
                      <a:pt x="35" y="65"/>
                    </a:cubicBezTo>
                    <a:cubicBezTo>
                      <a:pt x="29" y="61"/>
                      <a:pt x="18" y="59"/>
                      <a:pt x="14" y="53"/>
                    </a:cubicBezTo>
                    <a:cubicBezTo>
                      <a:pt x="11" y="48"/>
                      <a:pt x="12" y="43"/>
                      <a:pt x="17" y="40"/>
                    </a:cubicBezTo>
                    <a:cubicBezTo>
                      <a:pt x="16" y="40"/>
                      <a:pt x="16" y="40"/>
                      <a:pt x="16" y="40"/>
                    </a:cubicBezTo>
                    <a:cubicBezTo>
                      <a:pt x="18" y="38"/>
                      <a:pt x="25" y="37"/>
                      <a:pt x="28" y="38"/>
                    </a:cubicBezTo>
                    <a:cubicBezTo>
                      <a:pt x="39" y="40"/>
                      <a:pt x="46" y="52"/>
                      <a:pt x="52" y="62"/>
                    </a:cubicBezTo>
                    <a:cubicBezTo>
                      <a:pt x="54" y="64"/>
                      <a:pt x="66" y="79"/>
                      <a:pt x="57" y="78"/>
                    </a:cubicBezTo>
                    <a:close/>
                    <a:moveTo>
                      <a:pt x="107" y="103"/>
                    </a:moveTo>
                    <a:cubicBezTo>
                      <a:pt x="102" y="105"/>
                      <a:pt x="92" y="92"/>
                      <a:pt x="89" y="88"/>
                    </a:cubicBezTo>
                    <a:cubicBezTo>
                      <a:pt x="81" y="80"/>
                      <a:pt x="75" y="70"/>
                      <a:pt x="68" y="61"/>
                    </a:cubicBezTo>
                    <a:cubicBezTo>
                      <a:pt x="58" y="47"/>
                      <a:pt x="46" y="28"/>
                      <a:pt x="58" y="12"/>
                    </a:cubicBezTo>
                    <a:cubicBezTo>
                      <a:pt x="58" y="13"/>
                      <a:pt x="58" y="13"/>
                      <a:pt x="58" y="13"/>
                    </a:cubicBezTo>
                    <a:cubicBezTo>
                      <a:pt x="60" y="11"/>
                      <a:pt x="63" y="12"/>
                      <a:pt x="65" y="14"/>
                    </a:cubicBezTo>
                    <a:cubicBezTo>
                      <a:pt x="67" y="16"/>
                      <a:pt x="69" y="18"/>
                      <a:pt x="71" y="20"/>
                    </a:cubicBezTo>
                    <a:cubicBezTo>
                      <a:pt x="73" y="22"/>
                      <a:pt x="76" y="23"/>
                      <a:pt x="78" y="25"/>
                    </a:cubicBezTo>
                    <a:cubicBezTo>
                      <a:pt x="84" y="32"/>
                      <a:pt x="85" y="45"/>
                      <a:pt x="86" y="53"/>
                    </a:cubicBezTo>
                    <a:cubicBezTo>
                      <a:pt x="87" y="62"/>
                      <a:pt x="91" y="71"/>
                      <a:pt x="95" y="79"/>
                    </a:cubicBezTo>
                    <a:cubicBezTo>
                      <a:pt x="99" y="86"/>
                      <a:pt x="109" y="96"/>
                      <a:pt x="107" y="103"/>
                    </a:cubicBezTo>
                    <a:close/>
                    <a:moveTo>
                      <a:pt x="113" y="85"/>
                    </a:moveTo>
                    <a:cubicBezTo>
                      <a:pt x="111" y="83"/>
                      <a:pt x="113" y="81"/>
                      <a:pt x="116" y="80"/>
                    </a:cubicBezTo>
                    <a:cubicBezTo>
                      <a:pt x="119" y="80"/>
                      <a:pt x="121" y="83"/>
                      <a:pt x="123" y="85"/>
                    </a:cubicBezTo>
                    <a:cubicBezTo>
                      <a:pt x="125" y="89"/>
                      <a:pt x="126" y="94"/>
                      <a:pt x="127" y="98"/>
                    </a:cubicBezTo>
                    <a:cubicBezTo>
                      <a:pt x="128" y="100"/>
                      <a:pt x="133" y="111"/>
                      <a:pt x="131" y="112"/>
                    </a:cubicBezTo>
                    <a:cubicBezTo>
                      <a:pt x="125" y="117"/>
                      <a:pt x="114" y="88"/>
                      <a:pt x="113" y="85"/>
                    </a:cubicBezTo>
                    <a:close/>
                    <a:moveTo>
                      <a:pt x="139" y="137"/>
                    </a:moveTo>
                    <a:cubicBezTo>
                      <a:pt x="138" y="140"/>
                      <a:pt x="132" y="135"/>
                      <a:pt x="130" y="134"/>
                    </a:cubicBezTo>
                    <a:cubicBezTo>
                      <a:pt x="126" y="131"/>
                      <a:pt x="115" y="123"/>
                      <a:pt x="119" y="116"/>
                    </a:cubicBezTo>
                    <a:cubicBezTo>
                      <a:pt x="119" y="113"/>
                      <a:pt x="123" y="115"/>
                      <a:pt x="124" y="116"/>
                    </a:cubicBezTo>
                    <a:cubicBezTo>
                      <a:pt x="128" y="119"/>
                      <a:pt x="130" y="125"/>
                      <a:pt x="133" y="129"/>
                    </a:cubicBezTo>
                    <a:cubicBezTo>
                      <a:pt x="134" y="130"/>
                      <a:pt x="140" y="136"/>
                      <a:pt x="139" y="137"/>
                    </a:cubicBezTo>
                    <a:close/>
                    <a:moveTo>
                      <a:pt x="147" y="131"/>
                    </a:moveTo>
                    <a:cubicBezTo>
                      <a:pt x="144" y="126"/>
                      <a:pt x="142" y="122"/>
                      <a:pt x="141" y="117"/>
                    </a:cubicBezTo>
                    <a:cubicBezTo>
                      <a:pt x="141" y="115"/>
                      <a:pt x="141" y="113"/>
                      <a:pt x="140" y="111"/>
                    </a:cubicBezTo>
                    <a:cubicBezTo>
                      <a:pt x="138" y="106"/>
                      <a:pt x="144" y="109"/>
                      <a:pt x="146" y="111"/>
                    </a:cubicBezTo>
                    <a:cubicBezTo>
                      <a:pt x="149" y="115"/>
                      <a:pt x="150" y="120"/>
                      <a:pt x="152" y="124"/>
                    </a:cubicBezTo>
                    <a:cubicBezTo>
                      <a:pt x="153" y="130"/>
                      <a:pt x="158" y="136"/>
                      <a:pt x="158" y="141"/>
                    </a:cubicBezTo>
                    <a:cubicBezTo>
                      <a:pt x="154" y="143"/>
                      <a:pt x="148" y="133"/>
                      <a:pt x="147" y="131"/>
                    </a:cubicBezTo>
                    <a:close/>
                    <a:moveTo>
                      <a:pt x="171" y="163"/>
                    </a:moveTo>
                    <a:cubicBezTo>
                      <a:pt x="166" y="164"/>
                      <a:pt x="162" y="156"/>
                      <a:pt x="160" y="153"/>
                    </a:cubicBezTo>
                    <a:cubicBezTo>
                      <a:pt x="160" y="154"/>
                      <a:pt x="160" y="154"/>
                      <a:pt x="160" y="154"/>
                    </a:cubicBezTo>
                    <a:cubicBezTo>
                      <a:pt x="158" y="152"/>
                      <a:pt x="156" y="148"/>
                      <a:pt x="160" y="148"/>
                    </a:cubicBezTo>
                    <a:cubicBezTo>
                      <a:pt x="166" y="147"/>
                      <a:pt x="173" y="157"/>
                      <a:pt x="171" y="163"/>
                    </a:cubicBezTo>
                    <a:close/>
                  </a:path>
                </a:pathLst>
              </a:custGeom>
              <a:noFill/>
              <a:ln w="7938">
                <a:solidFill>
                  <a:srgbClr val="494E4E"/>
                </a:solidFill>
                <a:round/>
                <a:headEnd/>
                <a:tailEnd/>
              </a:ln>
            </p:spPr>
            <p:txBody>
              <a:bodyPr/>
              <a:lstStyle/>
              <a:p>
                <a:endParaRPr lang="en-US"/>
              </a:p>
            </p:txBody>
          </p:sp>
          <p:sp>
            <p:nvSpPr>
              <p:cNvPr id="44212" name="Freeform 1060"/>
              <p:cNvSpPr>
                <a:spLocks/>
              </p:cNvSpPr>
              <p:nvPr/>
            </p:nvSpPr>
            <p:spPr bwMode="auto">
              <a:xfrm>
                <a:off x="2492" y="2840"/>
                <a:ext cx="53" cy="104"/>
              </a:xfrm>
              <a:custGeom>
                <a:avLst/>
                <a:gdLst>
                  <a:gd name="T0" fmla="*/ 0 w 21"/>
                  <a:gd name="T1" fmla="*/ 0 h 39"/>
                  <a:gd name="T2" fmla="*/ 21 w 21"/>
                  <a:gd name="T3" fmla="*/ 39 h 39"/>
                  <a:gd name="T4" fmla="*/ 0 60000 65536"/>
                  <a:gd name="T5" fmla="*/ 0 60000 65536"/>
                  <a:gd name="T6" fmla="*/ 0 w 21"/>
                  <a:gd name="T7" fmla="*/ 0 h 39"/>
                  <a:gd name="T8" fmla="*/ 21 w 21"/>
                  <a:gd name="T9" fmla="*/ 39 h 39"/>
                </a:gdLst>
                <a:ahLst/>
                <a:cxnLst>
                  <a:cxn ang="T4">
                    <a:pos x="T0" y="T1"/>
                  </a:cxn>
                  <a:cxn ang="T5">
                    <a:pos x="T2" y="T3"/>
                  </a:cxn>
                </a:cxnLst>
                <a:rect l="T6" t="T7" r="T8" b="T9"/>
                <a:pathLst>
                  <a:path w="21" h="39">
                    <a:moveTo>
                      <a:pt x="0" y="0"/>
                    </a:moveTo>
                    <a:cubicBezTo>
                      <a:pt x="8" y="20"/>
                      <a:pt x="16" y="34"/>
                      <a:pt x="21" y="39"/>
                    </a:cubicBezTo>
                  </a:path>
                </a:pathLst>
              </a:custGeom>
              <a:noFill/>
              <a:ln w="7938" cap="rnd">
                <a:solidFill>
                  <a:srgbClr val="494E4E"/>
                </a:solidFill>
                <a:miter lim="800000"/>
                <a:headEnd/>
                <a:tailEnd/>
              </a:ln>
            </p:spPr>
            <p:txBody>
              <a:bodyPr/>
              <a:lstStyle/>
              <a:p>
                <a:endParaRPr lang="en-US"/>
              </a:p>
            </p:txBody>
          </p:sp>
          <p:sp>
            <p:nvSpPr>
              <p:cNvPr id="44213" name="Freeform 1061"/>
              <p:cNvSpPr>
                <a:spLocks/>
              </p:cNvSpPr>
              <p:nvPr/>
            </p:nvSpPr>
            <p:spPr bwMode="auto">
              <a:xfrm>
                <a:off x="2445" y="2843"/>
                <a:ext cx="82" cy="509"/>
              </a:xfrm>
              <a:custGeom>
                <a:avLst/>
                <a:gdLst>
                  <a:gd name="T0" fmla="*/ 13 w 33"/>
                  <a:gd name="T1" fmla="*/ 191 h 191"/>
                  <a:gd name="T2" fmla="*/ 2 w 33"/>
                  <a:gd name="T3" fmla="*/ 15 h 191"/>
                  <a:gd name="T4" fmla="*/ 0 w 33"/>
                  <a:gd name="T5" fmla="*/ 0 h 191"/>
                  <a:gd name="T6" fmla="*/ 0 60000 65536"/>
                  <a:gd name="T7" fmla="*/ 0 60000 65536"/>
                  <a:gd name="T8" fmla="*/ 0 60000 65536"/>
                  <a:gd name="T9" fmla="*/ 0 w 33"/>
                  <a:gd name="T10" fmla="*/ 0 h 191"/>
                  <a:gd name="T11" fmla="*/ 33 w 33"/>
                  <a:gd name="T12" fmla="*/ 191 h 191"/>
                </a:gdLst>
                <a:ahLst/>
                <a:cxnLst>
                  <a:cxn ang="T6">
                    <a:pos x="T0" y="T1"/>
                  </a:cxn>
                  <a:cxn ang="T7">
                    <a:pos x="T2" y="T3"/>
                  </a:cxn>
                  <a:cxn ang="T8">
                    <a:pos x="T4" y="T5"/>
                  </a:cxn>
                </a:cxnLst>
                <a:rect l="T9" t="T10" r="T11" b="T12"/>
                <a:pathLst>
                  <a:path w="33" h="191">
                    <a:moveTo>
                      <a:pt x="13" y="191"/>
                    </a:moveTo>
                    <a:cubicBezTo>
                      <a:pt x="23" y="180"/>
                      <a:pt x="33" y="139"/>
                      <a:pt x="2" y="15"/>
                    </a:cubicBezTo>
                    <a:cubicBezTo>
                      <a:pt x="1" y="10"/>
                      <a:pt x="0" y="5"/>
                      <a:pt x="0" y="0"/>
                    </a:cubicBezTo>
                  </a:path>
                </a:pathLst>
              </a:custGeom>
              <a:noFill/>
              <a:ln w="7938" cap="rnd">
                <a:solidFill>
                  <a:srgbClr val="494E4E"/>
                </a:solidFill>
                <a:miter lim="800000"/>
                <a:headEnd/>
                <a:tailEnd/>
              </a:ln>
            </p:spPr>
            <p:txBody>
              <a:bodyPr/>
              <a:lstStyle/>
              <a:p>
                <a:endParaRPr lang="en-US"/>
              </a:p>
            </p:txBody>
          </p:sp>
          <p:sp>
            <p:nvSpPr>
              <p:cNvPr id="44214" name="Freeform 1062"/>
              <p:cNvSpPr>
                <a:spLocks/>
              </p:cNvSpPr>
              <p:nvPr/>
            </p:nvSpPr>
            <p:spPr bwMode="auto">
              <a:xfrm>
                <a:off x="1915" y="3389"/>
                <a:ext cx="75" cy="240"/>
              </a:xfrm>
              <a:custGeom>
                <a:avLst/>
                <a:gdLst>
                  <a:gd name="T0" fmla="*/ 28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28" y="90"/>
                    </a:moveTo>
                    <a:cubicBezTo>
                      <a:pt x="30" y="69"/>
                      <a:pt x="27" y="35"/>
                      <a:pt x="0" y="0"/>
                    </a:cubicBezTo>
                  </a:path>
                </a:pathLst>
              </a:custGeom>
              <a:noFill/>
              <a:ln w="7938">
                <a:solidFill>
                  <a:srgbClr val="494E4E"/>
                </a:solidFill>
                <a:miter lim="800000"/>
                <a:headEnd/>
                <a:tailEnd/>
              </a:ln>
            </p:spPr>
            <p:txBody>
              <a:bodyPr/>
              <a:lstStyle/>
              <a:p>
                <a:endParaRPr lang="en-US"/>
              </a:p>
            </p:txBody>
          </p:sp>
          <p:sp>
            <p:nvSpPr>
              <p:cNvPr id="44215" name="Freeform 1063"/>
              <p:cNvSpPr>
                <a:spLocks/>
              </p:cNvSpPr>
              <p:nvPr/>
            </p:nvSpPr>
            <p:spPr bwMode="auto">
              <a:xfrm>
                <a:off x="1965" y="3291"/>
                <a:ext cx="215" cy="104"/>
              </a:xfrm>
              <a:custGeom>
                <a:avLst/>
                <a:gdLst>
                  <a:gd name="T0" fmla="*/ 0 w 86"/>
                  <a:gd name="T1" fmla="*/ 0 h 39"/>
                  <a:gd name="T2" fmla="*/ 86 w 86"/>
                  <a:gd name="T3" fmla="*/ 39 h 39"/>
                  <a:gd name="T4" fmla="*/ 0 60000 65536"/>
                  <a:gd name="T5" fmla="*/ 0 60000 65536"/>
                  <a:gd name="T6" fmla="*/ 0 w 86"/>
                  <a:gd name="T7" fmla="*/ 0 h 39"/>
                  <a:gd name="T8" fmla="*/ 86 w 86"/>
                  <a:gd name="T9" fmla="*/ 39 h 39"/>
                </a:gdLst>
                <a:ahLst/>
                <a:cxnLst>
                  <a:cxn ang="T4">
                    <a:pos x="T0" y="T1"/>
                  </a:cxn>
                  <a:cxn ang="T5">
                    <a:pos x="T2" y="T3"/>
                  </a:cxn>
                </a:cxnLst>
                <a:rect l="T6" t="T7" r="T8" b="T9"/>
                <a:pathLst>
                  <a:path w="86" h="39">
                    <a:moveTo>
                      <a:pt x="0" y="0"/>
                    </a:moveTo>
                    <a:cubicBezTo>
                      <a:pt x="35" y="21"/>
                      <a:pt x="64" y="38"/>
                      <a:pt x="86" y="39"/>
                    </a:cubicBezTo>
                  </a:path>
                </a:pathLst>
              </a:custGeom>
              <a:noFill/>
              <a:ln w="7938">
                <a:solidFill>
                  <a:srgbClr val="494E4E"/>
                </a:solidFill>
                <a:miter lim="800000"/>
                <a:headEnd/>
                <a:tailEnd/>
              </a:ln>
            </p:spPr>
            <p:txBody>
              <a:bodyPr/>
              <a:lstStyle/>
              <a:p>
                <a:endParaRPr lang="en-US"/>
              </a:p>
            </p:txBody>
          </p:sp>
          <p:sp>
            <p:nvSpPr>
              <p:cNvPr id="44216" name="Freeform 1064"/>
              <p:cNvSpPr>
                <a:spLocks/>
              </p:cNvSpPr>
              <p:nvPr/>
            </p:nvSpPr>
            <p:spPr bwMode="auto">
              <a:xfrm>
                <a:off x="1595" y="3104"/>
                <a:ext cx="295" cy="139"/>
              </a:xfrm>
              <a:custGeom>
                <a:avLst/>
                <a:gdLst>
                  <a:gd name="T0" fmla="*/ 0 w 118"/>
                  <a:gd name="T1" fmla="*/ 0 h 52"/>
                  <a:gd name="T2" fmla="*/ 38 w 118"/>
                  <a:gd name="T3" fmla="*/ 12 h 52"/>
                  <a:gd name="T4" fmla="*/ 118 w 118"/>
                  <a:gd name="T5" fmla="*/ 52 h 52"/>
                  <a:gd name="T6" fmla="*/ 0 60000 65536"/>
                  <a:gd name="T7" fmla="*/ 0 60000 65536"/>
                  <a:gd name="T8" fmla="*/ 0 60000 65536"/>
                  <a:gd name="T9" fmla="*/ 0 w 118"/>
                  <a:gd name="T10" fmla="*/ 0 h 52"/>
                  <a:gd name="T11" fmla="*/ 118 w 118"/>
                  <a:gd name="T12" fmla="*/ 52 h 52"/>
                </a:gdLst>
                <a:ahLst/>
                <a:cxnLst>
                  <a:cxn ang="T6">
                    <a:pos x="T0" y="T1"/>
                  </a:cxn>
                  <a:cxn ang="T7">
                    <a:pos x="T2" y="T3"/>
                  </a:cxn>
                  <a:cxn ang="T8">
                    <a:pos x="T4" y="T5"/>
                  </a:cxn>
                </a:cxnLst>
                <a:rect l="T9" t="T10" r="T11" b="T12"/>
                <a:pathLst>
                  <a:path w="118" h="52">
                    <a:moveTo>
                      <a:pt x="0" y="0"/>
                    </a:moveTo>
                    <a:cubicBezTo>
                      <a:pt x="8" y="2"/>
                      <a:pt x="21" y="6"/>
                      <a:pt x="38" y="12"/>
                    </a:cubicBezTo>
                    <a:cubicBezTo>
                      <a:pt x="66" y="23"/>
                      <a:pt x="93" y="37"/>
                      <a:pt x="118" y="52"/>
                    </a:cubicBezTo>
                  </a:path>
                </a:pathLst>
              </a:custGeom>
              <a:noFill/>
              <a:ln w="7938">
                <a:solidFill>
                  <a:srgbClr val="494E4E"/>
                </a:solidFill>
                <a:miter lim="800000"/>
                <a:headEnd/>
                <a:tailEnd/>
              </a:ln>
            </p:spPr>
            <p:txBody>
              <a:bodyPr/>
              <a:lstStyle/>
              <a:p>
                <a:endParaRPr lang="en-US"/>
              </a:p>
            </p:txBody>
          </p:sp>
          <p:sp>
            <p:nvSpPr>
              <p:cNvPr id="44217" name="Freeform 1065"/>
              <p:cNvSpPr>
                <a:spLocks/>
              </p:cNvSpPr>
              <p:nvPr/>
            </p:nvSpPr>
            <p:spPr bwMode="auto">
              <a:xfrm>
                <a:off x="1572" y="3133"/>
                <a:ext cx="268" cy="176"/>
              </a:xfrm>
              <a:custGeom>
                <a:avLst/>
                <a:gdLst>
                  <a:gd name="T0" fmla="*/ 107 w 107"/>
                  <a:gd name="T1" fmla="*/ 66 h 66"/>
                  <a:gd name="T2" fmla="*/ 39 w 107"/>
                  <a:gd name="T3" fmla="*/ 25 h 66"/>
                  <a:gd name="T4" fmla="*/ 0 w 107"/>
                  <a:gd name="T5" fmla="*/ 0 h 66"/>
                  <a:gd name="T6" fmla="*/ 0 60000 65536"/>
                  <a:gd name="T7" fmla="*/ 0 60000 65536"/>
                  <a:gd name="T8" fmla="*/ 0 60000 65536"/>
                  <a:gd name="T9" fmla="*/ 0 w 107"/>
                  <a:gd name="T10" fmla="*/ 0 h 66"/>
                  <a:gd name="T11" fmla="*/ 107 w 107"/>
                  <a:gd name="T12" fmla="*/ 66 h 66"/>
                </a:gdLst>
                <a:ahLst/>
                <a:cxnLst>
                  <a:cxn ang="T6">
                    <a:pos x="T0" y="T1"/>
                  </a:cxn>
                  <a:cxn ang="T7">
                    <a:pos x="T2" y="T3"/>
                  </a:cxn>
                  <a:cxn ang="T8">
                    <a:pos x="T4" y="T5"/>
                  </a:cxn>
                </a:cxnLst>
                <a:rect l="T9" t="T10" r="T11" b="T12"/>
                <a:pathLst>
                  <a:path w="107" h="66">
                    <a:moveTo>
                      <a:pt x="107" y="66"/>
                    </a:moveTo>
                    <a:cubicBezTo>
                      <a:pt x="90" y="53"/>
                      <a:pt x="67" y="38"/>
                      <a:pt x="39" y="25"/>
                    </a:cubicBezTo>
                    <a:cubicBezTo>
                      <a:pt x="23" y="18"/>
                      <a:pt x="8" y="8"/>
                      <a:pt x="0" y="0"/>
                    </a:cubicBezTo>
                  </a:path>
                </a:pathLst>
              </a:custGeom>
              <a:noFill/>
              <a:ln w="7938">
                <a:solidFill>
                  <a:srgbClr val="494E4E"/>
                </a:solidFill>
                <a:miter lim="800000"/>
                <a:headEnd/>
                <a:tailEnd/>
              </a:ln>
            </p:spPr>
            <p:txBody>
              <a:bodyPr/>
              <a:lstStyle/>
              <a:p>
                <a:endParaRPr lang="en-US"/>
              </a:p>
            </p:txBody>
          </p:sp>
          <p:sp>
            <p:nvSpPr>
              <p:cNvPr id="44218" name="Freeform 1066"/>
              <p:cNvSpPr>
                <a:spLocks noEditPoints="1"/>
              </p:cNvSpPr>
              <p:nvPr/>
            </p:nvSpPr>
            <p:spPr bwMode="auto">
              <a:xfrm>
                <a:off x="2135" y="2344"/>
                <a:ext cx="272" cy="701"/>
              </a:xfrm>
              <a:custGeom>
                <a:avLst/>
                <a:gdLst>
                  <a:gd name="T0" fmla="*/ 109 w 109"/>
                  <a:gd name="T1" fmla="*/ 33 h 263"/>
                  <a:gd name="T2" fmla="*/ 93 w 109"/>
                  <a:gd name="T3" fmla="*/ 81 h 263"/>
                  <a:gd name="T4" fmla="*/ 96 w 109"/>
                  <a:gd name="T5" fmla="*/ 256 h 263"/>
                  <a:gd name="T6" fmla="*/ 103 w 109"/>
                  <a:gd name="T7" fmla="*/ 263 h 263"/>
                  <a:gd name="T8" fmla="*/ 105 w 109"/>
                  <a:gd name="T9" fmla="*/ 254 h 263"/>
                  <a:gd name="T10" fmla="*/ 107 w 109"/>
                  <a:gd name="T11" fmla="*/ 252 h 263"/>
                  <a:gd name="T12" fmla="*/ 33 w 109"/>
                  <a:gd name="T13" fmla="*/ 44 h 263"/>
                  <a:gd name="T14" fmla="*/ 36 w 109"/>
                  <a:gd name="T15" fmla="*/ 79 h 263"/>
                  <a:gd name="T16" fmla="*/ 14 w 109"/>
                  <a:gd name="T17" fmla="*/ 54 h 263"/>
                  <a:gd name="T18" fmla="*/ 1 w 109"/>
                  <a:gd name="T19" fmla="*/ 30 h 263"/>
                  <a:gd name="T20" fmla="*/ 2 w 109"/>
                  <a:gd name="T21" fmla="*/ 28 h 263"/>
                  <a:gd name="T22" fmla="*/ 12 w 109"/>
                  <a:gd name="T23" fmla="*/ 19 h 263"/>
                  <a:gd name="T24" fmla="*/ 42 w 109"/>
                  <a:gd name="T25" fmla="*/ 111 h 263"/>
                  <a:gd name="T26" fmla="*/ 46 w 109"/>
                  <a:gd name="T27" fmla="*/ 91 h 263"/>
                  <a:gd name="T28" fmla="*/ 53 w 109"/>
                  <a:gd name="T29" fmla="*/ 104 h 263"/>
                  <a:gd name="T30" fmla="*/ 62 w 109"/>
                  <a:gd name="T31" fmla="*/ 135 h 263"/>
                  <a:gd name="T32" fmla="*/ 62 w 109"/>
                  <a:gd name="T33" fmla="*/ 90 h 263"/>
                  <a:gd name="T34" fmla="*/ 51 w 109"/>
                  <a:gd name="T35" fmla="*/ 64 h 263"/>
                  <a:gd name="T36" fmla="*/ 62 w 109"/>
                  <a:gd name="T37" fmla="*/ 45 h 263"/>
                  <a:gd name="T38" fmla="*/ 50 w 109"/>
                  <a:gd name="T39" fmla="*/ 47 h 263"/>
                  <a:gd name="T40" fmla="*/ 43 w 109"/>
                  <a:gd name="T41" fmla="*/ 3 h 263"/>
                  <a:gd name="T42" fmla="*/ 85 w 109"/>
                  <a:gd name="T43" fmla="*/ 90 h 263"/>
                  <a:gd name="T44" fmla="*/ 76 w 109"/>
                  <a:gd name="T45" fmla="*/ 120 h 263"/>
                  <a:gd name="T46" fmla="*/ 70 w 109"/>
                  <a:gd name="T47" fmla="*/ 88 h 263"/>
                  <a:gd name="T48" fmla="*/ 75 w 109"/>
                  <a:gd name="T49" fmla="*/ 134 h 263"/>
                  <a:gd name="T50" fmla="*/ 86 w 109"/>
                  <a:gd name="T51" fmla="*/ 141 h 263"/>
                  <a:gd name="T52" fmla="*/ 75 w 109"/>
                  <a:gd name="T53" fmla="*/ 132 h 263"/>
                  <a:gd name="T54" fmla="*/ 74 w 109"/>
                  <a:gd name="T55" fmla="*/ 178 h 263"/>
                  <a:gd name="T56" fmla="*/ 78 w 109"/>
                  <a:gd name="T57" fmla="*/ 175 h 263"/>
                  <a:gd name="T58" fmla="*/ 84 w 109"/>
                  <a:gd name="T59" fmla="*/ 195 h 263"/>
                  <a:gd name="T60" fmla="*/ 93 w 109"/>
                  <a:gd name="T61" fmla="*/ 218 h 263"/>
                  <a:gd name="T62" fmla="*/ 90 w 109"/>
                  <a:gd name="T63" fmla="*/ 208 h 263"/>
                  <a:gd name="T64" fmla="*/ 91 w 109"/>
                  <a:gd name="T65" fmla="*/ 23 h 263"/>
                  <a:gd name="T66" fmla="*/ 82 w 109"/>
                  <a:gd name="T67" fmla="*/ 9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263"/>
                  <a:gd name="T104" fmla="*/ 109 w 109"/>
                  <a:gd name="T105" fmla="*/ 263 h 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263">
                    <a:moveTo>
                      <a:pt x="101" y="47"/>
                    </a:moveTo>
                    <a:cubicBezTo>
                      <a:pt x="103" y="42"/>
                      <a:pt x="106" y="37"/>
                      <a:pt x="109" y="33"/>
                    </a:cubicBezTo>
                    <a:moveTo>
                      <a:pt x="92" y="101"/>
                    </a:moveTo>
                    <a:cubicBezTo>
                      <a:pt x="92" y="94"/>
                      <a:pt x="92" y="88"/>
                      <a:pt x="93" y="81"/>
                    </a:cubicBezTo>
                    <a:moveTo>
                      <a:pt x="27" y="93"/>
                    </a:moveTo>
                    <a:cubicBezTo>
                      <a:pt x="54" y="140"/>
                      <a:pt x="81" y="197"/>
                      <a:pt x="96" y="256"/>
                    </a:cubicBezTo>
                    <a:cubicBezTo>
                      <a:pt x="96" y="250"/>
                      <a:pt x="96" y="250"/>
                      <a:pt x="96" y="250"/>
                    </a:cubicBezTo>
                    <a:cubicBezTo>
                      <a:pt x="103" y="263"/>
                      <a:pt x="103" y="263"/>
                      <a:pt x="103" y="263"/>
                    </a:cubicBezTo>
                    <a:cubicBezTo>
                      <a:pt x="100" y="249"/>
                      <a:pt x="100" y="249"/>
                      <a:pt x="100" y="249"/>
                    </a:cubicBezTo>
                    <a:cubicBezTo>
                      <a:pt x="105" y="254"/>
                      <a:pt x="105" y="254"/>
                      <a:pt x="105" y="254"/>
                    </a:cubicBezTo>
                    <a:cubicBezTo>
                      <a:pt x="103" y="248"/>
                      <a:pt x="103" y="248"/>
                      <a:pt x="103" y="248"/>
                    </a:cubicBezTo>
                    <a:cubicBezTo>
                      <a:pt x="107" y="252"/>
                      <a:pt x="107" y="252"/>
                      <a:pt x="107" y="252"/>
                    </a:cubicBezTo>
                    <a:cubicBezTo>
                      <a:pt x="107" y="252"/>
                      <a:pt x="92" y="182"/>
                      <a:pt x="91" y="119"/>
                    </a:cubicBezTo>
                    <a:moveTo>
                      <a:pt x="33" y="44"/>
                    </a:moveTo>
                    <a:cubicBezTo>
                      <a:pt x="33" y="45"/>
                      <a:pt x="33" y="45"/>
                      <a:pt x="33" y="46"/>
                    </a:cubicBezTo>
                    <a:cubicBezTo>
                      <a:pt x="34" y="54"/>
                      <a:pt x="41" y="71"/>
                      <a:pt x="36" y="79"/>
                    </a:cubicBezTo>
                    <a:cubicBezTo>
                      <a:pt x="31" y="76"/>
                      <a:pt x="27" y="69"/>
                      <a:pt x="24" y="65"/>
                    </a:cubicBezTo>
                    <a:moveTo>
                      <a:pt x="14" y="54"/>
                    </a:moveTo>
                    <a:cubicBezTo>
                      <a:pt x="12" y="52"/>
                      <a:pt x="10" y="50"/>
                      <a:pt x="8" y="48"/>
                    </a:cubicBezTo>
                    <a:cubicBezTo>
                      <a:pt x="6" y="45"/>
                      <a:pt x="0" y="35"/>
                      <a:pt x="1" y="30"/>
                    </a:cubicBezTo>
                    <a:cubicBezTo>
                      <a:pt x="1" y="30"/>
                      <a:pt x="1" y="30"/>
                      <a:pt x="1" y="30"/>
                    </a:cubicBezTo>
                    <a:cubicBezTo>
                      <a:pt x="1" y="30"/>
                      <a:pt x="1" y="29"/>
                      <a:pt x="2" y="28"/>
                    </a:cubicBezTo>
                    <a:cubicBezTo>
                      <a:pt x="2" y="28"/>
                      <a:pt x="2" y="28"/>
                      <a:pt x="2" y="28"/>
                    </a:cubicBezTo>
                    <a:cubicBezTo>
                      <a:pt x="5" y="24"/>
                      <a:pt x="8" y="20"/>
                      <a:pt x="12" y="19"/>
                    </a:cubicBezTo>
                    <a:moveTo>
                      <a:pt x="62" y="135"/>
                    </a:moveTo>
                    <a:cubicBezTo>
                      <a:pt x="56" y="141"/>
                      <a:pt x="44" y="116"/>
                      <a:pt x="42" y="111"/>
                    </a:cubicBezTo>
                    <a:cubicBezTo>
                      <a:pt x="40" y="107"/>
                      <a:pt x="37" y="98"/>
                      <a:pt x="40" y="93"/>
                    </a:cubicBezTo>
                    <a:cubicBezTo>
                      <a:pt x="41" y="90"/>
                      <a:pt x="43" y="88"/>
                      <a:pt x="46" y="91"/>
                    </a:cubicBezTo>
                    <a:cubicBezTo>
                      <a:pt x="45" y="89"/>
                      <a:pt x="45" y="89"/>
                      <a:pt x="45" y="89"/>
                    </a:cubicBezTo>
                    <a:cubicBezTo>
                      <a:pt x="47" y="94"/>
                      <a:pt x="51" y="99"/>
                      <a:pt x="53" y="104"/>
                    </a:cubicBezTo>
                    <a:cubicBezTo>
                      <a:pt x="57" y="110"/>
                      <a:pt x="60" y="115"/>
                      <a:pt x="61" y="121"/>
                    </a:cubicBezTo>
                    <a:cubicBezTo>
                      <a:pt x="61" y="123"/>
                      <a:pt x="64" y="134"/>
                      <a:pt x="62" y="135"/>
                    </a:cubicBezTo>
                    <a:close/>
                    <a:moveTo>
                      <a:pt x="64" y="81"/>
                    </a:moveTo>
                    <a:cubicBezTo>
                      <a:pt x="64" y="86"/>
                      <a:pt x="64" y="90"/>
                      <a:pt x="62" y="90"/>
                    </a:cubicBezTo>
                    <a:cubicBezTo>
                      <a:pt x="55" y="93"/>
                      <a:pt x="52" y="70"/>
                      <a:pt x="51" y="66"/>
                    </a:cubicBezTo>
                    <a:cubicBezTo>
                      <a:pt x="51" y="65"/>
                      <a:pt x="51" y="65"/>
                      <a:pt x="51" y="64"/>
                    </a:cubicBezTo>
                    <a:moveTo>
                      <a:pt x="63" y="33"/>
                    </a:moveTo>
                    <a:cubicBezTo>
                      <a:pt x="62" y="37"/>
                      <a:pt x="62" y="41"/>
                      <a:pt x="62" y="45"/>
                    </a:cubicBezTo>
                    <a:cubicBezTo>
                      <a:pt x="62" y="46"/>
                      <a:pt x="62" y="49"/>
                      <a:pt x="62" y="53"/>
                    </a:cubicBezTo>
                    <a:moveTo>
                      <a:pt x="50" y="47"/>
                    </a:moveTo>
                    <a:cubicBezTo>
                      <a:pt x="49" y="40"/>
                      <a:pt x="49" y="32"/>
                      <a:pt x="47" y="24"/>
                    </a:cubicBezTo>
                    <a:cubicBezTo>
                      <a:pt x="45" y="17"/>
                      <a:pt x="44" y="10"/>
                      <a:pt x="43" y="3"/>
                    </a:cubicBezTo>
                    <a:moveTo>
                      <a:pt x="86" y="72"/>
                    </a:moveTo>
                    <a:cubicBezTo>
                      <a:pt x="86" y="77"/>
                      <a:pt x="85" y="84"/>
                      <a:pt x="85" y="90"/>
                    </a:cubicBezTo>
                    <a:moveTo>
                      <a:pt x="82" y="104"/>
                    </a:moveTo>
                    <a:cubicBezTo>
                      <a:pt x="82" y="110"/>
                      <a:pt x="82" y="120"/>
                      <a:pt x="76" y="120"/>
                    </a:cubicBezTo>
                    <a:cubicBezTo>
                      <a:pt x="70" y="119"/>
                      <a:pt x="70" y="102"/>
                      <a:pt x="70" y="99"/>
                    </a:cubicBezTo>
                    <a:cubicBezTo>
                      <a:pt x="70" y="96"/>
                      <a:pt x="70" y="92"/>
                      <a:pt x="70" y="88"/>
                    </a:cubicBezTo>
                    <a:moveTo>
                      <a:pt x="75" y="132"/>
                    </a:moveTo>
                    <a:cubicBezTo>
                      <a:pt x="75" y="134"/>
                      <a:pt x="75" y="134"/>
                      <a:pt x="75" y="134"/>
                    </a:cubicBezTo>
                    <a:cubicBezTo>
                      <a:pt x="75" y="131"/>
                      <a:pt x="78" y="130"/>
                      <a:pt x="81" y="130"/>
                    </a:cubicBezTo>
                    <a:cubicBezTo>
                      <a:pt x="85" y="131"/>
                      <a:pt x="86" y="138"/>
                      <a:pt x="86" y="141"/>
                    </a:cubicBezTo>
                    <a:cubicBezTo>
                      <a:pt x="86" y="146"/>
                      <a:pt x="86" y="168"/>
                      <a:pt x="77" y="161"/>
                    </a:cubicBezTo>
                    <a:cubicBezTo>
                      <a:pt x="70" y="156"/>
                      <a:pt x="73" y="139"/>
                      <a:pt x="75" y="132"/>
                    </a:cubicBezTo>
                    <a:close/>
                    <a:moveTo>
                      <a:pt x="84" y="195"/>
                    </a:moveTo>
                    <a:cubicBezTo>
                      <a:pt x="79" y="193"/>
                      <a:pt x="76" y="182"/>
                      <a:pt x="74" y="178"/>
                    </a:cubicBezTo>
                    <a:cubicBezTo>
                      <a:pt x="74" y="181"/>
                      <a:pt x="74" y="181"/>
                      <a:pt x="74" y="181"/>
                    </a:cubicBezTo>
                    <a:cubicBezTo>
                      <a:pt x="73" y="177"/>
                      <a:pt x="75" y="175"/>
                      <a:pt x="78" y="175"/>
                    </a:cubicBezTo>
                    <a:cubicBezTo>
                      <a:pt x="83" y="174"/>
                      <a:pt x="85" y="179"/>
                      <a:pt x="86" y="183"/>
                    </a:cubicBezTo>
                    <a:cubicBezTo>
                      <a:pt x="88" y="187"/>
                      <a:pt x="92" y="199"/>
                      <a:pt x="84" y="195"/>
                    </a:cubicBezTo>
                    <a:close/>
                    <a:moveTo>
                      <a:pt x="91" y="202"/>
                    </a:moveTo>
                    <a:cubicBezTo>
                      <a:pt x="95" y="203"/>
                      <a:pt x="97" y="217"/>
                      <a:pt x="93" y="218"/>
                    </a:cubicBezTo>
                    <a:cubicBezTo>
                      <a:pt x="88" y="221"/>
                      <a:pt x="90" y="207"/>
                      <a:pt x="90" y="206"/>
                    </a:cubicBezTo>
                    <a:cubicBezTo>
                      <a:pt x="90" y="208"/>
                      <a:pt x="90" y="208"/>
                      <a:pt x="90" y="208"/>
                    </a:cubicBezTo>
                    <a:cubicBezTo>
                      <a:pt x="90" y="206"/>
                      <a:pt x="90" y="204"/>
                      <a:pt x="91" y="202"/>
                    </a:cubicBezTo>
                    <a:close/>
                    <a:moveTo>
                      <a:pt x="91" y="23"/>
                    </a:moveTo>
                    <a:cubicBezTo>
                      <a:pt x="87" y="30"/>
                      <a:pt x="81" y="43"/>
                      <a:pt x="77" y="32"/>
                    </a:cubicBezTo>
                    <a:cubicBezTo>
                      <a:pt x="75" y="25"/>
                      <a:pt x="80" y="16"/>
                      <a:pt x="82" y="9"/>
                    </a:cubicBezTo>
                    <a:cubicBezTo>
                      <a:pt x="83" y="7"/>
                      <a:pt x="84" y="2"/>
                      <a:pt x="85" y="0"/>
                    </a:cubicBezTo>
                  </a:path>
                </a:pathLst>
              </a:custGeom>
              <a:noFill/>
              <a:ln w="7938">
                <a:solidFill>
                  <a:srgbClr val="494E4E"/>
                </a:solidFill>
                <a:round/>
                <a:headEnd/>
                <a:tailEnd/>
              </a:ln>
            </p:spPr>
            <p:txBody>
              <a:bodyPr/>
              <a:lstStyle/>
              <a:p>
                <a:endParaRPr lang="en-US"/>
              </a:p>
            </p:txBody>
          </p:sp>
          <p:sp>
            <p:nvSpPr>
              <p:cNvPr id="44219" name="Freeform 1067"/>
              <p:cNvSpPr>
                <a:spLocks noEditPoints="1"/>
              </p:cNvSpPr>
              <p:nvPr/>
            </p:nvSpPr>
            <p:spPr bwMode="auto">
              <a:xfrm>
                <a:off x="2197" y="2301"/>
                <a:ext cx="298" cy="566"/>
              </a:xfrm>
              <a:custGeom>
                <a:avLst/>
                <a:gdLst>
                  <a:gd name="T0" fmla="*/ 0 w 119"/>
                  <a:gd name="T1" fmla="*/ 53 h 212"/>
                  <a:gd name="T2" fmla="*/ 102 w 119"/>
                  <a:gd name="T3" fmla="*/ 212 h 212"/>
                  <a:gd name="T4" fmla="*/ 102 w 119"/>
                  <a:gd name="T5" fmla="*/ 198 h 212"/>
                  <a:gd name="T6" fmla="*/ 104 w 119"/>
                  <a:gd name="T7" fmla="*/ 209 h 212"/>
                  <a:gd name="T8" fmla="*/ 106 w 119"/>
                  <a:gd name="T9" fmla="*/ 196 h 212"/>
                  <a:gd name="T10" fmla="*/ 113 w 119"/>
                  <a:gd name="T11" fmla="*/ 209 h 212"/>
                  <a:gd name="T12" fmla="*/ 114 w 119"/>
                  <a:gd name="T13" fmla="*/ 195 h 212"/>
                  <a:gd name="T14" fmla="*/ 119 w 119"/>
                  <a:gd name="T15" fmla="*/ 206 h 212"/>
                  <a:gd name="T16" fmla="*/ 105 w 119"/>
                  <a:gd name="T17" fmla="*/ 52 h 212"/>
                  <a:gd name="T18" fmla="*/ 4 w 119"/>
                  <a:gd name="T19" fmla="*/ 19 h 212"/>
                  <a:gd name="T20" fmla="*/ 14 w 119"/>
                  <a:gd name="T21" fmla="*/ 17 h 212"/>
                  <a:gd name="T22" fmla="*/ 31 w 119"/>
                  <a:gd name="T23" fmla="*/ 31 h 212"/>
                  <a:gd name="T24" fmla="*/ 39 w 119"/>
                  <a:gd name="T25" fmla="*/ 53 h 212"/>
                  <a:gd name="T26" fmla="*/ 41 w 119"/>
                  <a:gd name="T27" fmla="*/ 71 h 212"/>
                  <a:gd name="T28" fmla="*/ 17 w 119"/>
                  <a:gd name="T29" fmla="*/ 57 h 212"/>
                  <a:gd name="T30" fmla="*/ 1 w 119"/>
                  <a:gd name="T31" fmla="*/ 37 h 212"/>
                  <a:gd name="T32" fmla="*/ 47 w 119"/>
                  <a:gd name="T33" fmla="*/ 4 h 212"/>
                  <a:gd name="T34" fmla="*/ 50 w 119"/>
                  <a:gd name="T35" fmla="*/ 5 h 212"/>
                  <a:gd name="T36" fmla="*/ 65 w 119"/>
                  <a:gd name="T37" fmla="*/ 22 h 212"/>
                  <a:gd name="T38" fmla="*/ 66 w 119"/>
                  <a:gd name="T39" fmla="*/ 42 h 212"/>
                  <a:gd name="T40" fmla="*/ 66 w 119"/>
                  <a:gd name="T41" fmla="*/ 77 h 212"/>
                  <a:gd name="T42" fmla="*/ 54 w 119"/>
                  <a:gd name="T43" fmla="*/ 60 h 212"/>
                  <a:gd name="T44" fmla="*/ 46 w 119"/>
                  <a:gd name="T45" fmla="*/ 33 h 212"/>
                  <a:gd name="T46" fmla="*/ 47 w 119"/>
                  <a:gd name="T47" fmla="*/ 4 h 212"/>
                  <a:gd name="T48" fmla="*/ 68 w 119"/>
                  <a:gd name="T49" fmla="*/ 117 h 212"/>
                  <a:gd name="T50" fmla="*/ 58 w 119"/>
                  <a:gd name="T51" fmla="*/ 103 h 212"/>
                  <a:gd name="T52" fmla="*/ 47 w 119"/>
                  <a:gd name="T53" fmla="*/ 84 h 212"/>
                  <a:gd name="T54" fmla="*/ 52 w 119"/>
                  <a:gd name="T55" fmla="*/ 80 h 212"/>
                  <a:gd name="T56" fmla="*/ 53 w 119"/>
                  <a:gd name="T57" fmla="*/ 81 h 212"/>
                  <a:gd name="T58" fmla="*/ 71 w 119"/>
                  <a:gd name="T59" fmla="*/ 104 h 212"/>
                  <a:gd name="T60" fmla="*/ 68 w 119"/>
                  <a:gd name="T61" fmla="*/ 117 h 212"/>
                  <a:gd name="T62" fmla="*/ 83 w 119"/>
                  <a:gd name="T63" fmla="*/ 145 h 212"/>
                  <a:gd name="T64" fmla="*/ 78 w 119"/>
                  <a:gd name="T65" fmla="*/ 120 h 212"/>
                  <a:gd name="T66" fmla="*/ 79 w 119"/>
                  <a:gd name="T67" fmla="*/ 121 h 212"/>
                  <a:gd name="T68" fmla="*/ 79 w 119"/>
                  <a:gd name="T69" fmla="*/ 119 h 212"/>
                  <a:gd name="T70" fmla="*/ 90 w 119"/>
                  <a:gd name="T71" fmla="*/ 139 h 212"/>
                  <a:gd name="T72" fmla="*/ 83 w 119"/>
                  <a:gd name="T73" fmla="*/ 145 h 212"/>
                  <a:gd name="T74" fmla="*/ 92 w 119"/>
                  <a:gd name="T75" fmla="*/ 119 h 212"/>
                  <a:gd name="T76" fmla="*/ 83 w 119"/>
                  <a:gd name="T77" fmla="*/ 99 h 212"/>
                  <a:gd name="T78" fmla="*/ 79 w 119"/>
                  <a:gd name="T79" fmla="*/ 50 h 212"/>
                  <a:gd name="T80" fmla="*/ 79 w 119"/>
                  <a:gd name="T81" fmla="*/ 49 h 212"/>
                  <a:gd name="T82" fmla="*/ 91 w 119"/>
                  <a:gd name="T83" fmla="*/ 63 h 212"/>
                  <a:gd name="T84" fmla="*/ 95 w 119"/>
                  <a:gd name="T85" fmla="*/ 96 h 212"/>
                  <a:gd name="T86" fmla="*/ 92 w 119"/>
                  <a:gd name="T87" fmla="*/ 119 h 212"/>
                  <a:gd name="T88" fmla="*/ 99 w 119"/>
                  <a:gd name="T89" fmla="*/ 185 h 212"/>
                  <a:gd name="T90" fmla="*/ 95 w 119"/>
                  <a:gd name="T91" fmla="*/ 175 h 212"/>
                  <a:gd name="T92" fmla="*/ 100 w 119"/>
                  <a:gd name="T93" fmla="*/ 174 h 212"/>
                  <a:gd name="T94" fmla="*/ 99 w 119"/>
                  <a:gd name="T95" fmla="*/ 185 h 212"/>
                  <a:gd name="T96" fmla="*/ 104 w 119"/>
                  <a:gd name="T97" fmla="*/ 164 h 212"/>
                  <a:gd name="T98" fmla="*/ 99 w 119"/>
                  <a:gd name="T99" fmla="*/ 166 h 212"/>
                  <a:gd name="T100" fmla="*/ 98 w 119"/>
                  <a:gd name="T101" fmla="*/ 151 h 212"/>
                  <a:gd name="T102" fmla="*/ 98 w 119"/>
                  <a:gd name="T103" fmla="*/ 153 h 212"/>
                  <a:gd name="T104" fmla="*/ 101 w 119"/>
                  <a:gd name="T105" fmla="*/ 151 h 212"/>
                  <a:gd name="T106" fmla="*/ 104 w 119"/>
                  <a:gd name="T107" fmla="*/ 164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
                  <a:gd name="T163" fmla="*/ 0 h 212"/>
                  <a:gd name="T164" fmla="*/ 119 w 119"/>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 h="212">
                    <a:moveTo>
                      <a:pt x="0" y="53"/>
                    </a:moveTo>
                    <a:cubicBezTo>
                      <a:pt x="27" y="78"/>
                      <a:pt x="73" y="130"/>
                      <a:pt x="102" y="212"/>
                    </a:cubicBezTo>
                    <a:cubicBezTo>
                      <a:pt x="102" y="198"/>
                      <a:pt x="102" y="198"/>
                      <a:pt x="102" y="198"/>
                    </a:cubicBezTo>
                    <a:cubicBezTo>
                      <a:pt x="104" y="209"/>
                      <a:pt x="104" y="209"/>
                      <a:pt x="104" y="209"/>
                    </a:cubicBezTo>
                    <a:cubicBezTo>
                      <a:pt x="106" y="196"/>
                      <a:pt x="106" y="196"/>
                      <a:pt x="106" y="196"/>
                    </a:cubicBezTo>
                    <a:cubicBezTo>
                      <a:pt x="113" y="209"/>
                      <a:pt x="113" y="209"/>
                      <a:pt x="113" y="209"/>
                    </a:cubicBezTo>
                    <a:cubicBezTo>
                      <a:pt x="114" y="195"/>
                      <a:pt x="114" y="195"/>
                      <a:pt x="114" y="195"/>
                    </a:cubicBezTo>
                    <a:cubicBezTo>
                      <a:pt x="119" y="206"/>
                      <a:pt x="119" y="206"/>
                      <a:pt x="119" y="206"/>
                    </a:cubicBezTo>
                    <a:cubicBezTo>
                      <a:pt x="119" y="206"/>
                      <a:pt x="100" y="118"/>
                      <a:pt x="105" y="52"/>
                    </a:cubicBezTo>
                    <a:moveTo>
                      <a:pt x="4" y="19"/>
                    </a:moveTo>
                    <a:cubicBezTo>
                      <a:pt x="7" y="18"/>
                      <a:pt x="11" y="17"/>
                      <a:pt x="14" y="17"/>
                    </a:cubicBezTo>
                    <a:cubicBezTo>
                      <a:pt x="21" y="17"/>
                      <a:pt x="27" y="25"/>
                      <a:pt x="31" y="31"/>
                    </a:cubicBezTo>
                    <a:cubicBezTo>
                      <a:pt x="35" y="38"/>
                      <a:pt x="36" y="46"/>
                      <a:pt x="39" y="53"/>
                    </a:cubicBezTo>
                    <a:cubicBezTo>
                      <a:pt x="41" y="58"/>
                      <a:pt x="45" y="65"/>
                      <a:pt x="41" y="71"/>
                    </a:cubicBezTo>
                    <a:cubicBezTo>
                      <a:pt x="32" y="69"/>
                      <a:pt x="24" y="63"/>
                      <a:pt x="17" y="57"/>
                    </a:cubicBezTo>
                    <a:cubicBezTo>
                      <a:pt x="12" y="53"/>
                      <a:pt x="5" y="45"/>
                      <a:pt x="1" y="37"/>
                    </a:cubicBezTo>
                    <a:moveTo>
                      <a:pt x="47" y="4"/>
                    </a:moveTo>
                    <a:cubicBezTo>
                      <a:pt x="48" y="4"/>
                      <a:pt x="49" y="4"/>
                      <a:pt x="50" y="5"/>
                    </a:cubicBezTo>
                    <a:cubicBezTo>
                      <a:pt x="54" y="11"/>
                      <a:pt x="62" y="14"/>
                      <a:pt x="65" y="22"/>
                    </a:cubicBezTo>
                    <a:cubicBezTo>
                      <a:pt x="67" y="28"/>
                      <a:pt x="66" y="36"/>
                      <a:pt x="66" y="42"/>
                    </a:cubicBezTo>
                    <a:cubicBezTo>
                      <a:pt x="66" y="53"/>
                      <a:pt x="69" y="67"/>
                      <a:pt x="66" y="77"/>
                    </a:cubicBezTo>
                    <a:cubicBezTo>
                      <a:pt x="59" y="77"/>
                      <a:pt x="56" y="65"/>
                      <a:pt x="54" y="60"/>
                    </a:cubicBezTo>
                    <a:cubicBezTo>
                      <a:pt x="51" y="51"/>
                      <a:pt x="48" y="42"/>
                      <a:pt x="46" y="33"/>
                    </a:cubicBezTo>
                    <a:cubicBezTo>
                      <a:pt x="43" y="26"/>
                      <a:pt x="31" y="0"/>
                      <a:pt x="47" y="4"/>
                    </a:cubicBezTo>
                    <a:close/>
                    <a:moveTo>
                      <a:pt x="68" y="117"/>
                    </a:moveTo>
                    <a:cubicBezTo>
                      <a:pt x="64" y="116"/>
                      <a:pt x="60" y="106"/>
                      <a:pt x="58" y="103"/>
                    </a:cubicBezTo>
                    <a:cubicBezTo>
                      <a:pt x="54" y="98"/>
                      <a:pt x="47" y="91"/>
                      <a:pt x="47" y="84"/>
                    </a:cubicBezTo>
                    <a:cubicBezTo>
                      <a:pt x="47" y="81"/>
                      <a:pt x="48" y="76"/>
                      <a:pt x="52" y="80"/>
                    </a:cubicBezTo>
                    <a:cubicBezTo>
                      <a:pt x="53" y="81"/>
                      <a:pt x="53" y="81"/>
                      <a:pt x="53" y="81"/>
                    </a:cubicBezTo>
                    <a:cubicBezTo>
                      <a:pt x="61" y="89"/>
                      <a:pt x="68" y="93"/>
                      <a:pt x="71" y="104"/>
                    </a:cubicBezTo>
                    <a:cubicBezTo>
                      <a:pt x="71" y="107"/>
                      <a:pt x="74" y="117"/>
                      <a:pt x="68" y="117"/>
                    </a:cubicBezTo>
                    <a:close/>
                    <a:moveTo>
                      <a:pt x="83" y="145"/>
                    </a:moveTo>
                    <a:cubicBezTo>
                      <a:pt x="79" y="138"/>
                      <a:pt x="78" y="128"/>
                      <a:pt x="78" y="120"/>
                    </a:cubicBezTo>
                    <a:cubicBezTo>
                      <a:pt x="79" y="121"/>
                      <a:pt x="79" y="121"/>
                      <a:pt x="79" y="121"/>
                    </a:cubicBezTo>
                    <a:cubicBezTo>
                      <a:pt x="79" y="121"/>
                      <a:pt x="79" y="120"/>
                      <a:pt x="79" y="119"/>
                    </a:cubicBezTo>
                    <a:cubicBezTo>
                      <a:pt x="87" y="118"/>
                      <a:pt x="90" y="133"/>
                      <a:pt x="90" y="139"/>
                    </a:cubicBezTo>
                    <a:cubicBezTo>
                      <a:pt x="91" y="145"/>
                      <a:pt x="89" y="155"/>
                      <a:pt x="83" y="145"/>
                    </a:cubicBezTo>
                    <a:close/>
                    <a:moveTo>
                      <a:pt x="92" y="119"/>
                    </a:moveTo>
                    <a:cubicBezTo>
                      <a:pt x="86" y="121"/>
                      <a:pt x="84" y="102"/>
                      <a:pt x="83" y="99"/>
                    </a:cubicBezTo>
                    <a:cubicBezTo>
                      <a:pt x="82" y="94"/>
                      <a:pt x="71" y="52"/>
                      <a:pt x="79" y="50"/>
                    </a:cubicBezTo>
                    <a:cubicBezTo>
                      <a:pt x="79" y="49"/>
                      <a:pt x="79" y="49"/>
                      <a:pt x="79" y="49"/>
                    </a:cubicBezTo>
                    <a:cubicBezTo>
                      <a:pt x="87" y="50"/>
                      <a:pt x="91" y="56"/>
                      <a:pt x="91" y="63"/>
                    </a:cubicBezTo>
                    <a:cubicBezTo>
                      <a:pt x="92" y="74"/>
                      <a:pt x="94" y="85"/>
                      <a:pt x="95" y="96"/>
                    </a:cubicBezTo>
                    <a:cubicBezTo>
                      <a:pt x="95" y="100"/>
                      <a:pt x="96" y="117"/>
                      <a:pt x="92" y="119"/>
                    </a:cubicBezTo>
                    <a:close/>
                    <a:moveTo>
                      <a:pt x="99" y="185"/>
                    </a:moveTo>
                    <a:cubicBezTo>
                      <a:pt x="98" y="184"/>
                      <a:pt x="96" y="178"/>
                      <a:pt x="95" y="175"/>
                    </a:cubicBezTo>
                    <a:cubicBezTo>
                      <a:pt x="92" y="171"/>
                      <a:pt x="97" y="169"/>
                      <a:pt x="100" y="174"/>
                    </a:cubicBezTo>
                    <a:cubicBezTo>
                      <a:pt x="101" y="177"/>
                      <a:pt x="104" y="186"/>
                      <a:pt x="99" y="185"/>
                    </a:cubicBezTo>
                    <a:close/>
                    <a:moveTo>
                      <a:pt x="104" y="164"/>
                    </a:moveTo>
                    <a:cubicBezTo>
                      <a:pt x="104" y="169"/>
                      <a:pt x="102" y="171"/>
                      <a:pt x="99" y="166"/>
                    </a:cubicBezTo>
                    <a:cubicBezTo>
                      <a:pt x="96" y="162"/>
                      <a:pt x="98" y="156"/>
                      <a:pt x="98" y="151"/>
                    </a:cubicBezTo>
                    <a:cubicBezTo>
                      <a:pt x="98" y="153"/>
                      <a:pt x="98" y="153"/>
                      <a:pt x="98" y="153"/>
                    </a:cubicBezTo>
                    <a:cubicBezTo>
                      <a:pt x="97" y="150"/>
                      <a:pt x="100" y="150"/>
                      <a:pt x="101" y="151"/>
                    </a:cubicBezTo>
                    <a:cubicBezTo>
                      <a:pt x="105" y="153"/>
                      <a:pt x="104" y="161"/>
                      <a:pt x="104" y="164"/>
                    </a:cubicBezTo>
                    <a:close/>
                  </a:path>
                </a:pathLst>
              </a:custGeom>
              <a:noFill/>
              <a:ln w="7938">
                <a:solidFill>
                  <a:srgbClr val="494E4E"/>
                </a:solidFill>
                <a:round/>
                <a:headEnd/>
                <a:tailEnd/>
              </a:ln>
            </p:spPr>
            <p:txBody>
              <a:bodyPr/>
              <a:lstStyle/>
              <a:p>
                <a:endParaRPr lang="en-US"/>
              </a:p>
            </p:txBody>
          </p:sp>
          <p:sp>
            <p:nvSpPr>
              <p:cNvPr id="44220" name="Freeform 1068"/>
              <p:cNvSpPr>
                <a:spLocks noEditPoints="1"/>
              </p:cNvSpPr>
              <p:nvPr/>
            </p:nvSpPr>
            <p:spPr bwMode="auto">
              <a:xfrm>
                <a:off x="1830" y="2285"/>
                <a:ext cx="405" cy="555"/>
              </a:xfrm>
              <a:custGeom>
                <a:avLst/>
                <a:gdLst>
                  <a:gd name="T0" fmla="*/ 0 w 162"/>
                  <a:gd name="T1" fmla="*/ 0 h 208"/>
                  <a:gd name="T2" fmla="*/ 145 w 162"/>
                  <a:gd name="T3" fmla="*/ 208 h 208"/>
                  <a:gd name="T4" fmla="*/ 144 w 162"/>
                  <a:gd name="T5" fmla="*/ 194 h 208"/>
                  <a:gd name="T6" fmla="*/ 147 w 162"/>
                  <a:gd name="T7" fmla="*/ 205 h 208"/>
                  <a:gd name="T8" fmla="*/ 149 w 162"/>
                  <a:gd name="T9" fmla="*/ 192 h 208"/>
                  <a:gd name="T10" fmla="*/ 156 w 162"/>
                  <a:gd name="T11" fmla="*/ 206 h 208"/>
                  <a:gd name="T12" fmla="*/ 156 w 162"/>
                  <a:gd name="T13" fmla="*/ 191 h 208"/>
                  <a:gd name="T14" fmla="*/ 162 w 162"/>
                  <a:gd name="T15" fmla="*/ 202 h 208"/>
                  <a:gd name="T16" fmla="*/ 155 w 162"/>
                  <a:gd name="T17" fmla="*/ 10 h 208"/>
                  <a:gd name="T18" fmla="*/ 72 w 162"/>
                  <a:gd name="T19" fmla="*/ 63 h 208"/>
                  <a:gd name="T20" fmla="*/ 46 w 162"/>
                  <a:gd name="T21" fmla="*/ 37 h 208"/>
                  <a:gd name="T22" fmla="*/ 37 w 162"/>
                  <a:gd name="T23" fmla="*/ 21 h 208"/>
                  <a:gd name="T24" fmla="*/ 50 w 162"/>
                  <a:gd name="T25" fmla="*/ 20 h 208"/>
                  <a:gd name="T26" fmla="*/ 60 w 162"/>
                  <a:gd name="T27" fmla="*/ 21 h 208"/>
                  <a:gd name="T28" fmla="*/ 72 w 162"/>
                  <a:gd name="T29" fmla="*/ 63 h 208"/>
                  <a:gd name="T30" fmla="*/ 99 w 162"/>
                  <a:gd name="T31" fmla="*/ 108 h 208"/>
                  <a:gd name="T32" fmla="*/ 89 w 162"/>
                  <a:gd name="T33" fmla="*/ 88 h 208"/>
                  <a:gd name="T34" fmla="*/ 93 w 162"/>
                  <a:gd name="T35" fmla="*/ 88 h 208"/>
                  <a:gd name="T36" fmla="*/ 91 w 162"/>
                  <a:gd name="T37" fmla="*/ 86 h 208"/>
                  <a:gd name="T38" fmla="*/ 105 w 162"/>
                  <a:gd name="T39" fmla="*/ 106 h 208"/>
                  <a:gd name="T40" fmla="*/ 99 w 162"/>
                  <a:gd name="T41" fmla="*/ 108 h 208"/>
                  <a:gd name="T42" fmla="*/ 105 w 162"/>
                  <a:gd name="T43" fmla="*/ 86 h 208"/>
                  <a:gd name="T44" fmla="*/ 96 w 162"/>
                  <a:gd name="T45" fmla="*/ 71 h 208"/>
                  <a:gd name="T46" fmla="*/ 84 w 162"/>
                  <a:gd name="T47" fmla="*/ 52 h 208"/>
                  <a:gd name="T48" fmla="*/ 83 w 162"/>
                  <a:gd name="T49" fmla="*/ 39 h 208"/>
                  <a:gd name="T50" fmla="*/ 92 w 162"/>
                  <a:gd name="T51" fmla="*/ 39 h 208"/>
                  <a:gd name="T52" fmla="*/ 107 w 162"/>
                  <a:gd name="T53" fmla="*/ 45 h 208"/>
                  <a:gd name="T54" fmla="*/ 107 w 162"/>
                  <a:gd name="T55" fmla="*/ 63 h 208"/>
                  <a:gd name="T56" fmla="*/ 105 w 162"/>
                  <a:gd name="T57" fmla="*/ 86 h 208"/>
                  <a:gd name="T58" fmla="*/ 121 w 162"/>
                  <a:gd name="T59" fmla="*/ 138 h 208"/>
                  <a:gd name="T60" fmla="*/ 114 w 162"/>
                  <a:gd name="T61" fmla="*/ 114 h 208"/>
                  <a:gd name="T62" fmla="*/ 114 w 162"/>
                  <a:gd name="T63" fmla="*/ 115 h 208"/>
                  <a:gd name="T64" fmla="*/ 114 w 162"/>
                  <a:gd name="T65" fmla="*/ 117 h 208"/>
                  <a:gd name="T66" fmla="*/ 114 w 162"/>
                  <a:gd name="T67" fmla="*/ 115 h 208"/>
                  <a:gd name="T68" fmla="*/ 114 w 162"/>
                  <a:gd name="T69" fmla="*/ 114 h 208"/>
                  <a:gd name="T70" fmla="*/ 114 w 162"/>
                  <a:gd name="T71" fmla="*/ 114 h 208"/>
                  <a:gd name="T72" fmla="*/ 116 w 162"/>
                  <a:gd name="T73" fmla="*/ 111 h 208"/>
                  <a:gd name="T74" fmla="*/ 127 w 162"/>
                  <a:gd name="T75" fmla="*/ 133 h 208"/>
                  <a:gd name="T76" fmla="*/ 121 w 162"/>
                  <a:gd name="T77" fmla="*/ 138 h 208"/>
                  <a:gd name="T78" fmla="*/ 123 w 162"/>
                  <a:gd name="T79" fmla="*/ 68 h 208"/>
                  <a:gd name="T80" fmla="*/ 124 w 162"/>
                  <a:gd name="T81" fmla="*/ 52 h 208"/>
                  <a:gd name="T82" fmla="*/ 137 w 162"/>
                  <a:gd name="T83" fmla="*/ 42 h 208"/>
                  <a:gd name="T84" fmla="*/ 137 w 162"/>
                  <a:gd name="T85" fmla="*/ 70 h 208"/>
                  <a:gd name="T86" fmla="*/ 136 w 162"/>
                  <a:gd name="T87" fmla="*/ 108 h 208"/>
                  <a:gd name="T88" fmla="*/ 130 w 162"/>
                  <a:gd name="T89" fmla="*/ 117 h 208"/>
                  <a:gd name="T90" fmla="*/ 123 w 162"/>
                  <a:gd name="T91" fmla="*/ 68 h 208"/>
                  <a:gd name="T92" fmla="*/ 138 w 162"/>
                  <a:gd name="T93" fmla="*/ 172 h 208"/>
                  <a:gd name="T94" fmla="*/ 131 w 162"/>
                  <a:gd name="T95" fmla="*/ 157 h 208"/>
                  <a:gd name="T96" fmla="*/ 131 w 162"/>
                  <a:gd name="T97" fmla="*/ 158 h 208"/>
                  <a:gd name="T98" fmla="*/ 133 w 162"/>
                  <a:gd name="T99" fmla="*/ 154 h 208"/>
                  <a:gd name="T100" fmla="*/ 142 w 162"/>
                  <a:gd name="T101" fmla="*/ 167 h 208"/>
                  <a:gd name="T102" fmla="*/ 138 w 162"/>
                  <a:gd name="T103" fmla="*/ 172 h 208"/>
                  <a:gd name="T104" fmla="*/ 140 w 162"/>
                  <a:gd name="T105" fmla="*/ 155 h 208"/>
                  <a:gd name="T106" fmla="*/ 137 w 162"/>
                  <a:gd name="T107" fmla="*/ 139 h 208"/>
                  <a:gd name="T108" fmla="*/ 136 w 162"/>
                  <a:gd name="T109" fmla="*/ 143 h 208"/>
                  <a:gd name="T110" fmla="*/ 140 w 162"/>
                  <a:gd name="T111" fmla="*/ 155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208"/>
                  <a:gd name="T170" fmla="*/ 162 w 162"/>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208">
                    <a:moveTo>
                      <a:pt x="0" y="0"/>
                    </a:moveTo>
                    <a:cubicBezTo>
                      <a:pt x="40" y="42"/>
                      <a:pt x="115" y="123"/>
                      <a:pt x="145" y="208"/>
                    </a:cubicBezTo>
                    <a:cubicBezTo>
                      <a:pt x="144" y="194"/>
                      <a:pt x="144" y="194"/>
                      <a:pt x="144" y="194"/>
                    </a:cubicBezTo>
                    <a:cubicBezTo>
                      <a:pt x="147" y="205"/>
                      <a:pt x="147" y="205"/>
                      <a:pt x="147" y="205"/>
                    </a:cubicBezTo>
                    <a:cubicBezTo>
                      <a:pt x="149" y="192"/>
                      <a:pt x="149" y="192"/>
                      <a:pt x="149" y="192"/>
                    </a:cubicBezTo>
                    <a:cubicBezTo>
                      <a:pt x="156" y="206"/>
                      <a:pt x="156" y="206"/>
                      <a:pt x="156" y="206"/>
                    </a:cubicBezTo>
                    <a:cubicBezTo>
                      <a:pt x="156" y="191"/>
                      <a:pt x="156" y="191"/>
                      <a:pt x="156" y="191"/>
                    </a:cubicBezTo>
                    <a:cubicBezTo>
                      <a:pt x="162" y="202"/>
                      <a:pt x="162" y="202"/>
                      <a:pt x="162" y="202"/>
                    </a:cubicBezTo>
                    <a:cubicBezTo>
                      <a:pt x="162" y="202"/>
                      <a:pt x="133" y="71"/>
                      <a:pt x="155" y="10"/>
                    </a:cubicBezTo>
                    <a:moveTo>
                      <a:pt x="72" y="63"/>
                    </a:moveTo>
                    <a:cubicBezTo>
                      <a:pt x="64" y="64"/>
                      <a:pt x="51" y="43"/>
                      <a:pt x="46" y="37"/>
                    </a:cubicBezTo>
                    <a:cubicBezTo>
                      <a:pt x="44" y="35"/>
                      <a:pt x="33" y="25"/>
                      <a:pt x="37" y="21"/>
                    </a:cubicBezTo>
                    <a:cubicBezTo>
                      <a:pt x="40" y="19"/>
                      <a:pt x="47" y="21"/>
                      <a:pt x="50" y="20"/>
                    </a:cubicBezTo>
                    <a:cubicBezTo>
                      <a:pt x="53" y="18"/>
                      <a:pt x="57" y="19"/>
                      <a:pt x="60" y="21"/>
                    </a:cubicBezTo>
                    <a:cubicBezTo>
                      <a:pt x="67" y="31"/>
                      <a:pt x="76" y="50"/>
                      <a:pt x="72" y="63"/>
                    </a:cubicBezTo>
                    <a:close/>
                    <a:moveTo>
                      <a:pt x="99" y="108"/>
                    </a:moveTo>
                    <a:cubicBezTo>
                      <a:pt x="95" y="104"/>
                      <a:pt x="88" y="94"/>
                      <a:pt x="89" y="88"/>
                    </a:cubicBezTo>
                    <a:cubicBezTo>
                      <a:pt x="90" y="87"/>
                      <a:pt x="91" y="86"/>
                      <a:pt x="93" y="88"/>
                    </a:cubicBezTo>
                    <a:cubicBezTo>
                      <a:pt x="91" y="86"/>
                      <a:pt x="91" y="86"/>
                      <a:pt x="91" y="86"/>
                    </a:cubicBezTo>
                    <a:cubicBezTo>
                      <a:pt x="96" y="91"/>
                      <a:pt x="103" y="99"/>
                      <a:pt x="105" y="106"/>
                    </a:cubicBezTo>
                    <a:cubicBezTo>
                      <a:pt x="106" y="112"/>
                      <a:pt x="103" y="112"/>
                      <a:pt x="99" y="108"/>
                    </a:cubicBezTo>
                    <a:close/>
                    <a:moveTo>
                      <a:pt x="105" y="86"/>
                    </a:moveTo>
                    <a:cubicBezTo>
                      <a:pt x="100" y="83"/>
                      <a:pt x="99" y="76"/>
                      <a:pt x="96" y="71"/>
                    </a:cubicBezTo>
                    <a:cubicBezTo>
                      <a:pt x="92" y="64"/>
                      <a:pt x="86" y="59"/>
                      <a:pt x="84" y="52"/>
                    </a:cubicBezTo>
                    <a:cubicBezTo>
                      <a:pt x="82" y="49"/>
                      <a:pt x="81" y="42"/>
                      <a:pt x="83" y="39"/>
                    </a:cubicBezTo>
                    <a:cubicBezTo>
                      <a:pt x="85" y="35"/>
                      <a:pt x="88" y="38"/>
                      <a:pt x="92" y="39"/>
                    </a:cubicBezTo>
                    <a:cubicBezTo>
                      <a:pt x="92" y="39"/>
                      <a:pt x="103" y="37"/>
                      <a:pt x="107" y="45"/>
                    </a:cubicBezTo>
                    <a:cubicBezTo>
                      <a:pt x="110" y="51"/>
                      <a:pt x="108" y="58"/>
                      <a:pt x="107" y="63"/>
                    </a:cubicBezTo>
                    <a:cubicBezTo>
                      <a:pt x="106" y="69"/>
                      <a:pt x="109" y="81"/>
                      <a:pt x="105" y="86"/>
                    </a:cubicBezTo>
                    <a:close/>
                    <a:moveTo>
                      <a:pt x="121" y="138"/>
                    </a:moveTo>
                    <a:cubicBezTo>
                      <a:pt x="116" y="132"/>
                      <a:pt x="115" y="122"/>
                      <a:pt x="114" y="114"/>
                    </a:cubicBezTo>
                    <a:cubicBezTo>
                      <a:pt x="114" y="114"/>
                      <a:pt x="114" y="114"/>
                      <a:pt x="114" y="115"/>
                    </a:cubicBezTo>
                    <a:cubicBezTo>
                      <a:pt x="114" y="117"/>
                      <a:pt x="114" y="117"/>
                      <a:pt x="114" y="117"/>
                    </a:cubicBezTo>
                    <a:cubicBezTo>
                      <a:pt x="114" y="116"/>
                      <a:pt x="114" y="115"/>
                      <a:pt x="114" y="115"/>
                    </a:cubicBezTo>
                    <a:cubicBezTo>
                      <a:pt x="114" y="114"/>
                      <a:pt x="114" y="114"/>
                      <a:pt x="114" y="114"/>
                    </a:cubicBezTo>
                    <a:cubicBezTo>
                      <a:pt x="114" y="114"/>
                      <a:pt x="114" y="114"/>
                      <a:pt x="114" y="114"/>
                    </a:cubicBezTo>
                    <a:cubicBezTo>
                      <a:pt x="114" y="113"/>
                      <a:pt x="115" y="112"/>
                      <a:pt x="116" y="111"/>
                    </a:cubicBezTo>
                    <a:cubicBezTo>
                      <a:pt x="123" y="113"/>
                      <a:pt x="126" y="127"/>
                      <a:pt x="127" y="133"/>
                    </a:cubicBezTo>
                    <a:cubicBezTo>
                      <a:pt x="128" y="140"/>
                      <a:pt x="126" y="145"/>
                      <a:pt x="121" y="138"/>
                    </a:cubicBezTo>
                    <a:close/>
                    <a:moveTo>
                      <a:pt x="123" y="68"/>
                    </a:moveTo>
                    <a:cubicBezTo>
                      <a:pt x="123" y="64"/>
                      <a:pt x="121" y="56"/>
                      <a:pt x="124" y="52"/>
                    </a:cubicBezTo>
                    <a:cubicBezTo>
                      <a:pt x="127" y="47"/>
                      <a:pt x="131" y="39"/>
                      <a:pt x="137" y="42"/>
                    </a:cubicBezTo>
                    <a:cubicBezTo>
                      <a:pt x="142" y="46"/>
                      <a:pt x="137" y="65"/>
                      <a:pt x="137" y="70"/>
                    </a:cubicBezTo>
                    <a:cubicBezTo>
                      <a:pt x="135" y="82"/>
                      <a:pt x="136" y="95"/>
                      <a:pt x="136" y="108"/>
                    </a:cubicBezTo>
                    <a:cubicBezTo>
                      <a:pt x="136" y="112"/>
                      <a:pt x="136" y="128"/>
                      <a:pt x="130" y="117"/>
                    </a:cubicBezTo>
                    <a:cubicBezTo>
                      <a:pt x="121" y="105"/>
                      <a:pt x="124" y="83"/>
                      <a:pt x="123" y="68"/>
                    </a:cubicBezTo>
                    <a:close/>
                    <a:moveTo>
                      <a:pt x="138" y="172"/>
                    </a:moveTo>
                    <a:cubicBezTo>
                      <a:pt x="134" y="169"/>
                      <a:pt x="133" y="161"/>
                      <a:pt x="131" y="157"/>
                    </a:cubicBezTo>
                    <a:cubicBezTo>
                      <a:pt x="131" y="158"/>
                      <a:pt x="131" y="158"/>
                      <a:pt x="131" y="158"/>
                    </a:cubicBezTo>
                    <a:cubicBezTo>
                      <a:pt x="131" y="157"/>
                      <a:pt x="131" y="155"/>
                      <a:pt x="133" y="154"/>
                    </a:cubicBezTo>
                    <a:cubicBezTo>
                      <a:pt x="136" y="156"/>
                      <a:pt x="141" y="164"/>
                      <a:pt x="142" y="167"/>
                    </a:cubicBezTo>
                    <a:cubicBezTo>
                      <a:pt x="143" y="172"/>
                      <a:pt x="143" y="174"/>
                      <a:pt x="138" y="172"/>
                    </a:cubicBezTo>
                    <a:close/>
                    <a:moveTo>
                      <a:pt x="140" y="155"/>
                    </a:moveTo>
                    <a:cubicBezTo>
                      <a:pt x="137" y="151"/>
                      <a:pt x="137" y="144"/>
                      <a:pt x="137" y="139"/>
                    </a:cubicBezTo>
                    <a:cubicBezTo>
                      <a:pt x="136" y="143"/>
                      <a:pt x="136" y="143"/>
                      <a:pt x="136" y="143"/>
                    </a:cubicBezTo>
                    <a:cubicBezTo>
                      <a:pt x="138" y="128"/>
                      <a:pt x="148" y="151"/>
                      <a:pt x="140" y="155"/>
                    </a:cubicBezTo>
                    <a:close/>
                  </a:path>
                </a:pathLst>
              </a:custGeom>
              <a:noFill/>
              <a:ln w="7938">
                <a:solidFill>
                  <a:srgbClr val="494E4E"/>
                </a:solidFill>
                <a:round/>
                <a:headEnd/>
                <a:tailEnd/>
              </a:ln>
            </p:spPr>
            <p:txBody>
              <a:bodyPr/>
              <a:lstStyle/>
              <a:p>
                <a:endParaRPr lang="en-US"/>
              </a:p>
            </p:txBody>
          </p:sp>
          <p:sp>
            <p:nvSpPr>
              <p:cNvPr id="44221" name="Freeform 1069"/>
              <p:cNvSpPr>
                <a:spLocks/>
              </p:cNvSpPr>
              <p:nvPr/>
            </p:nvSpPr>
            <p:spPr bwMode="auto">
              <a:xfrm>
                <a:off x="1752" y="2003"/>
                <a:ext cx="383" cy="386"/>
              </a:xfrm>
              <a:custGeom>
                <a:avLst/>
                <a:gdLst>
                  <a:gd name="T0" fmla="*/ 8 w 153"/>
                  <a:gd name="T1" fmla="*/ 0 h 145"/>
                  <a:gd name="T2" fmla="*/ 101 w 153"/>
                  <a:gd name="T3" fmla="*/ 94 h 145"/>
                  <a:gd name="T4" fmla="*/ 153 w 153"/>
                  <a:gd name="T5" fmla="*/ 145 h 145"/>
                  <a:gd name="T6" fmla="*/ 68 w 153"/>
                  <a:gd name="T7" fmla="*/ 114 h 145"/>
                  <a:gd name="T8" fmla="*/ 0 w 153"/>
                  <a:gd name="T9" fmla="*/ 79 h 145"/>
                  <a:gd name="T10" fmla="*/ 0 60000 65536"/>
                  <a:gd name="T11" fmla="*/ 0 60000 65536"/>
                  <a:gd name="T12" fmla="*/ 0 60000 65536"/>
                  <a:gd name="T13" fmla="*/ 0 60000 65536"/>
                  <a:gd name="T14" fmla="*/ 0 60000 65536"/>
                  <a:gd name="T15" fmla="*/ 0 w 153"/>
                  <a:gd name="T16" fmla="*/ 0 h 145"/>
                  <a:gd name="T17" fmla="*/ 153 w 153"/>
                  <a:gd name="T18" fmla="*/ 145 h 145"/>
                </a:gdLst>
                <a:ahLst/>
                <a:cxnLst>
                  <a:cxn ang="T10">
                    <a:pos x="T0" y="T1"/>
                  </a:cxn>
                  <a:cxn ang="T11">
                    <a:pos x="T2" y="T3"/>
                  </a:cxn>
                  <a:cxn ang="T12">
                    <a:pos x="T4" y="T5"/>
                  </a:cxn>
                  <a:cxn ang="T13">
                    <a:pos x="T6" y="T7"/>
                  </a:cxn>
                  <a:cxn ang="T14">
                    <a:pos x="T8" y="T9"/>
                  </a:cxn>
                </a:cxnLst>
                <a:rect l="T15" t="T16" r="T17" b="T18"/>
                <a:pathLst>
                  <a:path w="153" h="145">
                    <a:moveTo>
                      <a:pt x="8" y="0"/>
                    </a:moveTo>
                    <a:cubicBezTo>
                      <a:pt x="15" y="33"/>
                      <a:pt x="37" y="81"/>
                      <a:pt x="101" y="94"/>
                    </a:cubicBezTo>
                    <a:cubicBezTo>
                      <a:pt x="142" y="102"/>
                      <a:pt x="153" y="133"/>
                      <a:pt x="153" y="145"/>
                    </a:cubicBezTo>
                    <a:cubicBezTo>
                      <a:pt x="153" y="145"/>
                      <a:pt x="113" y="112"/>
                      <a:pt x="68" y="114"/>
                    </a:cubicBezTo>
                    <a:cubicBezTo>
                      <a:pt x="36" y="115"/>
                      <a:pt x="14" y="98"/>
                      <a:pt x="0" y="79"/>
                    </a:cubicBezTo>
                  </a:path>
                </a:pathLst>
              </a:custGeom>
              <a:noFill/>
              <a:ln w="11113">
                <a:solidFill>
                  <a:srgbClr val="494E4E"/>
                </a:solidFill>
                <a:miter lim="800000"/>
                <a:headEnd/>
                <a:tailEnd/>
              </a:ln>
            </p:spPr>
            <p:txBody>
              <a:bodyPr/>
              <a:lstStyle/>
              <a:p>
                <a:endParaRPr lang="en-US"/>
              </a:p>
            </p:txBody>
          </p:sp>
          <p:sp>
            <p:nvSpPr>
              <p:cNvPr id="44222" name="Freeform 1070"/>
              <p:cNvSpPr>
                <a:spLocks noEditPoints="1"/>
              </p:cNvSpPr>
              <p:nvPr/>
            </p:nvSpPr>
            <p:spPr bwMode="auto">
              <a:xfrm>
                <a:off x="862" y="2747"/>
                <a:ext cx="653" cy="720"/>
              </a:xfrm>
              <a:custGeom>
                <a:avLst/>
                <a:gdLst>
                  <a:gd name="T0" fmla="*/ 157 w 261"/>
                  <a:gd name="T1" fmla="*/ 0 h 270"/>
                  <a:gd name="T2" fmla="*/ 249 w 261"/>
                  <a:gd name="T3" fmla="*/ 270 h 270"/>
                  <a:gd name="T4" fmla="*/ 250 w 261"/>
                  <a:gd name="T5" fmla="*/ 269 h 270"/>
                  <a:gd name="T6" fmla="*/ 254 w 261"/>
                  <a:gd name="T7" fmla="*/ 264 h 270"/>
                  <a:gd name="T8" fmla="*/ 259 w 261"/>
                  <a:gd name="T9" fmla="*/ 259 h 270"/>
                  <a:gd name="T10" fmla="*/ 261 w 261"/>
                  <a:gd name="T11" fmla="*/ 256 h 270"/>
                  <a:gd name="T12" fmla="*/ 192 w 261"/>
                  <a:gd name="T13" fmla="*/ 171 h 270"/>
                  <a:gd name="T14" fmla="*/ 192 w 261"/>
                  <a:gd name="T15" fmla="*/ 177 h 270"/>
                  <a:gd name="T16" fmla="*/ 176 w 261"/>
                  <a:gd name="T17" fmla="*/ 148 h 270"/>
                  <a:gd name="T18" fmla="*/ 160 w 261"/>
                  <a:gd name="T19" fmla="*/ 124 h 270"/>
                  <a:gd name="T20" fmla="*/ 160 w 261"/>
                  <a:gd name="T21" fmla="*/ 123 h 270"/>
                  <a:gd name="T22" fmla="*/ 168 w 261"/>
                  <a:gd name="T23" fmla="*/ 129 h 270"/>
                  <a:gd name="T24" fmla="*/ 158 w 261"/>
                  <a:gd name="T25" fmla="*/ 74 h 270"/>
                  <a:gd name="T26" fmla="*/ 145 w 261"/>
                  <a:gd name="T27" fmla="*/ 48 h 270"/>
                  <a:gd name="T28" fmla="*/ 153 w 261"/>
                  <a:gd name="T29" fmla="*/ 47 h 270"/>
                  <a:gd name="T30" fmla="*/ 148 w 261"/>
                  <a:gd name="T31" fmla="*/ 76 h 270"/>
                  <a:gd name="T32" fmla="*/ 80 w 261"/>
                  <a:gd name="T33" fmla="*/ 103 h 270"/>
                  <a:gd name="T34" fmla="*/ 111 w 261"/>
                  <a:gd name="T35" fmla="*/ 126 h 270"/>
                  <a:gd name="T36" fmla="*/ 111 w 261"/>
                  <a:gd name="T37" fmla="*/ 132 h 270"/>
                  <a:gd name="T38" fmla="*/ 66 w 261"/>
                  <a:gd name="T39" fmla="*/ 112 h 270"/>
                  <a:gd name="T40" fmla="*/ 118 w 261"/>
                  <a:gd name="T41" fmla="*/ 98 h 270"/>
                  <a:gd name="T42" fmla="*/ 106 w 261"/>
                  <a:gd name="T43" fmla="*/ 87 h 270"/>
                  <a:gd name="T44" fmla="*/ 126 w 261"/>
                  <a:gd name="T45" fmla="*/ 90 h 270"/>
                  <a:gd name="T46" fmla="*/ 139 w 261"/>
                  <a:gd name="T47" fmla="*/ 111 h 270"/>
                  <a:gd name="T48" fmla="*/ 127 w 261"/>
                  <a:gd name="T49" fmla="*/ 117 h 270"/>
                  <a:gd name="T50" fmla="*/ 161 w 261"/>
                  <a:gd name="T51" fmla="*/ 158 h 270"/>
                  <a:gd name="T52" fmla="*/ 139 w 261"/>
                  <a:gd name="T53" fmla="*/ 140 h 270"/>
                  <a:gd name="T54" fmla="*/ 139 w 261"/>
                  <a:gd name="T55" fmla="*/ 140 h 270"/>
                  <a:gd name="T56" fmla="*/ 139 w 261"/>
                  <a:gd name="T57" fmla="*/ 140 h 270"/>
                  <a:gd name="T58" fmla="*/ 161 w 261"/>
                  <a:gd name="T59" fmla="*/ 158 h 270"/>
                  <a:gd name="T60" fmla="*/ 196 w 261"/>
                  <a:gd name="T61" fmla="*/ 204 h 270"/>
                  <a:gd name="T62" fmla="*/ 168 w 261"/>
                  <a:gd name="T63" fmla="*/ 176 h 270"/>
                  <a:gd name="T64" fmla="*/ 207 w 261"/>
                  <a:gd name="T65" fmla="*/ 21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70"/>
                  <a:gd name="T101" fmla="*/ 261 w 261"/>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70">
                    <a:moveTo>
                      <a:pt x="166" y="43"/>
                    </a:moveTo>
                    <a:cubicBezTo>
                      <a:pt x="160" y="18"/>
                      <a:pt x="157" y="0"/>
                      <a:pt x="157" y="0"/>
                    </a:cubicBezTo>
                    <a:moveTo>
                      <a:pt x="0" y="117"/>
                    </a:moveTo>
                    <a:cubicBezTo>
                      <a:pt x="94" y="97"/>
                      <a:pt x="249" y="270"/>
                      <a:pt x="249" y="270"/>
                    </a:cubicBezTo>
                    <a:cubicBezTo>
                      <a:pt x="248" y="267"/>
                      <a:pt x="248" y="267"/>
                      <a:pt x="248" y="267"/>
                    </a:cubicBezTo>
                    <a:cubicBezTo>
                      <a:pt x="250" y="269"/>
                      <a:pt x="250" y="269"/>
                      <a:pt x="250" y="269"/>
                    </a:cubicBezTo>
                    <a:cubicBezTo>
                      <a:pt x="250" y="264"/>
                      <a:pt x="250" y="264"/>
                      <a:pt x="250" y="264"/>
                    </a:cubicBezTo>
                    <a:cubicBezTo>
                      <a:pt x="254" y="264"/>
                      <a:pt x="254" y="264"/>
                      <a:pt x="254" y="264"/>
                    </a:cubicBezTo>
                    <a:cubicBezTo>
                      <a:pt x="254" y="259"/>
                      <a:pt x="254" y="259"/>
                      <a:pt x="254" y="259"/>
                    </a:cubicBezTo>
                    <a:cubicBezTo>
                      <a:pt x="259" y="259"/>
                      <a:pt x="259" y="259"/>
                      <a:pt x="259" y="259"/>
                    </a:cubicBezTo>
                    <a:cubicBezTo>
                      <a:pt x="259" y="259"/>
                      <a:pt x="258" y="257"/>
                      <a:pt x="258" y="257"/>
                    </a:cubicBezTo>
                    <a:cubicBezTo>
                      <a:pt x="261" y="256"/>
                      <a:pt x="261" y="256"/>
                      <a:pt x="261" y="256"/>
                    </a:cubicBezTo>
                    <a:cubicBezTo>
                      <a:pt x="231" y="242"/>
                      <a:pt x="206" y="179"/>
                      <a:pt x="187" y="119"/>
                    </a:cubicBezTo>
                    <a:moveTo>
                      <a:pt x="192" y="171"/>
                    </a:moveTo>
                    <a:cubicBezTo>
                      <a:pt x="195" y="173"/>
                      <a:pt x="202" y="183"/>
                      <a:pt x="200" y="186"/>
                    </a:cubicBezTo>
                    <a:cubicBezTo>
                      <a:pt x="197" y="191"/>
                      <a:pt x="192" y="177"/>
                      <a:pt x="192" y="177"/>
                    </a:cubicBezTo>
                    <a:cubicBezTo>
                      <a:pt x="191" y="175"/>
                      <a:pt x="190" y="173"/>
                      <a:pt x="192" y="171"/>
                    </a:cubicBezTo>
                    <a:close/>
                    <a:moveTo>
                      <a:pt x="176" y="148"/>
                    </a:moveTo>
                    <a:cubicBezTo>
                      <a:pt x="179" y="153"/>
                      <a:pt x="187" y="162"/>
                      <a:pt x="186" y="168"/>
                    </a:cubicBezTo>
                    <a:cubicBezTo>
                      <a:pt x="176" y="173"/>
                      <a:pt x="163" y="134"/>
                      <a:pt x="160" y="124"/>
                    </a:cubicBezTo>
                    <a:cubicBezTo>
                      <a:pt x="160" y="124"/>
                      <a:pt x="160" y="125"/>
                      <a:pt x="160" y="125"/>
                    </a:cubicBezTo>
                    <a:cubicBezTo>
                      <a:pt x="160" y="123"/>
                      <a:pt x="160" y="123"/>
                      <a:pt x="160" y="123"/>
                    </a:cubicBezTo>
                    <a:cubicBezTo>
                      <a:pt x="160" y="124"/>
                      <a:pt x="160" y="124"/>
                      <a:pt x="160" y="124"/>
                    </a:cubicBezTo>
                    <a:cubicBezTo>
                      <a:pt x="162" y="121"/>
                      <a:pt x="167" y="126"/>
                      <a:pt x="168" y="129"/>
                    </a:cubicBezTo>
                    <a:cubicBezTo>
                      <a:pt x="172" y="134"/>
                      <a:pt x="173" y="142"/>
                      <a:pt x="176" y="148"/>
                    </a:cubicBezTo>
                    <a:close/>
                    <a:moveTo>
                      <a:pt x="158" y="74"/>
                    </a:moveTo>
                    <a:cubicBezTo>
                      <a:pt x="159" y="76"/>
                      <a:pt x="159" y="78"/>
                      <a:pt x="160" y="80"/>
                    </a:cubicBezTo>
                    <a:moveTo>
                      <a:pt x="145" y="48"/>
                    </a:moveTo>
                    <a:cubicBezTo>
                      <a:pt x="146" y="47"/>
                      <a:pt x="146" y="46"/>
                      <a:pt x="148" y="45"/>
                    </a:cubicBezTo>
                    <a:cubicBezTo>
                      <a:pt x="151" y="43"/>
                      <a:pt x="153" y="44"/>
                      <a:pt x="153" y="47"/>
                    </a:cubicBezTo>
                    <a:cubicBezTo>
                      <a:pt x="153" y="47"/>
                      <a:pt x="154" y="51"/>
                      <a:pt x="155" y="56"/>
                    </a:cubicBezTo>
                    <a:moveTo>
                      <a:pt x="148" y="76"/>
                    </a:moveTo>
                    <a:cubicBezTo>
                      <a:pt x="147" y="75"/>
                      <a:pt x="147" y="73"/>
                      <a:pt x="147" y="71"/>
                    </a:cubicBezTo>
                    <a:moveTo>
                      <a:pt x="80" y="103"/>
                    </a:moveTo>
                    <a:cubicBezTo>
                      <a:pt x="85" y="106"/>
                      <a:pt x="90" y="109"/>
                      <a:pt x="95" y="113"/>
                    </a:cubicBezTo>
                    <a:cubicBezTo>
                      <a:pt x="100" y="117"/>
                      <a:pt x="105" y="122"/>
                      <a:pt x="111" y="126"/>
                    </a:cubicBezTo>
                    <a:cubicBezTo>
                      <a:pt x="116" y="129"/>
                      <a:pt x="128" y="137"/>
                      <a:pt x="128" y="143"/>
                    </a:cubicBezTo>
                    <a:cubicBezTo>
                      <a:pt x="122" y="142"/>
                      <a:pt x="117" y="135"/>
                      <a:pt x="111" y="132"/>
                    </a:cubicBezTo>
                    <a:cubicBezTo>
                      <a:pt x="106" y="128"/>
                      <a:pt x="100" y="125"/>
                      <a:pt x="94" y="122"/>
                    </a:cubicBezTo>
                    <a:cubicBezTo>
                      <a:pt x="85" y="117"/>
                      <a:pt x="75" y="114"/>
                      <a:pt x="66" y="112"/>
                    </a:cubicBezTo>
                    <a:cubicBezTo>
                      <a:pt x="63" y="111"/>
                      <a:pt x="48" y="111"/>
                      <a:pt x="52" y="101"/>
                    </a:cubicBezTo>
                    <a:moveTo>
                      <a:pt x="118" y="98"/>
                    </a:moveTo>
                    <a:cubicBezTo>
                      <a:pt x="117" y="96"/>
                      <a:pt x="116" y="95"/>
                      <a:pt x="115" y="94"/>
                    </a:cubicBezTo>
                    <a:cubicBezTo>
                      <a:pt x="113" y="91"/>
                      <a:pt x="109" y="89"/>
                      <a:pt x="106" y="87"/>
                    </a:cubicBezTo>
                    <a:cubicBezTo>
                      <a:pt x="106" y="88"/>
                      <a:pt x="106" y="88"/>
                      <a:pt x="106" y="88"/>
                    </a:cubicBezTo>
                    <a:cubicBezTo>
                      <a:pt x="108" y="78"/>
                      <a:pt x="122" y="86"/>
                      <a:pt x="126" y="90"/>
                    </a:cubicBezTo>
                    <a:cubicBezTo>
                      <a:pt x="129" y="92"/>
                      <a:pt x="132" y="96"/>
                      <a:pt x="134" y="99"/>
                    </a:cubicBezTo>
                    <a:moveTo>
                      <a:pt x="139" y="111"/>
                    </a:moveTo>
                    <a:cubicBezTo>
                      <a:pt x="142" y="117"/>
                      <a:pt x="151" y="130"/>
                      <a:pt x="148" y="136"/>
                    </a:cubicBezTo>
                    <a:cubicBezTo>
                      <a:pt x="140" y="133"/>
                      <a:pt x="131" y="124"/>
                      <a:pt x="127" y="117"/>
                    </a:cubicBezTo>
                    <a:cubicBezTo>
                      <a:pt x="125" y="115"/>
                      <a:pt x="124" y="112"/>
                      <a:pt x="123" y="109"/>
                    </a:cubicBezTo>
                    <a:moveTo>
                      <a:pt x="161" y="158"/>
                    </a:moveTo>
                    <a:cubicBezTo>
                      <a:pt x="154" y="160"/>
                      <a:pt x="140" y="147"/>
                      <a:pt x="138" y="141"/>
                    </a:cubicBezTo>
                    <a:cubicBezTo>
                      <a:pt x="138" y="140"/>
                      <a:pt x="138" y="140"/>
                      <a:pt x="139" y="140"/>
                    </a:cubicBezTo>
                    <a:cubicBezTo>
                      <a:pt x="139" y="140"/>
                      <a:pt x="139" y="140"/>
                      <a:pt x="138" y="140"/>
                    </a:cubicBezTo>
                    <a:cubicBezTo>
                      <a:pt x="139" y="140"/>
                      <a:pt x="139" y="140"/>
                      <a:pt x="139" y="140"/>
                    </a:cubicBezTo>
                    <a:cubicBezTo>
                      <a:pt x="140" y="140"/>
                      <a:pt x="140" y="140"/>
                      <a:pt x="141" y="140"/>
                    </a:cubicBezTo>
                    <a:cubicBezTo>
                      <a:pt x="139" y="140"/>
                      <a:pt x="139" y="140"/>
                      <a:pt x="139" y="140"/>
                    </a:cubicBezTo>
                    <a:cubicBezTo>
                      <a:pt x="139" y="140"/>
                      <a:pt x="139" y="140"/>
                      <a:pt x="139" y="140"/>
                    </a:cubicBezTo>
                    <a:cubicBezTo>
                      <a:pt x="146" y="141"/>
                      <a:pt x="163" y="149"/>
                      <a:pt x="161" y="158"/>
                    </a:cubicBezTo>
                    <a:close/>
                    <a:moveTo>
                      <a:pt x="207" y="211"/>
                    </a:moveTo>
                    <a:cubicBezTo>
                      <a:pt x="204" y="215"/>
                      <a:pt x="198" y="206"/>
                      <a:pt x="196" y="204"/>
                    </a:cubicBezTo>
                    <a:cubicBezTo>
                      <a:pt x="190" y="198"/>
                      <a:pt x="183" y="189"/>
                      <a:pt x="176" y="183"/>
                    </a:cubicBezTo>
                    <a:cubicBezTo>
                      <a:pt x="174" y="181"/>
                      <a:pt x="167" y="180"/>
                      <a:pt x="168" y="176"/>
                    </a:cubicBezTo>
                    <a:cubicBezTo>
                      <a:pt x="168" y="176"/>
                      <a:pt x="170" y="162"/>
                      <a:pt x="203" y="202"/>
                    </a:cubicBezTo>
                    <a:cubicBezTo>
                      <a:pt x="205" y="204"/>
                      <a:pt x="210" y="208"/>
                      <a:pt x="207" y="211"/>
                    </a:cubicBezTo>
                    <a:close/>
                  </a:path>
                </a:pathLst>
              </a:custGeom>
              <a:noFill/>
              <a:ln w="7938">
                <a:solidFill>
                  <a:srgbClr val="494E4E"/>
                </a:solidFill>
                <a:miter lim="800000"/>
                <a:headEnd/>
                <a:tailEnd/>
              </a:ln>
            </p:spPr>
            <p:txBody>
              <a:bodyPr/>
              <a:lstStyle/>
              <a:p>
                <a:endParaRPr lang="en-US"/>
              </a:p>
            </p:txBody>
          </p:sp>
          <p:sp>
            <p:nvSpPr>
              <p:cNvPr id="44223" name="Freeform 1071"/>
              <p:cNvSpPr>
                <a:spLocks noEditPoints="1"/>
              </p:cNvSpPr>
              <p:nvPr/>
            </p:nvSpPr>
            <p:spPr bwMode="auto">
              <a:xfrm>
                <a:off x="925" y="2675"/>
                <a:ext cx="677" cy="466"/>
              </a:xfrm>
              <a:custGeom>
                <a:avLst/>
                <a:gdLst>
                  <a:gd name="T0" fmla="*/ 264 w 271"/>
                  <a:gd name="T1" fmla="*/ 175 h 175"/>
                  <a:gd name="T2" fmla="*/ 266 w 271"/>
                  <a:gd name="T3" fmla="*/ 171 h 175"/>
                  <a:gd name="T4" fmla="*/ 268 w 271"/>
                  <a:gd name="T5" fmla="*/ 168 h 175"/>
                  <a:gd name="T6" fmla="*/ 270 w 271"/>
                  <a:gd name="T7" fmla="*/ 165 h 175"/>
                  <a:gd name="T8" fmla="*/ 271 w 271"/>
                  <a:gd name="T9" fmla="*/ 163 h 175"/>
                  <a:gd name="T10" fmla="*/ 183 w 271"/>
                  <a:gd name="T11" fmla="*/ 108 h 175"/>
                  <a:gd name="T12" fmla="*/ 168 w 271"/>
                  <a:gd name="T13" fmla="*/ 105 h 175"/>
                  <a:gd name="T14" fmla="*/ 174 w 271"/>
                  <a:gd name="T15" fmla="*/ 100 h 175"/>
                  <a:gd name="T16" fmla="*/ 131 w 271"/>
                  <a:gd name="T17" fmla="*/ 28 h 175"/>
                  <a:gd name="T18" fmla="*/ 142 w 271"/>
                  <a:gd name="T19" fmla="*/ 48 h 175"/>
                  <a:gd name="T20" fmla="*/ 168 w 271"/>
                  <a:gd name="T21" fmla="*/ 87 h 175"/>
                  <a:gd name="T22" fmla="*/ 145 w 271"/>
                  <a:gd name="T23" fmla="*/ 75 h 175"/>
                  <a:gd name="T24" fmla="*/ 131 w 271"/>
                  <a:gd name="T25" fmla="*/ 28 h 175"/>
                  <a:gd name="T26" fmla="*/ 130 w 271"/>
                  <a:gd name="T27" fmla="*/ 74 h 175"/>
                  <a:gd name="T28" fmla="*/ 146 w 271"/>
                  <a:gd name="T29" fmla="*/ 91 h 175"/>
                  <a:gd name="T30" fmla="*/ 125 w 271"/>
                  <a:gd name="T31" fmla="*/ 80 h 175"/>
                  <a:gd name="T32" fmla="*/ 116 w 271"/>
                  <a:gd name="T33" fmla="*/ 54 h 175"/>
                  <a:gd name="T34" fmla="*/ 115 w 271"/>
                  <a:gd name="T35" fmla="*/ 98 h 175"/>
                  <a:gd name="T36" fmla="*/ 153 w 271"/>
                  <a:gd name="T37" fmla="*/ 111 h 175"/>
                  <a:gd name="T38" fmla="*/ 125 w 271"/>
                  <a:gd name="T39" fmla="*/ 104 h 175"/>
                  <a:gd name="T40" fmla="*/ 113 w 271"/>
                  <a:gd name="T41" fmla="*/ 98 h 175"/>
                  <a:gd name="T42" fmla="*/ 113 w 271"/>
                  <a:gd name="T43" fmla="*/ 127 h 175"/>
                  <a:gd name="T44" fmla="*/ 50 w 271"/>
                  <a:gd name="T45" fmla="*/ 116 h 175"/>
                  <a:gd name="T46" fmla="*/ 58 w 271"/>
                  <a:gd name="T47" fmla="*/ 112 h 175"/>
                  <a:gd name="T48" fmla="*/ 103 w 271"/>
                  <a:gd name="T49" fmla="*/ 111 h 175"/>
                  <a:gd name="T50" fmla="*/ 113 w 271"/>
                  <a:gd name="T51" fmla="*/ 127 h 175"/>
                  <a:gd name="T52" fmla="*/ 147 w 271"/>
                  <a:gd name="T53" fmla="*/ 124 h 175"/>
                  <a:gd name="T54" fmla="*/ 142 w 271"/>
                  <a:gd name="T55" fmla="*/ 117 h 175"/>
                  <a:gd name="T56" fmla="*/ 156 w 271"/>
                  <a:gd name="T57" fmla="*/ 125 h 175"/>
                  <a:gd name="T58" fmla="*/ 158 w 271"/>
                  <a:gd name="T59" fmla="*/ 131 h 175"/>
                  <a:gd name="T60" fmla="*/ 168 w 271"/>
                  <a:gd name="T61" fmla="*/ 139 h 175"/>
                  <a:gd name="T62" fmla="*/ 165 w 271"/>
                  <a:gd name="T63" fmla="*/ 114 h 175"/>
                  <a:gd name="T64" fmla="*/ 206 w 271"/>
                  <a:gd name="T65" fmla="*/ 143 h 175"/>
                  <a:gd name="T66" fmla="*/ 182 w 271"/>
                  <a:gd name="T67" fmla="*/ 136 h 175"/>
                  <a:gd name="T68" fmla="*/ 176 w 271"/>
                  <a:gd name="T69" fmla="*/ 130 h 175"/>
                  <a:gd name="T70" fmla="*/ 209 w 271"/>
                  <a:gd name="T71" fmla="*/ 142 h 175"/>
                  <a:gd name="T72" fmla="*/ 210 w 271"/>
                  <a:gd name="T73" fmla="*/ 130 h 175"/>
                  <a:gd name="T74" fmla="*/ 203 w 271"/>
                  <a:gd name="T75" fmla="*/ 122 h 175"/>
                  <a:gd name="T76" fmla="*/ 219 w 271"/>
                  <a:gd name="T77" fmla="*/ 136 h 175"/>
                  <a:gd name="T78" fmla="*/ 218 w 271"/>
                  <a:gd name="T79" fmla="*/ 147 h 175"/>
                  <a:gd name="T80" fmla="*/ 218 w 271"/>
                  <a:gd name="T81" fmla="*/ 147 h 175"/>
                  <a:gd name="T82" fmla="*/ 230 w 271"/>
                  <a:gd name="T83" fmla="*/ 139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75"/>
                  <a:gd name="T128" fmla="*/ 271 w 271"/>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75">
                    <a:moveTo>
                      <a:pt x="0" y="125"/>
                    </a:moveTo>
                    <a:cubicBezTo>
                      <a:pt x="52" y="130"/>
                      <a:pt x="217" y="147"/>
                      <a:pt x="264" y="175"/>
                    </a:cubicBezTo>
                    <a:cubicBezTo>
                      <a:pt x="264" y="171"/>
                      <a:pt x="264" y="171"/>
                      <a:pt x="264" y="171"/>
                    </a:cubicBezTo>
                    <a:cubicBezTo>
                      <a:pt x="266" y="171"/>
                      <a:pt x="266" y="171"/>
                      <a:pt x="266" y="171"/>
                    </a:cubicBezTo>
                    <a:cubicBezTo>
                      <a:pt x="265" y="169"/>
                      <a:pt x="265" y="169"/>
                      <a:pt x="265" y="169"/>
                    </a:cubicBezTo>
                    <a:cubicBezTo>
                      <a:pt x="268" y="168"/>
                      <a:pt x="268" y="168"/>
                      <a:pt x="268" y="168"/>
                    </a:cubicBezTo>
                    <a:cubicBezTo>
                      <a:pt x="266" y="165"/>
                      <a:pt x="266" y="165"/>
                      <a:pt x="266" y="165"/>
                    </a:cubicBezTo>
                    <a:cubicBezTo>
                      <a:pt x="270" y="165"/>
                      <a:pt x="270" y="165"/>
                      <a:pt x="270" y="165"/>
                    </a:cubicBezTo>
                    <a:cubicBezTo>
                      <a:pt x="268" y="163"/>
                      <a:pt x="268" y="163"/>
                      <a:pt x="268" y="163"/>
                    </a:cubicBezTo>
                    <a:cubicBezTo>
                      <a:pt x="271" y="163"/>
                      <a:pt x="271" y="163"/>
                      <a:pt x="271" y="163"/>
                    </a:cubicBezTo>
                    <a:cubicBezTo>
                      <a:pt x="271" y="163"/>
                      <a:pt x="148" y="77"/>
                      <a:pt x="132" y="0"/>
                    </a:cubicBezTo>
                    <a:moveTo>
                      <a:pt x="183" y="108"/>
                    </a:moveTo>
                    <a:cubicBezTo>
                      <a:pt x="185" y="110"/>
                      <a:pt x="186" y="116"/>
                      <a:pt x="181" y="115"/>
                    </a:cubicBezTo>
                    <a:cubicBezTo>
                      <a:pt x="177" y="115"/>
                      <a:pt x="171" y="108"/>
                      <a:pt x="168" y="105"/>
                    </a:cubicBezTo>
                    <a:cubicBezTo>
                      <a:pt x="167" y="104"/>
                      <a:pt x="162" y="99"/>
                      <a:pt x="162" y="99"/>
                    </a:cubicBezTo>
                    <a:cubicBezTo>
                      <a:pt x="161" y="92"/>
                      <a:pt x="173" y="99"/>
                      <a:pt x="174" y="100"/>
                    </a:cubicBezTo>
                    <a:cubicBezTo>
                      <a:pt x="178" y="102"/>
                      <a:pt x="181" y="105"/>
                      <a:pt x="183" y="108"/>
                    </a:cubicBezTo>
                    <a:close/>
                    <a:moveTo>
                      <a:pt x="131" y="28"/>
                    </a:moveTo>
                    <a:cubicBezTo>
                      <a:pt x="134" y="28"/>
                      <a:pt x="134" y="29"/>
                      <a:pt x="134" y="31"/>
                    </a:cubicBezTo>
                    <a:cubicBezTo>
                      <a:pt x="134" y="37"/>
                      <a:pt x="139" y="44"/>
                      <a:pt x="142" y="48"/>
                    </a:cubicBezTo>
                    <a:cubicBezTo>
                      <a:pt x="147" y="56"/>
                      <a:pt x="152" y="64"/>
                      <a:pt x="158" y="71"/>
                    </a:cubicBezTo>
                    <a:cubicBezTo>
                      <a:pt x="160" y="74"/>
                      <a:pt x="170" y="82"/>
                      <a:pt x="168" y="87"/>
                    </a:cubicBezTo>
                    <a:cubicBezTo>
                      <a:pt x="166" y="91"/>
                      <a:pt x="160" y="89"/>
                      <a:pt x="157" y="88"/>
                    </a:cubicBezTo>
                    <a:cubicBezTo>
                      <a:pt x="152" y="85"/>
                      <a:pt x="148" y="80"/>
                      <a:pt x="145" y="75"/>
                    </a:cubicBezTo>
                    <a:cubicBezTo>
                      <a:pt x="136" y="64"/>
                      <a:pt x="128" y="49"/>
                      <a:pt x="128" y="35"/>
                    </a:cubicBezTo>
                    <a:cubicBezTo>
                      <a:pt x="129" y="33"/>
                      <a:pt x="129" y="29"/>
                      <a:pt x="131" y="28"/>
                    </a:cubicBezTo>
                    <a:close/>
                    <a:moveTo>
                      <a:pt x="116" y="54"/>
                    </a:moveTo>
                    <a:cubicBezTo>
                      <a:pt x="122" y="49"/>
                      <a:pt x="126" y="68"/>
                      <a:pt x="130" y="74"/>
                    </a:cubicBezTo>
                    <a:cubicBezTo>
                      <a:pt x="133" y="77"/>
                      <a:pt x="136" y="81"/>
                      <a:pt x="139" y="84"/>
                    </a:cubicBezTo>
                    <a:cubicBezTo>
                      <a:pt x="141" y="85"/>
                      <a:pt x="146" y="88"/>
                      <a:pt x="146" y="91"/>
                    </a:cubicBezTo>
                    <a:cubicBezTo>
                      <a:pt x="143" y="92"/>
                      <a:pt x="139" y="90"/>
                      <a:pt x="136" y="88"/>
                    </a:cubicBezTo>
                    <a:cubicBezTo>
                      <a:pt x="132" y="86"/>
                      <a:pt x="128" y="83"/>
                      <a:pt x="125" y="80"/>
                    </a:cubicBezTo>
                    <a:cubicBezTo>
                      <a:pt x="120" y="75"/>
                      <a:pt x="116" y="71"/>
                      <a:pt x="115" y="63"/>
                    </a:cubicBezTo>
                    <a:cubicBezTo>
                      <a:pt x="115" y="61"/>
                      <a:pt x="114" y="56"/>
                      <a:pt x="116" y="54"/>
                    </a:cubicBezTo>
                    <a:close/>
                    <a:moveTo>
                      <a:pt x="115" y="98"/>
                    </a:moveTo>
                    <a:cubicBezTo>
                      <a:pt x="115" y="98"/>
                      <a:pt x="115" y="98"/>
                      <a:pt x="115" y="98"/>
                    </a:cubicBezTo>
                    <a:cubicBezTo>
                      <a:pt x="122" y="98"/>
                      <a:pt x="128" y="100"/>
                      <a:pt x="134" y="102"/>
                    </a:cubicBezTo>
                    <a:cubicBezTo>
                      <a:pt x="140" y="104"/>
                      <a:pt x="151" y="105"/>
                      <a:pt x="153" y="111"/>
                    </a:cubicBezTo>
                    <a:cubicBezTo>
                      <a:pt x="149" y="116"/>
                      <a:pt x="141" y="110"/>
                      <a:pt x="137" y="108"/>
                    </a:cubicBezTo>
                    <a:cubicBezTo>
                      <a:pt x="133" y="106"/>
                      <a:pt x="129" y="105"/>
                      <a:pt x="125" y="104"/>
                    </a:cubicBezTo>
                    <a:cubicBezTo>
                      <a:pt x="123" y="103"/>
                      <a:pt x="113" y="102"/>
                      <a:pt x="115" y="98"/>
                    </a:cubicBezTo>
                    <a:cubicBezTo>
                      <a:pt x="114" y="98"/>
                      <a:pt x="113" y="98"/>
                      <a:pt x="113" y="98"/>
                    </a:cubicBezTo>
                    <a:lnTo>
                      <a:pt x="115" y="98"/>
                    </a:lnTo>
                    <a:close/>
                    <a:moveTo>
                      <a:pt x="113" y="127"/>
                    </a:moveTo>
                    <a:cubicBezTo>
                      <a:pt x="97" y="127"/>
                      <a:pt x="82" y="122"/>
                      <a:pt x="66" y="120"/>
                    </a:cubicBezTo>
                    <a:cubicBezTo>
                      <a:pt x="63" y="120"/>
                      <a:pt x="51" y="121"/>
                      <a:pt x="50" y="116"/>
                    </a:cubicBezTo>
                    <a:cubicBezTo>
                      <a:pt x="52" y="114"/>
                      <a:pt x="52" y="114"/>
                      <a:pt x="52" y="114"/>
                    </a:cubicBezTo>
                    <a:cubicBezTo>
                      <a:pt x="52" y="114"/>
                      <a:pt x="57" y="113"/>
                      <a:pt x="58" y="112"/>
                    </a:cubicBezTo>
                    <a:cubicBezTo>
                      <a:pt x="64" y="111"/>
                      <a:pt x="69" y="109"/>
                      <a:pt x="75" y="108"/>
                    </a:cubicBezTo>
                    <a:cubicBezTo>
                      <a:pt x="85" y="108"/>
                      <a:pt x="93" y="109"/>
                      <a:pt x="103" y="111"/>
                    </a:cubicBezTo>
                    <a:cubicBezTo>
                      <a:pt x="110" y="112"/>
                      <a:pt x="117" y="114"/>
                      <a:pt x="123" y="118"/>
                    </a:cubicBezTo>
                    <a:cubicBezTo>
                      <a:pt x="133" y="125"/>
                      <a:pt x="118" y="127"/>
                      <a:pt x="113" y="127"/>
                    </a:cubicBezTo>
                    <a:close/>
                    <a:moveTo>
                      <a:pt x="156" y="125"/>
                    </a:moveTo>
                    <a:cubicBezTo>
                      <a:pt x="153" y="127"/>
                      <a:pt x="149" y="125"/>
                      <a:pt x="147" y="124"/>
                    </a:cubicBezTo>
                    <a:cubicBezTo>
                      <a:pt x="145" y="123"/>
                      <a:pt x="136" y="120"/>
                      <a:pt x="137" y="116"/>
                    </a:cubicBezTo>
                    <a:cubicBezTo>
                      <a:pt x="137" y="116"/>
                      <a:pt x="140" y="116"/>
                      <a:pt x="142" y="117"/>
                    </a:cubicBezTo>
                    <a:cubicBezTo>
                      <a:pt x="146" y="118"/>
                      <a:pt x="151" y="118"/>
                      <a:pt x="154" y="121"/>
                    </a:cubicBezTo>
                    <a:cubicBezTo>
                      <a:pt x="156" y="122"/>
                      <a:pt x="157" y="123"/>
                      <a:pt x="156" y="125"/>
                    </a:cubicBezTo>
                    <a:close/>
                    <a:moveTo>
                      <a:pt x="168" y="139"/>
                    </a:moveTo>
                    <a:cubicBezTo>
                      <a:pt x="164" y="139"/>
                      <a:pt x="157" y="132"/>
                      <a:pt x="158" y="131"/>
                    </a:cubicBezTo>
                    <a:cubicBezTo>
                      <a:pt x="159" y="130"/>
                      <a:pt x="166" y="132"/>
                      <a:pt x="167" y="133"/>
                    </a:cubicBezTo>
                    <a:cubicBezTo>
                      <a:pt x="171" y="134"/>
                      <a:pt x="174" y="139"/>
                      <a:pt x="168" y="139"/>
                    </a:cubicBezTo>
                    <a:close/>
                    <a:moveTo>
                      <a:pt x="173" y="118"/>
                    </a:moveTo>
                    <a:cubicBezTo>
                      <a:pt x="171" y="123"/>
                      <a:pt x="163" y="118"/>
                      <a:pt x="165" y="114"/>
                    </a:cubicBezTo>
                    <a:cubicBezTo>
                      <a:pt x="168" y="112"/>
                      <a:pt x="174" y="114"/>
                      <a:pt x="173" y="118"/>
                    </a:cubicBezTo>
                    <a:close/>
                    <a:moveTo>
                      <a:pt x="206" y="143"/>
                    </a:moveTo>
                    <a:cubicBezTo>
                      <a:pt x="202" y="143"/>
                      <a:pt x="199" y="141"/>
                      <a:pt x="195" y="140"/>
                    </a:cubicBezTo>
                    <a:cubicBezTo>
                      <a:pt x="191" y="139"/>
                      <a:pt x="187" y="137"/>
                      <a:pt x="182" y="136"/>
                    </a:cubicBezTo>
                    <a:cubicBezTo>
                      <a:pt x="180" y="136"/>
                      <a:pt x="172" y="135"/>
                      <a:pt x="175" y="131"/>
                    </a:cubicBezTo>
                    <a:cubicBezTo>
                      <a:pt x="176" y="130"/>
                      <a:pt x="176" y="130"/>
                      <a:pt x="176" y="130"/>
                    </a:cubicBezTo>
                    <a:cubicBezTo>
                      <a:pt x="184" y="130"/>
                      <a:pt x="192" y="131"/>
                      <a:pt x="199" y="134"/>
                    </a:cubicBezTo>
                    <a:cubicBezTo>
                      <a:pt x="202" y="136"/>
                      <a:pt x="209" y="138"/>
                      <a:pt x="209" y="142"/>
                    </a:cubicBezTo>
                    <a:cubicBezTo>
                      <a:pt x="208" y="143"/>
                      <a:pt x="207" y="143"/>
                      <a:pt x="206" y="143"/>
                    </a:cubicBezTo>
                    <a:moveTo>
                      <a:pt x="210" y="130"/>
                    </a:moveTo>
                    <a:cubicBezTo>
                      <a:pt x="208" y="128"/>
                      <a:pt x="206" y="126"/>
                      <a:pt x="204" y="123"/>
                    </a:cubicBezTo>
                    <a:cubicBezTo>
                      <a:pt x="203" y="123"/>
                      <a:pt x="202" y="123"/>
                      <a:pt x="203" y="122"/>
                    </a:cubicBezTo>
                    <a:cubicBezTo>
                      <a:pt x="204" y="121"/>
                      <a:pt x="206" y="122"/>
                      <a:pt x="207" y="122"/>
                    </a:cubicBezTo>
                    <a:cubicBezTo>
                      <a:pt x="211" y="124"/>
                      <a:pt x="220" y="131"/>
                      <a:pt x="219" y="136"/>
                    </a:cubicBezTo>
                    <a:cubicBezTo>
                      <a:pt x="216" y="137"/>
                      <a:pt x="212" y="132"/>
                      <a:pt x="210" y="130"/>
                    </a:cubicBezTo>
                    <a:close/>
                    <a:moveTo>
                      <a:pt x="218" y="147"/>
                    </a:moveTo>
                    <a:cubicBezTo>
                      <a:pt x="218" y="144"/>
                      <a:pt x="225" y="147"/>
                      <a:pt x="224" y="151"/>
                    </a:cubicBezTo>
                    <a:cubicBezTo>
                      <a:pt x="222" y="151"/>
                      <a:pt x="218" y="147"/>
                      <a:pt x="218" y="147"/>
                    </a:cubicBezTo>
                    <a:close/>
                    <a:moveTo>
                      <a:pt x="230" y="142"/>
                    </a:moveTo>
                    <a:cubicBezTo>
                      <a:pt x="230" y="142"/>
                      <a:pt x="223" y="137"/>
                      <a:pt x="230" y="139"/>
                    </a:cubicBezTo>
                    <a:cubicBezTo>
                      <a:pt x="237" y="143"/>
                      <a:pt x="230" y="142"/>
                      <a:pt x="230" y="142"/>
                    </a:cubicBezTo>
                    <a:close/>
                  </a:path>
                </a:pathLst>
              </a:custGeom>
              <a:noFill/>
              <a:ln w="7938">
                <a:solidFill>
                  <a:srgbClr val="494E4E"/>
                </a:solidFill>
                <a:miter lim="800000"/>
                <a:headEnd/>
                <a:tailEnd/>
              </a:ln>
            </p:spPr>
            <p:txBody>
              <a:bodyPr/>
              <a:lstStyle/>
              <a:p>
                <a:endParaRPr lang="en-US"/>
              </a:p>
            </p:txBody>
          </p:sp>
          <p:sp>
            <p:nvSpPr>
              <p:cNvPr id="44224" name="Freeform 1072"/>
              <p:cNvSpPr>
                <a:spLocks/>
              </p:cNvSpPr>
              <p:nvPr/>
            </p:nvSpPr>
            <p:spPr bwMode="auto">
              <a:xfrm>
                <a:off x="742" y="3205"/>
                <a:ext cx="1935" cy="878"/>
              </a:xfrm>
              <a:custGeom>
                <a:avLst/>
                <a:gdLst>
                  <a:gd name="T0" fmla="*/ 738 w 774"/>
                  <a:gd name="T1" fmla="*/ 170 h 329"/>
                  <a:gd name="T2" fmla="*/ 54 w 774"/>
                  <a:gd name="T3" fmla="*/ 78 h 329"/>
                  <a:gd name="T4" fmla="*/ 0 w 774"/>
                  <a:gd name="T5" fmla="*/ 0 h 329"/>
                  <a:gd name="T6" fmla="*/ 395 w 774"/>
                  <a:gd name="T7" fmla="*/ 254 h 329"/>
                  <a:gd name="T8" fmla="*/ 655 w 774"/>
                  <a:gd name="T9" fmla="*/ 222 h 329"/>
                  <a:gd name="T10" fmla="*/ 774 w 774"/>
                  <a:gd name="T11" fmla="*/ 135 h 329"/>
                  <a:gd name="T12" fmla="*/ 738 w 774"/>
                  <a:gd name="T13" fmla="*/ 170 h 329"/>
                  <a:gd name="T14" fmla="*/ 0 60000 65536"/>
                  <a:gd name="T15" fmla="*/ 0 60000 65536"/>
                  <a:gd name="T16" fmla="*/ 0 60000 65536"/>
                  <a:gd name="T17" fmla="*/ 0 60000 65536"/>
                  <a:gd name="T18" fmla="*/ 0 60000 65536"/>
                  <a:gd name="T19" fmla="*/ 0 60000 65536"/>
                  <a:gd name="T20" fmla="*/ 0 60000 65536"/>
                  <a:gd name="T21" fmla="*/ 0 w 774"/>
                  <a:gd name="T22" fmla="*/ 0 h 329"/>
                  <a:gd name="T23" fmla="*/ 774 w 774"/>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4" h="329">
                    <a:moveTo>
                      <a:pt x="738" y="170"/>
                    </a:moveTo>
                    <a:cubicBezTo>
                      <a:pt x="327" y="329"/>
                      <a:pt x="106" y="110"/>
                      <a:pt x="54" y="78"/>
                    </a:cubicBezTo>
                    <a:cubicBezTo>
                      <a:pt x="18" y="56"/>
                      <a:pt x="13" y="25"/>
                      <a:pt x="0" y="0"/>
                    </a:cubicBezTo>
                    <a:cubicBezTo>
                      <a:pt x="7" y="24"/>
                      <a:pt x="80" y="254"/>
                      <a:pt x="395" y="254"/>
                    </a:cubicBezTo>
                    <a:cubicBezTo>
                      <a:pt x="451" y="254"/>
                      <a:pt x="615" y="222"/>
                      <a:pt x="655" y="222"/>
                    </a:cubicBezTo>
                    <a:cubicBezTo>
                      <a:pt x="688" y="222"/>
                      <a:pt x="750" y="197"/>
                      <a:pt x="774" y="135"/>
                    </a:cubicBezTo>
                    <a:cubicBezTo>
                      <a:pt x="765" y="152"/>
                      <a:pt x="753" y="164"/>
                      <a:pt x="738" y="170"/>
                    </a:cubicBezTo>
                    <a:close/>
                  </a:path>
                </a:pathLst>
              </a:custGeom>
              <a:noFill/>
              <a:ln w="11113">
                <a:solidFill>
                  <a:srgbClr val="494E4E"/>
                </a:solidFill>
                <a:miter lim="800000"/>
                <a:headEnd/>
                <a:tailEnd/>
              </a:ln>
            </p:spPr>
            <p:txBody>
              <a:bodyPr/>
              <a:lstStyle/>
              <a:p>
                <a:endParaRPr lang="en-US"/>
              </a:p>
            </p:txBody>
          </p:sp>
          <p:sp>
            <p:nvSpPr>
              <p:cNvPr id="44225" name="Freeform 1073"/>
              <p:cNvSpPr>
                <a:spLocks noEditPoints="1"/>
              </p:cNvSpPr>
              <p:nvPr/>
            </p:nvSpPr>
            <p:spPr bwMode="auto">
              <a:xfrm>
                <a:off x="422" y="1504"/>
                <a:ext cx="2425" cy="2232"/>
              </a:xfrm>
              <a:custGeom>
                <a:avLst/>
                <a:gdLst>
                  <a:gd name="T0" fmla="*/ 345 w 970"/>
                  <a:gd name="T1" fmla="*/ 297 h 837"/>
                  <a:gd name="T2" fmla="*/ 330 w 970"/>
                  <a:gd name="T3" fmla="*/ 265 h 837"/>
                  <a:gd name="T4" fmla="*/ 290 w 970"/>
                  <a:gd name="T5" fmla="*/ 213 h 837"/>
                  <a:gd name="T6" fmla="*/ 170 w 970"/>
                  <a:gd name="T7" fmla="*/ 165 h 837"/>
                  <a:gd name="T8" fmla="*/ 94 w 970"/>
                  <a:gd name="T9" fmla="*/ 197 h 837"/>
                  <a:gd name="T10" fmla="*/ 46 w 970"/>
                  <a:gd name="T11" fmla="*/ 261 h 837"/>
                  <a:gd name="T12" fmla="*/ 12 w 970"/>
                  <a:gd name="T13" fmla="*/ 381 h 837"/>
                  <a:gd name="T14" fmla="*/ 102 w 970"/>
                  <a:gd name="T15" fmla="*/ 609 h 837"/>
                  <a:gd name="T16" fmla="*/ 128 w 970"/>
                  <a:gd name="T17" fmla="*/ 639 h 837"/>
                  <a:gd name="T18" fmla="*/ 128 w 970"/>
                  <a:gd name="T19" fmla="*/ 637 h 837"/>
                  <a:gd name="T20" fmla="*/ 490 w 970"/>
                  <a:gd name="T21" fmla="*/ 381 h 837"/>
                  <a:gd name="T22" fmla="*/ 534 w 970"/>
                  <a:gd name="T23" fmla="*/ 521 h 837"/>
                  <a:gd name="T24" fmla="*/ 550 w 970"/>
                  <a:gd name="T25" fmla="*/ 689 h 837"/>
                  <a:gd name="T26" fmla="*/ 414 w 970"/>
                  <a:gd name="T27" fmla="*/ 657 h 837"/>
                  <a:gd name="T28" fmla="*/ 522 w 970"/>
                  <a:gd name="T29" fmla="*/ 785 h 837"/>
                  <a:gd name="T30" fmla="*/ 362 w 970"/>
                  <a:gd name="T31" fmla="*/ 757 h 837"/>
                  <a:gd name="T32" fmla="*/ 222 w 970"/>
                  <a:gd name="T33" fmla="*/ 685 h 837"/>
                  <a:gd name="T34" fmla="*/ 198 w 970"/>
                  <a:gd name="T35" fmla="*/ 565 h 837"/>
                  <a:gd name="T36" fmla="*/ 300 w 970"/>
                  <a:gd name="T37" fmla="*/ 535 h 837"/>
                  <a:gd name="T38" fmla="*/ 150 w 970"/>
                  <a:gd name="T39" fmla="*/ 537 h 837"/>
                  <a:gd name="T40" fmla="*/ 50 w 970"/>
                  <a:gd name="T41" fmla="*/ 413 h 837"/>
                  <a:gd name="T42" fmla="*/ 66 w 970"/>
                  <a:gd name="T43" fmla="*/ 309 h 837"/>
                  <a:gd name="T44" fmla="*/ 114 w 970"/>
                  <a:gd name="T45" fmla="*/ 245 h 837"/>
                  <a:gd name="T46" fmla="*/ 214 w 970"/>
                  <a:gd name="T47" fmla="*/ 217 h 837"/>
                  <a:gd name="T48" fmla="*/ 310 w 970"/>
                  <a:gd name="T49" fmla="*/ 281 h 837"/>
                  <a:gd name="T50" fmla="*/ 338 w 970"/>
                  <a:gd name="T51" fmla="*/ 353 h 837"/>
                  <a:gd name="T52" fmla="*/ 314 w 970"/>
                  <a:gd name="T53" fmla="*/ 425 h 837"/>
                  <a:gd name="T54" fmla="*/ 300 w 970"/>
                  <a:gd name="T55" fmla="*/ 535 h 837"/>
                  <a:gd name="T56" fmla="*/ 358 w 970"/>
                  <a:gd name="T57" fmla="*/ 417 h 837"/>
                  <a:gd name="T58" fmla="*/ 392 w 970"/>
                  <a:gd name="T59" fmla="*/ 398 h 837"/>
                  <a:gd name="T60" fmla="*/ 590 w 970"/>
                  <a:gd name="T61" fmla="*/ 44 h 837"/>
                  <a:gd name="T62" fmla="*/ 702 w 970"/>
                  <a:gd name="T63" fmla="*/ 65 h 837"/>
                  <a:gd name="T64" fmla="*/ 746 w 970"/>
                  <a:gd name="T65" fmla="*/ 245 h 837"/>
                  <a:gd name="T66" fmla="*/ 687 w 970"/>
                  <a:gd name="T67" fmla="*/ 331 h 837"/>
                  <a:gd name="T68" fmla="*/ 770 w 970"/>
                  <a:gd name="T69" fmla="*/ 301 h 837"/>
                  <a:gd name="T70" fmla="*/ 822 w 970"/>
                  <a:gd name="T71" fmla="*/ 353 h 837"/>
                  <a:gd name="T72" fmla="*/ 850 w 970"/>
                  <a:gd name="T73" fmla="*/ 397 h 837"/>
                  <a:gd name="T74" fmla="*/ 866 w 970"/>
                  <a:gd name="T75" fmla="*/ 477 h 837"/>
                  <a:gd name="T76" fmla="*/ 858 w 970"/>
                  <a:gd name="T77" fmla="*/ 553 h 837"/>
                  <a:gd name="T78" fmla="*/ 870 w 970"/>
                  <a:gd name="T79" fmla="*/ 605 h 837"/>
                  <a:gd name="T80" fmla="*/ 866 w 970"/>
                  <a:gd name="T81" fmla="*/ 649 h 837"/>
                  <a:gd name="T82" fmla="*/ 774 w 970"/>
                  <a:gd name="T83" fmla="*/ 701 h 837"/>
                  <a:gd name="T84" fmla="*/ 526 w 970"/>
                  <a:gd name="T85" fmla="*/ 377 h 837"/>
                  <a:gd name="T86" fmla="*/ 512 w 970"/>
                  <a:gd name="T87" fmla="*/ 343 h 837"/>
                  <a:gd name="T88" fmla="*/ 902 w 970"/>
                  <a:gd name="T89" fmla="*/ 774 h 837"/>
                  <a:gd name="T90" fmla="*/ 806 w 970"/>
                  <a:gd name="T91" fmla="*/ 221 h 837"/>
                  <a:gd name="T92" fmla="*/ 711 w 970"/>
                  <a:gd name="T93" fmla="*/ 0 h 837"/>
                  <a:gd name="T94" fmla="*/ 616 w 970"/>
                  <a:gd name="T95" fmla="*/ 797 h 837"/>
                  <a:gd name="T96" fmla="*/ 592 w 970"/>
                  <a:gd name="T97" fmla="*/ 713 h 837"/>
                  <a:gd name="T98" fmla="*/ 680 w 970"/>
                  <a:gd name="T99" fmla="*/ 685 h 837"/>
                  <a:gd name="T100" fmla="*/ 616 w 970"/>
                  <a:gd name="T101" fmla="*/ 797 h 8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0"/>
                  <a:gd name="T154" fmla="*/ 0 h 837"/>
                  <a:gd name="T155" fmla="*/ 970 w 970"/>
                  <a:gd name="T156" fmla="*/ 837 h 8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0" h="837">
                    <a:moveTo>
                      <a:pt x="345" y="297"/>
                    </a:moveTo>
                    <a:cubicBezTo>
                      <a:pt x="341" y="284"/>
                      <a:pt x="335" y="271"/>
                      <a:pt x="330" y="265"/>
                    </a:cubicBezTo>
                    <a:cubicBezTo>
                      <a:pt x="314" y="245"/>
                      <a:pt x="307" y="247"/>
                      <a:pt x="290" y="213"/>
                    </a:cubicBezTo>
                    <a:cubicBezTo>
                      <a:pt x="278" y="189"/>
                      <a:pt x="198" y="149"/>
                      <a:pt x="170" y="165"/>
                    </a:cubicBezTo>
                    <a:cubicBezTo>
                      <a:pt x="142" y="181"/>
                      <a:pt x="106" y="165"/>
                      <a:pt x="94" y="197"/>
                    </a:cubicBezTo>
                    <a:cubicBezTo>
                      <a:pt x="82" y="229"/>
                      <a:pt x="58" y="229"/>
                      <a:pt x="46" y="261"/>
                    </a:cubicBezTo>
                    <a:cubicBezTo>
                      <a:pt x="34" y="293"/>
                      <a:pt x="0" y="349"/>
                      <a:pt x="12" y="381"/>
                    </a:cubicBezTo>
                    <a:cubicBezTo>
                      <a:pt x="24" y="413"/>
                      <a:pt x="1" y="548"/>
                      <a:pt x="102" y="609"/>
                    </a:cubicBezTo>
                    <a:cubicBezTo>
                      <a:pt x="115" y="617"/>
                      <a:pt x="122" y="627"/>
                      <a:pt x="128" y="639"/>
                    </a:cubicBezTo>
                    <a:cubicBezTo>
                      <a:pt x="128" y="638"/>
                      <a:pt x="128" y="637"/>
                      <a:pt x="128" y="637"/>
                    </a:cubicBezTo>
                    <a:moveTo>
                      <a:pt x="490" y="381"/>
                    </a:moveTo>
                    <a:cubicBezTo>
                      <a:pt x="482" y="423"/>
                      <a:pt x="472" y="474"/>
                      <a:pt x="534" y="521"/>
                    </a:cubicBezTo>
                    <a:cubicBezTo>
                      <a:pt x="602" y="573"/>
                      <a:pt x="618" y="653"/>
                      <a:pt x="550" y="689"/>
                    </a:cubicBezTo>
                    <a:cubicBezTo>
                      <a:pt x="482" y="725"/>
                      <a:pt x="458" y="605"/>
                      <a:pt x="414" y="657"/>
                    </a:cubicBezTo>
                    <a:cubicBezTo>
                      <a:pt x="370" y="709"/>
                      <a:pt x="564" y="708"/>
                      <a:pt x="522" y="785"/>
                    </a:cubicBezTo>
                    <a:cubicBezTo>
                      <a:pt x="494" y="837"/>
                      <a:pt x="455" y="748"/>
                      <a:pt x="362" y="757"/>
                    </a:cubicBezTo>
                    <a:cubicBezTo>
                      <a:pt x="322" y="761"/>
                      <a:pt x="254" y="725"/>
                      <a:pt x="222" y="685"/>
                    </a:cubicBezTo>
                    <a:cubicBezTo>
                      <a:pt x="190" y="645"/>
                      <a:pt x="134" y="601"/>
                      <a:pt x="198" y="565"/>
                    </a:cubicBezTo>
                    <a:cubicBezTo>
                      <a:pt x="238" y="543"/>
                      <a:pt x="275" y="529"/>
                      <a:pt x="300" y="535"/>
                    </a:cubicBezTo>
                    <a:cubicBezTo>
                      <a:pt x="300" y="535"/>
                      <a:pt x="264" y="512"/>
                      <a:pt x="150" y="537"/>
                    </a:cubicBezTo>
                    <a:cubicBezTo>
                      <a:pt x="78" y="553"/>
                      <a:pt x="38" y="461"/>
                      <a:pt x="50" y="413"/>
                    </a:cubicBezTo>
                    <a:cubicBezTo>
                      <a:pt x="62" y="365"/>
                      <a:pt x="42" y="333"/>
                      <a:pt x="66" y="309"/>
                    </a:cubicBezTo>
                    <a:cubicBezTo>
                      <a:pt x="90" y="285"/>
                      <a:pt x="86" y="249"/>
                      <a:pt x="114" y="245"/>
                    </a:cubicBezTo>
                    <a:cubicBezTo>
                      <a:pt x="142" y="241"/>
                      <a:pt x="162" y="189"/>
                      <a:pt x="214" y="217"/>
                    </a:cubicBezTo>
                    <a:cubicBezTo>
                      <a:pt x="266" y="245"/>
                      <a:pt x="278" y="269"/>
                      <a:pt x="310" y="281"/>
                    </a:cubicBezTo>
                    <a:cubicBezTo>
                      <a:pt x="342" y="293"/>
                      <a:pt x="308" y="330"/>
                      <a:pt x="338" y="353"/>
                    </a:cubicBezTo>
                    <a:cubicBezTo>
                      <a:pt x="354" y="365"/>
                      <a:pt x="326" y="405"/>
                      <a:pt x="314" y="425"/>
                    </a:cubicBezTo>
                    <a:cubicBezTo>
                      <a:pt x="302" y="445"/>
                      <a:pt x="284" y="503"/>
                      <a:pt x="300" y="535"/>
                    </a:cubicBezTo>
                    <a:cubicBezTo>
                      <a:pt x="300" y="535"/>
                      <a:pt x="322" y="425"/>
                      <a:pt x="358" y="417"/>
                    </a:cubicBezTo>
                    <a:cubicBezTo>
                      <a:pt x="376" y="413"/>
                      <a:pt x="387" y="407"/>
                      <a:pt x="392" y="398"/>
                    </a:cubicBezTo>
                    <a:moveTo>
                      <a:pt x="590" y="44"/>
                    </a:moveTo>
                    <a:cubicBezTo>
                      <a:pt x="623" y="57"/>
                      <a:pt x="666" y="69"/>
                      <a:pt x="702" y="65"/>
                    </a:cubicBezTo>
                    <a:cubicBezTo>
                      <a:pt x="774" y="57"/>
                      <a:pt x="774" y="213"/>
                      <a:pt x="746" y="245"/>
                    </a:cubicBezTo>
                    <a:cubicBezTo>
                      <a:pt x="718" y="277"/>
                      <a:pt x="681" y="282"/>
                      <a:pt x="687" y="331"/>
                    </a:cubicBezTo>
                    <a:cubicBezTo>
                      <a:pt x="687" y="331"/>
                      <a:pt x="734" y="269"/>
                      <a:pt x="770" y="301"/>
                    </a:cubicBezTo>
                    <a:cubicBezTo>
                      <a:pt x="806" y="333"/>
                      <a:pt x="766" y="334"/>
                      <a:pt x="822" y="353"/>
                    </a:cubicBezTo>
                    <a:cubicBezTo>
                      <a:pt x="834" y="357"/>
                      <a:pt x="814" y="377"/>
                      <a:pt x="850" y="397"/>
                    </a:cubicBezTo>
                    <a:cubicBezTo>
                      <a:pt x="886" y="417"/>
                      <a:pt x="846" y="453"/>
                      <a:pt x="866" y="477"/>
                    </a:cubicBezTo>
                    <a:cubicBezTo>
                      <a:pt x="886" y="501"/>
                      <a:pt x="817" y="507"/>
                      <a:pt x="858" y="553"/>
                    </a:cubicBezTo>
                    <a:cubicBezTo>
                      <a:pt x="894" y="593"/>
                      <a:pt x="838" y="589"/>
                      <a:pt x="870" y="605"/>
                    </a:cubicBezTo>
                    <a:cubicBezTo>
                      <a:pt x="885" y="613"/>
                      <a:pt x="854" y="629"/>
                      <a:pt x="866" y="649"/>
                    </a:cubicBezTo>
                    <a:cubicBezTo>
                      <a:pt x="878" y="669"/>
                      <a:pt x="850" y="769"/>
                      <a:pt x="774" y="701"/>
                    </a:cubicBezTo>
                    <a:cubicBezTo>
                      <a:pt x="698" y="633"/>
                      <a:pt x="581" y="383"/>
                      <a:pt x="526" y="377"/>
                    </a:cubicBezTo>
                    <a:cubicBezTo>
                      <a:pt x="518" y="376"/>
                      <a:pt x="516" y="357"/>
                      <a:pt x="512" y="343"/>
                    </a:cubicBezTo>
                    <a:moveTo>
                      <a:pt x="902" y="774"/>
                    </a:moveTo>
                    <a:cubicBezTo>
                      <a:pt x="970" y="650"/>
                      <a:pt x="894" y="267"/>
                      <a:pt x="806" y="221"/>
                    </a:cubicBezTo>
                    <a:cubicBezTo>
                      <a:pt x="806" y="221"/>
                      <a:pt x="816" y="38"/>
                      <a:pt x="711" y="0"/>
                    </a:cubicBezTo>
                    <a:moveTo>
                      <a:pt x="616" y="797"/>
                    </a:moveTo>
                    <a:cubicBezTo>
                      <a:pt x="616" y="797"/>
                      <a:pt x="552" y="761"/>
                      <a:pt x="592" y="713"/>
                    </a:cubicBezTo>
                    <a:cubicBezTo>
                      <a:pt x="632" y="665"/>
                      <a:pt x="616" y="621"/>
                      <a:pt x="680" y="685"/>
                    </a:cubicBezTo>
                    <a:cubicBezTo>
                      <a:pt x="744" y="749"/>
                      <a:pt x="788" y="825"/>
                      <a:pt x="616" y="797"/>
                    </a:cubicBezTo>
                    <a:close/>
                  </a:path>
                </a:pathLst>
              </a:custGeom>
              <a:noFill/>
              <a:ln w="11113">
                <a:solidFill>
                  <a:srgbClr val="494E4E"/>
                </a:solidFill>
                <a:miter lim="800000"/>
                <a:headEnd/>
                <a:tailEnd/>
              </a:ln>
            </p:spPr>
            <p:txBody>
              <a:bodyPr/>
              <a:lstStyle/>
              <a:p>
                <a:endParaRPr lang="en-US"/>
              </a:p>
            </p:txBody>
          </p:sp>
          <p:sp>
            <p:nvSpPr>
              <p:cNvPr id="44226" name="Freeform 1074"/>
              <p:cNvSpPr>
                <a:spLocks/>
              </p:cNvSpPr>
              <p:nvPr/>
            </p:nvSpPr>
            <p:spPr bwMode="auto">
              <a:xfrm>
                <a:off x="740" y="3200"/>
                <a:ext cx="1937" cy="883"/>
              </a:xfrm>
              <a:custGeom>
                <a:avLst/>
                <a:gdLst>
                  <a:gd name="T0" fmla="*/ 0 w 775"/>
                  <a:gd name="T1" fmla="*/ 0 h 331"/>
                  <a:gd name="T2" fmla="*/ 1 w 775"/>
                  <a:gd name="T3" fmla="*/ 2 h 331"/>
                  <a:gd name="T4" fmla="*/ 55 w 775"/>
                  <a:gd name="T5" fmla="*/ 80 h 331"/>
                  <a:gd name="T6" fmla="*/ 739 w 775"/>
                  <a:gd name="T7" fmla="*/ 172 h 331"/>
                  <a:gd name="T8" fmla="*/ 775 w 775"/>
                  <a:gd name="T9" fmla="*/ 137 h 331"/>
                  <a:gd name="T10" fmla="*/ 0 60000 65536"/>
                  <a:gd name="T11" fmla="*/ 0 60000 65536"/>
                  <a:gd name="T12" fmla="*/ 0 60000 65536"/>
                  <a:gd name="T13" fmla="*/ 0 60000 65536"/>
                  <a:gd name="T14" fmla="*/ 0 60000 65536"/>
                  <a:gd name="T15" fmla="*/ 0 w 775"/>
                  <a:gd name="T16" fmla="*/ 0 h 331"/>
                  <a:gd name="T17" fmla="*/ 775 w 775"/>
                  <a:gd name="T18" fmla="*/ 331 h 331"/>
                </a:gdLst>
                <a:ahLst/>
                <a:cxnLst>
                  <a:cxn ang="T10">
                    <a:pos x="T0" y="T1"/>
                  </a:cxn>
                  <a:cxn ang="T11">
                    <a:pos x="T2" y="T3"/>
                  </a:cxn>
                  <a:cxn ang="T12">
                    <a:pos x="T4" y="T5"/>
                  </a:cxn>
                  <a:cxn ang="T13">
                    <a:pos x="T6" y="T7"/>
                  </a:cxn>
                  <a:cxn ang="T14">
                    <a:pos x="T8" y="T9"/>
                  </a:cxn>
                </a:cxnLst>
                <a:rect l="T15" t="T16" r="T17" b="T18"/>
                <a:pathLst>
                  <a:path w="775" h="331">
                    <a:moveTo>
                      <a:pt x="0" y="0"/>
                    </a:moveTo>
                    <a:cubicBezTo>
                      <a:pt x="0" y="0"/>
                      <a:pt x="1" y="1"/>
                      <a:pt x="1" y="2"/>
                    </a:cubicBezTo>
                    <a:cubicBezTo>
                      <a:pt x="14" y="27"/>
                      <a:pt x="19" y="58"/>
                      <a:pt x="55" y="80"/>
                    </a:cubicBezTo>
                    <a:cubicBezTo>
                      <a:pt x="107" y="112"/>
                      <a:pt x="328" y="331"/>
                      <a:pt x="739" y="172"/>
                    </a:cubicBezTo>
                    <a:cubicBezTo>
                      <a:pt x="754" y="166"/>
                      <a:pt x="766" y="154"/>
                      <a:pt x="775" y="137"/>
                    </a:cubicBezTo>
                  </a:path>
                </a:pathLst>
              </a:custGeom>
              <a:noFill/>
              <a:ln w="11113">
                <a:solidFill>
                  <a:srgbClr val="494E4E"/>
                </a:solidFill>
                <a:miter lim="800000"/>
                <a:headEnd/>
                <a:tailEnd/>
              </a:ln>
            </p:spPr>
            <p:txBody>
              <a:bodyPr/>
              <a:lstStyle/>
              <a:p>
                <a:endParaRPr lang="en-US"/>
              </a:p>
            </p:txBody>
          </p:sp>
          <p:sp>
            <p:nvSpPr>
              <p:cNvPr id="44227" name="Freeform 1075"/>
              <p:cNvSpPr>
                <a:spLocks/>
              </p:cNvSpPr>
              <p:nvPr/>
            </p:nvSpPr>
            <p:spPr bwMode="auto">
              <a:xfrm>
                <a:off x="620" y="797"/>
                <a:ext cx="580" cy="539"/>
              </a:xfrm>
              <a:custGeom>
                <a:avLst/>
                <a:gdLst>
                  <a:gd name="T0" fmla="*/ 232 w 232"/>
                  <a:gd name="T1" fmla="*/ 85 h 202"/>
                  <a:gd name="T2" fmla="*/ 90 w 232"/>
                  <a:gd name="T3" fmla="*/ 0 h 202"/>
                  <a:gd name="T4" fmla="*/ 52 w 232"/>
                  <a:gd name="T5" fmla="*/ 49 h 202"/>
                  <a:gd name="T6" fmla="*/ 104 w 232"/>
                  <a:gd name="T7" fmla="*/ 97 h 202"/>
                  <a:gd name="T8" fmla="*/ 38 w 232"/>
                  <a:gd name="T9" fmla="*/ 80 h 202"/>
                  <a:gd name="T10" fmla="*/ 8 w 232"/>
                  <a:gd name="T11" fmla="*/ 137 h 202"/>
                  <a:gd name="T12" fmla="*/ 166 w 232"/>
                  <a:gd name="T13" fmla="*/ 202 h 202"/>
                  <a:gd name="T14" fmla="*/ 232 w 232"/>
                  <a:gd name="T15" fmla="*/ 85 h 20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02"/>
                  <a:gd name="T26" fmla="*/ 232 w 232"/>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02">
                    <a:moveTo>
                      <a:pt x="232" y="85"/>
                    </a:moveTo>
                    <a:cubicBezTo>
                      <a:pt x="143" y="44"/>
                      <a:pt x="90" y="0"/>
                      <a:pt x="90" y="0"/>
                    </a:cubicBezTo>
                    <a:cubicBezTo>
                      <a:pt x="52" y="13"/>
                      <a:pt x="52" y="49"/>
                      <a:pt x="52" y="49"/>
                    </a:cubicBezTo>
                    <a:cubicBezTo>
                      <a:pt x="52" y="49"/>
                      <a:pt x="108" y="81"/>
                      <a:pt x="104" y="97"/>
                    </a:cubicBezTo>
                    <a:cubicBezTo>
                      <a:pt x="100" y="113"/>
                      <a:pt x="38" y="80"/>
                      <a:pt x="38" y="80"/>
                    </a:cubicBezTo>
                    <a:cubicBezTo>
                      <a:pt x="0" y="93"/>
                      <a:pt x="8" y="137"/>
                      <a:pt x="8" y="137"/>
                    </a:cubicBezTo>
                    <a:cubicBezTo>
                      <a:pt x="44" y="150"/>
                      <a:pt x="106" y="172"/>
                      <a:pt x="166" y="202"/>
                    </a:cubicBezTo>
                    <a:cubicBezTo>
                      <a:pt x="178" y="158"/>
                      <a:pt x="200" y="116"/>
                      <a:pt x="232" y="85"/>
                    </a:cubicBezTo>
                    <a:close/>
                  </a:path>
                </a:pathLst>
              </a:custGeom>
              <a:noFill/>
              <a:ln w="11113">
                <a:solidFill>
                  <a:srgbClr val="494E4E"/>
                </a:solidFill>
                <a:miter lim="800000"/>
                <a:headEnd/>
                <a:tailEnd/>
              </a:ln>
            </p:spPr>
            <p:txBody>
              <a:bodyPr/>
              <a:lstStyle/>
              <a:p>
                <a:endParaRPr lang="en-US"/>
              </a:p>
            </p:txBody>
          </p:sp>
          <p:sp>
            <p:nvSpPr>
              <p:cNvPr id="44228" name="Freeform 1076"/>
              <p:cNvSpPr>
                <a:spLocks/>
              </p:cNvSpPr>
              <p:nvPr/>
            </p:nvSpPr>
            <p:spPr bwMode="auto">
              <a:xfrm>
                <a:off x="992" y="723"/>
                <a:ext cx="1070" cy="1488"/>
              </a:xfrm>
              <a:custGeom>
                <a:avLst/>
                <a:gdLst>
                  <a:gd name="T0" fmla="*/ 17 w 428"/>
                  <a:gd name="T1" fmla="*/ 230 h 558"/>
                  <a:gd name="T2" fmla="*/ 19 w 428"/>
                  <a:gd name="T3" fmla="*/ 409 h 558"/>
                  <a:gd name="T4" fmla="*/ 131 w 428"/>
                  <a:gd name="T5" fmla="*/ 558 h 558"/>
                  <a:gd name="T6" fmla="*/ 166 w 428"/>
                  <a:gd name="T7" fmla="*/ 365 h 558"/>
                  <a:gd name="T8" fmla="*/ 279 w 428"/>
                  <a:gd name="T9" fmla="*/ 185 h 558"/>
                  <a:gd name="T10" fmla="*/ 428 w 428"/>
                  <a:gd name="T11" fmla="*/ 185 h 558"/>
                  <a:gd name="T12" fmla="*/ 356 w 428"/>
                  <a:gd name="T13" fmla="*/ 81 h 558"/>
                  <a:gd name="T14" fmla="*/ 360 w 428"/>
                  <a:gd name="T15" fmla="*/ 53 h 558"/>
                  <a:gd name="T16" fmla="*/ 316 w 428"/>
                  <a:gd name="T17" fmla="*/ 13 h 558"/>
                  <a:gd name="T18" fmla="*/ 279 w 428"/>
                  <a:gd name="T19" fmla="*/ 55 h 558"/>
                  <a:gd name="T20" fmla="*/ 280 w 428"/>
                  <a:gd name="T21" fmla="*/ 25 h 558"/>
                  <a:gd name="T22" fmla="*/ 252 w 428"/>
                  <a:gd name="T23" fmla="*/ 1 h 558"/>
                  <a:gd name="T24" fmla="*/ 220 w 428"/>
                  <a:gd name="T25" fmla="*/ 57 h 558"/>
                  <a:gd name="T26" fmla="*/ 184 w 428"/>
                  <a:gd name="T27" fmla="*/ 57 h 558"/>
                  <a:gd name="T28" fmla="*/ 172 w 428"/>
                  <a:gd name="T29" fmla="*/ 21 h 558"/>
                  <a:gd name="T30" fmla="*/ 132 w 428"/>
                  <a:gd name="T31" fmla="*/ 41 h 558"/>
                  <a:gd name="T32" fmla="*/ 136 w 428"/>
                  <a:gd name="T33" fmla="*/ 77 h 558"/>
                  <a:gd name="T34" fmla="*/ 83 w 428"/>
                  <a:gd name="T35" fmla="*/ 113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8"/>
                  <a:gd name="T55" fmla="*/ 0 h 558"/>
                  <a:gd name="T56" fmla="*/ 428 w 428"/>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8" h="558">
                    <a:moveTo>
                      <a:pt x="17" y="230"/>
                    </a:moveTo>
                    <a:cubicBezTo>
                      <a:pt x="0" y="292"/>
                      <a:pt x="1" y="360"/>
                      <a:pt x="19" y="409"/>
                    </a:cubicBezTo>
                    <a:cubicBezTo>
                      <a:pt x="41" y="468"/>
                      <a:pt x="88" y="523"/>
                      <a:pt x="131" y="558"/>
                    </a:cubicBezTo>
                    <a:cubicBezTo>
                      <a:pt x="146" y="516"/>
                      <a:pt x="179" y="414"/>
                      <a:pt x="166" y="365"/>
                    </a:cubicBezTo>
                    <a:cubicBezTo>
                      <a:pt x="159" y="293"/>
                      <a:pt x="250" y="179"/>
                      <a:pt x="279" y="185"/>
                    </a:cubicBezTo>
                    <a:cubicBezTo>
                      <a:pt x="319" y="194"/>
                      <a:pt x="375" y="192"/>
                      <a:pt x="428" y="185"/>
                    </a:cubicBezTo>
                    <a:cubicBezTo>
                      <a:pt x="402" y="113"/>
                      <a:pt x="363" y="87"/>
                      <a:pt x="356" y="81"/>
                    </a:cubicBezTo>
                    <a:cubicBezTo>
                      <a:pt x="327" y="59"/>
                      <a:pt x="360" y="53"/>
                      <a:pt x="360" y="53"/>
                    </a:cubicBezTo>
                    <a:cubicBezTo>
                      <a:pt x="356" y="5"/>
                      <a:pt x="316" y="13"/>
                      <a:pt x="316" y="13"/>
                    </a:cubicBezTo>
                    <a:cubicBezTo>
                      <a:pt x="279" y="55"/>
                      <a:pt x="279" y="55"/>
                      <a:pt x="279" y="55"/>
                    </a:cubicBezTo>
                    <a:cubicBezTo>
                      <a:pt x="259" y="43"/>
                      <a:pt x="284" y="37"/>
                      <a:pt x="280" y="25"/>
                    </a:cubicBezTo>
                    <a:cubicBezTo>
                      <a:pt x="277" y="17"/>
                      <a:pt x="259" y="0"/>
                      <a:pt x="252" y="1"/>
                    </a:cubicBezTo>
                    <a:cubicBezTo>
                      <a:pt x="232" y="5"/>
                      <a:pt x="220" y="57"/>
                      <a:pt x="220" y="57"/>
                    </a:cubicBezTo>
                    <a:cubicBezTo>
                      <a:pt x="212" y="53"/>
                      <a:pt x="184" y="57"/>
                      <a:pt x="184" y="57"/>
                    </a:cubicBezTo>
                    <a:cubicBezTo>
                      <a:pt x="184" y="41"/>
                      <a:pt x="172" y="21"/>
                      <a:pt x="172" y="21"/>
                    </a:cubicBezTo>
                    <a:cubicBezTo>
                      <a:pt x="148" y="17"/>
                      <a:pt x="132" y="41"/>
                      <a:pt x="132" y="41"/>
                    </a:cubicBezTo>
                    <a:cubicBezTo>
                      <a:pt x="152" y="61"/>
                      <a:pt x="136" y="77"/>
                      <a:pt x="136" y="77"/>
                    </a:cubicBezTo>
                    <a:cubicBezTo>
                      <a:pt x="116" y="86"/>
                      <a:pt x="98" y="98"/>
                      <a:pt x="83" y="113"/>
                    </a:cubicBezTo>
                  </a:path>
                </a:pathLst>
              </a:custGeom>
              <a:noFill/>
              <a:ln w="11113">
                <a:solidFill>
                  <a:srgbClr val="494E4E"/>
                </a:solidFill>
                <a:miter lim="800000"/>
                <a:headEnd/>
                <a:tailEnd/>
              </a:ln>
            </p:spPr>
            <p:txBody>
              <a:bodyPr/>
              <a:lstStyle/>
              <a:p>
                <a:endParaRPr lang="en-US"/>
              </a:p>
            </p:txBody>
          </p:sp>
          <p:sp>
            <p:nvSpPr>
              <p:cNvPr id="44229" name="Freeform 1077"/>
              <p:cNvSpPr>
                <a:spLocks/>
              </p:cNvSpPr>
              <p:nvPr/>
            </p:nvSpPr>
            <p:spPr bwMode="auto">
              <a:xfrm>
                <a:off x="1702" y="1120"/>
                <a:ext cx="838" cy="1291"/>
              </a:xfrm>
              <a:custGeom>
                <a:avLst/>
                <a:gdLst>
                  <a:gd name="T0" fmla="*/ 144 w 335"/>
                  <a:gd name="T1" fmla="*/ 36 h 484"/>
                  <a:gd name="T2" fmla="*/ 287 w 335"/>
                  <a:gd name="T3" fmla="*/ 0 h 484"/>
                  <a:gd name="T4" fmla="*/ 311 w 335"/>
                  <a:gd name="T5" fmla="*/ 48 h 484"/>
                  <a:gd name="T6" fmla="*/ 265 w 335"/>
                  <a:gd name="T7" fmla="*/ 75 h 484"/>
                  <a:gd name="T8" fmla="*/ 313 w 335"/>
                  <a:gd name="T9" fmla="*/ 91 h 484"/>
                  <a:gd name="T10" fmla="*/ 305 w 335"/>
                  <a:gd name="T11" fmla="*/ 143 h 484"/>
                  <a:gd name="T12" fmla="*/ 29 w 335"/>
                  <a:gd name="T13" fmla="*/ 299 h 484"/>
                  <a:gd name="T14" fmla="*/ 4 w 335"/>
                  <a:gd name="T15" fmla="*/ 473 h 484"/>
                  <a:gd name="T16" fmla="*/ 0 w 335"/>
                  <a:gd name="T17" fmla="*/ 484 h 4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5"/>
                  <a:gd name="T28" fmla="*/ 0 h 484"/>
                  <a:gd name="T29" fmla="*/ 335 w 335"/>
                  <a:gd name="T30" fmla="*/ 484 h 4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5" h="484">
                    <a:moveTo>
                      <a:pt x="144" y="36"/>
                    </a:moveTo>
                    <a:cubicBezTo>
                      <a:pt x="212" y="28"/>
                      <a:pt x="274" y="12"/>
                      <a:pt x="287" y="0"/>
                    </a:cubicBezTo>
                    <a:cubicBezTo>
                      <a:pt x="287" y="0"/>
                      <a:pt x="323" y="4"/>
                      <a:pt x="311" y="48"/>
                    </a:cubicBezTo>
                    <a:cubicBezTo>
                      <a:pt x="311" y="48"/>
                      <a:pt x="263" y="52"/>
                      <a:pt x="265" y="75"/>
                    </a:cubicBezTo>
                    <a:cubicBezTo>
                      <a:pt x="267" y="99"/>
                      <a:pt x="313" y="91"/>
                      <a:pt x="313" y="91"/>
                    </a:cubicBezTo>
                    <a:cubicBezTo>
                      <a:pt x="313" y="91"/>
                      <a:pt x="335" y="128"/>
                      <a:pt x="305" y="143"/>
                    </a:cubicBezTo>
                    <a:cubicBezTo>
                      <a:pt x="305" y="143"/>
                      <a:pt x="27" y="104"/>
                      <a:pt x="29" y="299"/>
                    </a:cubicBezTo>
                    <a:cubicBezTo>
                      <a:pt x="29" y="335"/>
                      <a:pt x="21" y="421"/>
                      <a:pt x="4" y="473"/>
                    </a:cubicBezTo>
                    <a:cubicBezTo>
                      <a:pt x="0" y="484"/>
                      <a:pt x="0" y="484"/>
                      <a:pt x="0" y="484"/>
                    </a:cubicBezTo>
                  </a:path>
                </a:pathLst>
              </a:custGeom>
              <a:noFill/>
              <a:ln w="11113">
                <a:solidFill>
                  <a:srgbClr val="494E4E"/>
                </a:solidFill>
                <a:miter lim="800000"/>
                <a:headEnd/>
                <a:tailEnd/>
              </a:ln>
            </p:spPr>
            <p:txBody>
              <a:bodyPr/>
              <a:lstStyle/>
              <a:p>
                <a:endParaRPr lang="en-US"/>
              </a:p>
            </p:txBody>
          </p:sp>
          <p:sp>
            <p:nvSpPr>
              <p:cNvPr id="44230" name="Line 1078"/>
              <p:cNvSpPr>
                <a:spLocks noChangeShapeType="1"/>
              </p:cNvSpPr>
              <p:nvPr/>
            </p:nvSpPr>
            <p:spPr bwMode="auto">
              <a:xfrm>
                <a:off x="1290" y="2293"/>
                <a:ext cx="1" cy="1"/>
              </a:xfrm>
              <a:prstGeom prst="line">
                <a:avLst/>
              </a:prstGeom>
              <a:noFill/>
              <a:ln w="11113">
                <a:solidFill>
                  <a:srgbClr val="494E4E"/>
                </a:solidFill>
                <a:miter lim="800000"/>
                <a:headEnd/>
                <a:tailEnd/>
              </a:ln>
            </p:spPr>
            <p:txBody>
              <a:bodyPr/>
              <a:lstStyle/>
              <a:p>
                <a:endParaRPr lang="en-US"/>
              </a:p>
            </p:txBody>
          </p:sp>
          <p:sp>
            <p:nvSpPr>
              <p:cNvPr id="44231" name="Line 1079"/>
              <p:cNvSpPr>
                <a:spLocks noChangeShapeType="1"/>
              </p:cNvSpPr>
              <p:nvPr/>
            </p:nvSpPr>
            <p:spPr bwMode="auto">
              <a:xfrm>
                <a:off x="1320" y="2213"/>
                <a:ext cx="1" cy="1"/>
              </a:xfrm>
              <a:prstGeom prst="line">
                <a:avLst/>
              </a:prstGeom>
              <a:noFill/>
              <a:ln w="11113">
                <a:solidFill>
                  <a:srgbClr val="494E4E"/>
                </a:solidFill>
                <a:miter lim="800000"/>
                <a:headEnd/>
                <a:tailEnd/>
              </a:ln>
            </p:spPr>
            <p:txBody>
              <a:bodyPr/>
              <a:lstStyle/>
              <a:p>
                <a:endParaRPr lang="en-US"/>
              </a:p>
            </p:txBody>
          </p:sp>
          <p:sp>
            <p:nvSpPr>
              <p:cNvPr id="44232" name="Oval 1080"/>
              <p:cNvSpPr>
                <a:spLocks noChangeArrowheads="1"/>
              </p:cNvSpPr>
              <p:nvPr/>
            </p:nvSpPr>
            <p:spPr bwMode="auto">
              <a:xfrm>
                <a:off x="1282" y="2107"/>
                <a:ext cx="428" cy="477"/>
              </a:xfrm>
              <a:prstGeom prst="ellipse">
                <a:avLst/>
              </a:prstGeom>
              <a:noFill/>
              <a:ln w="11113">
                <a:solidFill>
                  <a:srgbClr val="494E4E"/>
                </a:solidFill>
                <a:miter lim="800000"/>
                <a:headEnd/>
                <a:tailEnd/>
              </a:ln>
            </p:spPr>
            <p:txBody>
              <a:bodyPr/>
              <a:lstStyle/>
              <a:p>
                <a:endParaRPr lang="en-US"/>
              </a:p>
            </p:txBody>
          </p:sp>
          <p:sp>
            <p:nvSpPr>
              <p:cNvPr id="44233" name="Oval 1081"/>
              <p:cNvSpPr>
                <a:spLocks noChangeArrowheads="1"/>
              </p:cNvSpPr>
              <p:nvPr/>
            </p:nvSpPr>
            <p:spPr bwMode="auto">
              <a:xfrm>
                <a:off x="1327" y="2155"/>
                <a:ext cx="340" cy="381"/>
              </a:xfrm>
              <a:prstGeom prst="ellipse">
                <a:avLst/>
              </a:prstGeom>
              <a:noFill/>
              <a:ln w="11113">
                <a:solidFill>
                  <a:srgbClr val="494E4E"/>
                </a:solidFill>
                <a:miter lim="800000"/>
                <a:headEnd/>
                <a:tailEnd/>
              </a:ln>
            </p:spPr>
            <p:txBody>
              <a:bodyPr/>
              <a:lstStyle/>
              <a:p>
                <a:endParaRPr lang="en-US"/>
              </a:p>
            </p:txBody>
          </p:sp>
          <p:sp>
            <p:nvSpPr>
              <p:cNvPr id="44234" name="Line 1082"/>
              <p:cNvSpPr>
                <a:spLocks noChangeShapeType="1"/>
              </p:cNvSpPr>
              <p:nvPr/>
            </p:nvSpPr>
            <p:spPr bwMode="auto">
              <a:xfrm>
                <a:off x="1292" y="2296"/>
                <a:ext cx="1" cy="1"/>
              </a:xfrm>
              <a:prstGeom prst="line">
                <a:avLst/>
              </a:prstGeom>
              <a:noFill/>
              <a:ln w="15875">
                <a:solidFill>
                  <a:srgbClr val="494E4E"/>
                </a:solidFill>
                <a:miter lim="800000"/>
                <a:headEnd/>
                <a:tailEnd/>
              </a:ln>
            </p:spPr>
            <p:txBody>
              <a:bodyPr/>
              <a:lstStyle/>
              <a:p>
                <a:endParaRPr lang="en-US"/>
              </a:p>
            </p:txBody>
          </p:sp>
          <p:sp>
            <p:nvSpPr>
              <p:cNvPr id="44235" name="Line 1083"/>
              <p:cNvSpPr>
                <a:spLocks noChangeShapeType="1"/>
              </p:cNvSpPr>
              <p:nvPr/>
            </p:nvSpPr>
            <p:spPr bwMode="auto">
              <a:xfrm>
                <a:off x="1320" y="2216"/>
                <a:ext cx="1" cy="1"/>
              </a:xfrm>
              <a:prstGeom prst="line">
                <a:avLst/>
              </a:prstGeom>
              <a:noFill/>
              <a:ln w="15875">
                <a:solidFill>
                  <a:srgbClr val="494E4E"/>
                </a:solidFill>
                <a:miter lim="800000"/>
                <a:headEnd/>
                <a:tailEnd/>
              </a:ln>
            </p:spPr>
            <p:txBody>
              <a:bodyPr/>
              <a:lstStyle/>
              <a:p>
                <a:endParaRPr lang="en-US"/>
              </a:p>
            </p:txBody>
          </p:sp>
          <p:sp>
            <p:nvSpPr>
              <p:cNvPr id="44236" name="Freeform 1084"/>
              <p:cNvSpPr>
                <a:spLocks noEditPoints="1"/>
              </p:cNvSpPr>
              <p:nvPr/>
            </p:nvSpPr>
            <p:spPr bwMode="auto">
              <a:xfrm>
                <a:off x="420" y="1501"/>
                <a:ext cx="2425" cy="2064"/>
              </a:xfrm>
              <a:custGeom>
                <a:avLst/>
                <a:gdLst>
                  <a:gd name="T0" fmla="*/ 346 w 970"/>
                  <a:gd name="T1" fmla="*/ 297 h 774"/>
                  <a:gd name="T2" fmla="*/ 331 w 970"/>
                  <a:gd name="T3" fmla="*/ 265 h 774"/>
                  <a:gd name="T4" fmla="*/ 291 w 970"/>
                  <a:gd name="T5" fmla="*/ 213 h 774"/>
                  <a:gd name="T6" fmla="*/ 171 w 970"/>
                  <a:gd name="T7" fmla="*/ 165 h 774"/>
                  <a:gd name="T8" fmla="*/ 95 w 970"/>
                  <a:gd name="T9" fmla="*/ 197 h 774"/>
                  <a:gd name="T10" fmla="*/ 47 w 970"/>
                  <a:gd name="T11" fmla="*/ 261 h 774"/>
                  <a:gd name="T12" fmla="*/ 12 w 970"/>
                  <a:gd name="T13" fmla="*/ 381 h 774"/>
                  <a:gd name="T14" fmla="*/ 103 w 970"/>
                  <a:gd name="T15" fmla="*/ 609 h 774"/>
                  <a:gd name="T16" fmla="*/ 129 w 970"/>
                  <a:gd name="T17" fmla="*/ 639 h 774"/>
                  <a:gd name="T18" fmla="*/ 128 w 970"/>
                  <a:gd name="T19" fmla="*/ 637 h 774"/>
                  <a:gd name="T20" fmla="*/ 903 w 970"/>
                  <a:gd name="T21" fmla="*/ 774 h 774"/>
                  <a:gd name="T22" fmla="*/ 807 w 970"/>
                  <a:gd name="T23" fmla="*/ 221 h 774"/>
                  <a:gd name="T24" fmla="*/ 711 w 970"/>
                  <a:gd name="T25" fmla="*/ 0 h 7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774"/>
                  <a:gd name="T41" fmla="*/ 970 w 970"/>
                  <a:gd name="T42" fmla="*/ 774 h 7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774">
                    <a:moveTo>
                      <a:pt x="346" y="297"/>
                    </a:moveTo>
                    <a:cubicBezTo>
                      <a:pt x="341" y="284"/>
                      <a:pt x="336" y="272"/>
                      <a:pt x="331" y="265"/>
                    </a:cubicBezTo>
                    <a:cubicBezTo>
                      <a:pt x="315" y="246"/>
                      <a:pt x="308" y="247"/>
                      <a:pt x="291" y="213"/>
                    </a:cubicBezTo>
                    <a:cubicBezTo>
                      <a:pt x="279" y="189"/>
                      <a:pt x="199" y="149"/>
                      <a:pt x="171" y="165"/>
                    </a:cubicBezTo>
                    <a:cubicBezTo>
                      <a:pt x="143" y="181"/>
                      <a:pt x="107" y="165"/>
                      <a:pt x="95" y="197"/>
                    </a:cubicBezTo>
                    <a:cubicBezTo>
                      <a:pt x="83" y="229"/>
                      <a:pt x="59" y="229"/>
                      <a:pt x="47" y="261"/>
                    </a:cubicBezTo>
                    <a:cubicBezTo>
                      <a:pt x="35" y="293"/>
                      <a:pt x="0" y="349"/>
                      <a:pt x="12" y="381"/>
                    </a:cubicBezTo>
                    <a:cubicBezTo>
                      <a:pt x="24" y="413"/>
                      <a:pt x="2" y="548"/>
                      <a:pt x="103" y="609"/>
                    </a:cubicBezTo>
                    <a:cubicBezTo>
                      <a:pt x="116" y="617"/>
                      <a:pt x="123" y="627"/>
                      <a:pt x="129" y="639"/>
                    </a:cubicBezTo>
                    <a:cubicBezTo>
                      <a:pt x="129" y="638"/>
                      <a:pt x="128" y="637"/>
                      <a:pt x="128" y="637"/>
                    </a:cubicBezTo>
                    <a:moveTo>
                      <a:pt x="903" y="774"/>
                    </a:moveTo>
                    <a:cubicBezTo>
                      <a:pt x="970" y="650"/>
                      <a:pt x="895" y="267"/>
                      <a:pt x="807" y="221"/>
                    </a:cubicBezTo>
                    <a:cubicBezTo>
                      <a:pt x="807" y="221"/>
                      <a:pt x="816" y="38"/>
                      <a:pt x="711" y="0"/>
                    </a:cubicBezTo>
                  </a:path>
                </a:pathLst>
              </a:custGeom>
              <a:noFill/>
              <a:ln w="11113">
                <a:solidFill>
                  <a:srgbClr val="494E4E"/>
                </a:solidFill>
                <a:miter lim="800000"/>
                <a:headEnd/>
                <a:tailEnd/>
              </a:ln>
            </p:spPr>
            <p:txBody>
              <a:bodyPr/>
              <a:lstStyle/>
              <a:p>
                <a:endParaRPr lang="en-US"/>
              </a:p>
            </p:txBody>
          </p:sp>
          <p:sp>
            <p:nvSpPr>
              <p:cNvPr id="44237" name="Line 1085"/>
              <p:cNvSpPr>
                <a:spLocks noChangeShapeType="1"/>
              </p:cNvSpPr>
              <p:nvPr/>
            </p:nvSpPr>
            <p:spPr bwMode="auto">
              <a:xfrm flipH="1" flipV="1">
                <a:off x="2137" y="2480"/>
                <a:ext cx="33" cy="56"/>
              </a:xfrm>
              <a:prstGeom prst="line">
                <a:avLst/>
              </a:prstGeom>
              <a:noFill/>
              <a:ln w="7938">
                <a:solidFill>
                  <a:srgbClr val="494E4E"/>
                </a:solidFill>
                <a:miter lim="800000"/>
                <a:headEnd/>
                <a:tailEnd/>
              </a:ln>
            </p:spPr>
            <p:txBody>
              <a:bodyPr/>
              <a:lstStyle/>
              <a:p>
                <a:endParaRPr lang="en-US"/>
              </a:p>
            </p:txBody>
          </p:sp>
          <p:sp>
            <p:nvSpPr>
              <p:cNvPr id="44238" name="Line 1086"/>
              <p:cNvSpPr>
                <a:spLocks noChangeShapeType="1"/>
              </p:cNvSpPr>
              <p:nvPr/>
            </p:nvSpPr>
            <p:spPr bwMode="auto">
              <a:xfrm flipH="1" flipV="1">
                <a:off x="2080" y="2389"/>
                <a:ext cx="22" cy="35"/>
              </a:xfrm>
              <a:prstGeom prst="line">
                <a:avLst/>
              </a:prstGeom>
              <a:noFill/>
              <a:ln w="7938">
                <a:solidFill>
                  <a:srgbClr val="494E4E"/>
                </a:solidFill>
                <a:miter lim="800000"/>
                <a:headEnd/>
                <a:tailEnd/>
              </a:ln>
            </p:spPr>
            <p:txBody>
              <a:bodyPr/>
              <a:lstStyle/>
              <a:p>
                <a:endParaRPr lang="en-US"/>
              </a:p>
            </p:txBody>
          </p:sp>
          <p:sp>
            <p:nvSpPr>
              <p:cNvPr id="44239" name="Freeform 1087"/>
              <p:cNvSpPr>
                <a:spLocks/>
              </p:cNvSpPr>
              <p:nvPr/>
            </p:nvSpPr>
            <p:spPr bwMode="auto">
              <a:xfrm>
                <a:off x="1992" y="1557"/>
                <a:ext cx="120" cy="126"/>
              </a:xfrm>
              <a:custGeom>
                <a:avLst/>
                <a:gdLst>
                  <a:gd name="T0" fmla="*/ 0 w 48"/>
                  <a:gd name="T1" fmla="*/ 0 h 47"/>
                  <a:gd name="T2" fmla="*/ 48 w 48"/>
                  <a:gd name="T3" fmla="*/ 47 h 47"/>
                  <a:gd name="T4" fmla="*/ 0 60000 65536"/>
                  <a:gd name="T5" fmla="*/ 0 60000 65536"/>
                  <a:gd name="T6" fmla="*/ 0 w 48"/>
                  <a:gd name="T7" fmla="*/ 0 h 47"/>
                  <a:gd name="T8" fmla="*/ 48 w 48"/>
                  <a:gd name="T9" fmla="*/ 47 h 47"/>
                </a:gdLst>
                <a:ahLst/>
                <a:cxnLst>
                  <a:cxn ang="T4">
                    <a:pos x="T0" y="T1"/>
                  </a:cxn>
                  <a:cxn ang="T5">
                    <a:pos x="T2" y="T3"/>
                  </a:cxn>
                </a:cxnLst>
                <a:rect l="T6" t="T7" r="T8" b="T9"/>
                <a:pathLst>
                  <a:path w="48" h="47">
                    <a:moveTo>
                      <a:pt x="0" y="0"/>
                    </a:moveTo>
                    <a:cubicBezTo>
                      <a:pt x="33" y="9"/>
                      <a:pt x="41" y="13"/>
                      <a:pt x="48" y="47"/>
                    </a:cubicBezTo>
                  </a:path>
                </a:pathLst>
              </a:custGeom>
              <a:noFill/>
              <a:ln w="31750" cap="rnd">
                <a:solidFill>
                  <a:srgbClr val="222F76"/>
                </a:solidFill>
                <a:miter lim="800000"/>
                <a:headEnd/>
                <a:tailEnd/>
              </a:ln>
            </p:spPr>
            <p:txBody>
              <a:bodyPr/>
              <a:lstStyle/>
              <a:p>
                <a:endParaRPr lang="en-US"/>
              </a:p>
            </p:txBody>
          </p:sp>
          <p:sp>
            <p:nvSpPr>
              <p:cNvPr id="44240" name="Freeform 1088"/>
              <p:cNvSpPr>
                <a:spLocks/>
              </p:cNvSpPr>
              <p:nvPr/>
            </p:nvSpPr>
            <p:spPr bwMode="auto">
              <a:xfrm>
                <a:off x="885" y="1864"/>
                <a:ext cx="230" cy="109"/>
              </a:xfrm>
              <a:custGeom>
                <a:avLst/>
                <a:gdLst>
                  <a:gd name="T0" fmla="*/ 0 w 92"/>
                  <a:gd name="T1" fmla="*/ 0 h 41"/>
                  <a:gd name="T2" fmla="*/ 92 w 92"/>
                  <a:gd name="T3" fmla="*/ 41 h 41"/>
                  <a:gd name="T4" fmla="*/ 0 60000 65536"/>
                  <a:gd name="T5" fmla="*/ 0 60000 65536"/>
                  <a:gd name="T6" fmla="*/ 0 w 92"/>
                  <a:gd name="T7" fmla="*/ 0 h 41"/>
                  <a:gd name="T8" fmla="*/ 92 w 92"/>
                  <a:gd name="T9" fmla="*/ 41 h 41"/>
                </a:gdLst>
                <a:ahLst/>
                <a:cxnLst>
                  <a:cxn ang="T4">
                    <a:pos x="T0" y="T1"/>
                  </a:cxn>
                  <a:cxn ang="T5">
                    <a:pos x="T2" y="T3"/>
                  </a:cxn>
                </a:cxnLst>
                <a:rect l="T6" t="T7" r="T8" b="T9"/>
                <a:pathLst>
                  <a:path w="92" h="41">
                    <a:moveTo>
                      <a:pt x="0" y="0"/>
                    </a:moveTo>
                    <a:cubicBezTo>
                      <a:pt x="19" y="4"/>
                      <a:pt x="51" y="15"/>
                      <a:pt x="92" y="41"/>
                    </a:cubicBezTo>
                  </a:path>
                </a:pathLst>
              </a:custGeom>
              <a:noFill/>
              <a:ln w="31750" cap="rnd">
                <a:solidFill>
                  <a:srgbClr val="222F76"/>
                </a:solidFill>
                <a:miter lim="800000"/>
                <a:headEnd/>
                <a:tailEnd/>
              </a:ln>
            </p:spPr>
            <p:txBody>
              <a:bodyPr/>
              <a:lstStyle/>
              <a:p>
                <a:endParaRPr lang="en-US"/>
              </a:p>
            </p:txBody>
          </p:sp>
          <p:sp>
            <p:nvSpPr>
              <p:cNvPr id="44241" name="Freeform 1089"/>
              <p:cNvSpPr>
                <a:spLocks/>
              </p:cNvSpPr>
              <p:nvPr/>
            </p:nvSpPr>
            <p:spPr bwMode="auto">
              <a:xfrm>
                <a:off x="725" y="1888"/>
                <a:ext cx="390" cy="709"/>
              </a:xfrm>
              <a:custGeom>
                <a:avLst/>
                <a:gdLst>
                  <a:gd name="T0" fmla="*/ 10 w 156"/>
                  <a:gd name="T1" fmla="*/ 0 h 266"/>
                  <a:gd name="T2" fmla="*/ 63 w 156"/>
                  <a:gd name="T3" fmla="*/ 81 h 266"/>
                  <a:gd name="T4" fmla="*/ 132 w 156"/>
                  <a:gd name="T5" fmla="*/ 140 h 266"/>
                  <a:gd name="T6" fmla="*/ 156 w 156"/>
                  <a:gd name="T7" fmla="*/ 266 h 266"/>
                  <a:gd name="T8" fmla="*/ 0 60000 65536"/>
                  <a:gd name="T9" fmla="*/ 0 60000 65536"/>
                  <a:gd name="T10" fmla="*/ 0 60000 65536"/>
                  <a:gd name="T11" fmla="*/ 0 60000 65536"/>
                  <a:gd name="T12" fmla="*/ 0 w 156"/>
                  <a:gd name="T13" fmla="*/ 0 h 266"/>
                  <a:gd name="T14" fmla="*/ 156 w 156"/>
                  <a:gd name="T15" fmla="*/ 266 h 266"/>
                </a:gdLst>
                <a:ahLst/>
                <a:cxnLst>
                  <a:cxn ang="T8">
                    <a:pos x="T0" y="T1"/>
                  </a:cxn>
                  <a:cxn ang="T9">
                    <a:pos x="T2" y="T3"/>
                  </a:cxn>
                  <a:cxn ang="T10">
                    <a:pos x="T4" y="T5"/>
                  </a:cxn>
                  <a:cxn ang="T11">
                    <a:pos x="T6" y="T7"/>
                  </a:cxn>
                </a:cxnLst>
                <a:rect l="T12" t="T13" r="T14" b="T15"/>
                <a:pathLst>
                  <a:path w="156" h="266">
                    <a:moveTo>
                      <a:pt x="10" y="0"/>
                    </a:moveTo>
                    <a:cubicBezTo>
                      <a:pt x="0" y="40"/>
                      <a:pt x="28" y="69"/>
                      <a:pt x="63" y="81"/>
                    </a:cubicBezTo>
                    <a:cubicBezTo>
                      <a:pt x="99" y="93"/>
                      <a:pt x="120" y="103"/>
                      <a:pt x="132" y="140"/>
                    </a:cubicBezTo>
                    <a:cubicBezTo>
                      <a:pt x="148" y="183"/>
                      <a:pt x="133" y="226"/>
                      <a:pt x="156" y="266"/>
                    </a:cubicBezTo>
                  </a:path>
                </a:pathLst>
              </a:custGeom>
              <a:noFill/>
              <a:ln w="31750" cap="rnd">
                <a:solidFill>
                  <a:srgbClr val="222F76"/>
                </a:solidFill>
                <a:miter lim="800000"/>
                <a:headEnd/>
                <a:tailEnd/>
              </a:ln>
            </p:spPr>
            <p:txBody>
              <a:bodyPr/>
              <a:lstStyle/>
              <a:p>
                <a:endParaRPr lang="en-US"/>
              </a:p>
            </p:txBody>
          </p:sp>
          <p:sp>
            <p:nvSpPr>
              <p:cNvPr id="44242" name="Freeform 1090"/>
              <p:cNvSpPr>
                <a:spLocks/>
              </p:cNvSpPr>
              <p:nvPr/>
            </p:nvSpPr>
            <p:spPr bwMode="auto">
              <a:xfrm>
                <a:off x="667" y="1920"/>
                <a:ext cx="428" cy="709"/>
              </a:xfrm>
              <a:custGeom>
                <a:avLst/>
                <a:gdLst>
                  <a:gd name="T0" fmla="*/ 1 w 171"/>
                  <a:gd name="T1" fmla="*/ 0 h 266"/>
                  <a:gd name="T2" fmla="*/ 7 w 171"/>
                  <a:gd name="T3" fmla="*/ 104 h 266"/>
                  <a:gd name="T4" fmla="*/ 42 w 171"/>
                  <a:gd name="T5" fmla="*/ 212 h 266"/>
                  <a:gd name="T6" fmla="*/ 171 w 171"/>
                  <a:gd name="T7" fmla="*/ 266 h 266"/>
                  <a:gd name="T8" fmla="*/ 0 60000 65536"/>
                  <a:gd name="T9" fmla="*/ 0 60000 65536"/>
                  <a:gd name="T10" fmla="*/ 0 60000 65536"/>
                  <a:gd name="T11" fmla="*/ 0 60000 65536"/>
                  <a:gd name="T12" fmla="*/ 0 w 171"/>
                  <a:gd name="T13" fmla="*/ 0 h 266"/>
                  <a:gd name="T14" fmla="*/ 171 w 171"/>
                  <a:gd name="T15" fmla="*/ 266 h 266"/>
                </a:gdLst>
                <a:ahLst/>
                <a:cxnLst>
                  <a:cxn ang="T8">
                    <a:pos x="T0" y="T1"/>
                  </a:cxn>
                  <a:cxn ang="T9">
                    <a:pos x="T2" y="T3"/>
                  </a:cxn>
                  <a:cxn ang="T10">
                    <a:pos x="T4" y="T5"/>
                  </a:cxn>
                  <a:cxn ang="T11">
                    <a:pos x="T6" y="T7"/>
                  </a:cxn>
                </a:cxnLst>
                <a:rect l="T12" t="T13" r="T14" b="T15"/>
                <a:pathLst>
                  <a:path w="171" h="266">
                    <a:moveTo>
                      <a:pt x="1" y="0"/>
                    </a:moveTo>
                    <a:cubicBezTo>
                      <a:pt x="8" y="39"/>
                      <a:pt x="15" y="64"/>
                      <a:pt x="7" y="104"/>
                    </a:cubicBezTo>
                    <a:cubicBezTo>
                      <a:pt x="0" y="142"/>
                      <a:pt x="2" y="192"/>
                      <a:pt x="42" y="212"/>
                    </a:cubicBezTo>
                    <a:cubicBezTo>
                      <a:pt x="67" y="225"/>
                      <a:pt x="162" y="258"/>
                      <a:pt x="171" y="266"/>
                    </a:cubicBezTo>
                  </a:path>
                </a:pathLst>
              </a:custGeom>
              <a:noFill/>
              <a:ln w="31750" cap="rnd">
                <a:solidFill>
                  <a:srgbClr val="222F76"/>
                </a:solidFill>
                <a:miter lim="800000"/>
                <a:headEnd/>
                <a:tailEnd/>
              </a:ln>
            </p:spPr>
            <p:txBody>
              <a:bodyPr/>
              <a:lstStyle/>
              <a:p>
                <a:endParaRPr lang="en-US"/>
              </a:p>
            </p:txBody>
          </p:sp>
          <p:sp>
            <p:nvSpPr>
              <p:cNvPr id="44243" name="Freeform 1091"/>
              <p:cNvSpPr>
                <a:spLocks/>
              </p:cNvSpPr>
              <p:nvPr/>
            </p:nvSpPr>
            <p:spPr bwMode="auto">
              <a:xfrm>
                <a:off x="817" y="1883"/>
                <a:ext cx="325" cy="626"/>
              </a:xfrm>
              <a:custGeom>
                <a:avLst/>
                <a:gdLst>
                  <a:gd name="T0" fmla="*/ 0 w 130"/>
                  <a:gd name="T1" fmla="*/ 0 h 235"/>
                  <a:gd name="T2" fmla="*/ 74 w 130"/>
                  <a:gd name="T3" fmla="*/ 49 h 235"/>
                  <a:gd name="T4" fmla="*/ 113 w 130"/>
                  <a:gd name="T5" fmla="*/ 124 h 235"/>
                  <a:gd name="T6" fmla="*/ 130 w 130"/>
                  <a:gd name="T7" fmla="*/ 235 h 235"/>
                  <a:gd name="T8" fmla="*/ 0 60000 65536"/>
                  <a:gd name="T9" fmla="*/ 0 60000 65536"/>
                  <a:gd name="T10" fmla="*/ 0 60000 65536"/>
                  <a:gd name="T11" fmla="*/ 0 60000 65536"/>
                  <a:gd name="T12" fmla="*/ 0 w 130"/>
                  <a:gd name="T13" fmla="*/ 0 h 235"/>
                  <a:gd name="T14" fmla="*/ 130 w 130"/>
                  <a:gd name="T15" fmla="*/ 235 h 235"/>
                </a:gdLst>
                <a:ahLst/>
                <a:cxnLst>
                  <a:cxn ang="T8">
                    <a:pos x="T0" y="T1"/>
                  </a:cxn>
                  <a:cxn ang="T9">
                    <a:pos x="T2" y="T3"/>
                  </a:cxn>
                  <a:cxn ang="T10">
                    <a:pos x="T4" y="T5"/>
                  </a:cxn>
                  <a:cxn ang="T11">
                    <a:pos x="T6" y="T7"/>
                  </a:cxn>
                </a:cxnLst>
                <a:rect l="T12" t="T13" r="T14" b="T15"/>
                <a:pathLst>
                  <a:path w="130" h="235">
                    <a:moveTo>
                      <a:pt x="0" y="0"/>
                    </a:moveTo>
                    <a:cubicBezTo>
                      <a:pt x="25" y="4"/>
                      <a:pt x="57" y="32"/>
                      <a:pt x="74" y="49"/>
                    </a:cubicBezTo>
                    <a:cubicBezTo>
                      <a:pt x="94" y="69"/>
                      <a:pt x="109" y="96"/>
                      <a:pt x="113" y="124"/>
                    </a:cubicBezTo>
                    <a:cubicBezTo>
                      <a:pt x="118" y="154"/>
                      <a:pt x="103" y="212"/>
                      <a:pt x="130" y="235"/>
                    </a:cubicBezTo>
                  </a:path>
                </a:pathLst>
              </a:custGeom>
              <a:noFill/>
              <a:ln w="31750" cap="rnd">
                <a:solidFill>
                  <a:srgbClr val="222F76"/>
                </a:solidFill>
                <a:miter lim="800000"/>
                <a:headEnd/>
                <a:tailEnd/>
              </a:ln>
            </p:spPr>
            <p:txBody>
              <a:bodyPr/>
              <a:lstStyle/>
              <a:p>
                <a:endParaRPr lang="en-US"/>
              </a:p>
            </p:txBody>
          </p:sp>
          <p:sp>
            <p:nvSpPr>
              <p:cNvPr id="44244" name="Freeform 1092"/>
              <p:cNvSpPr>
                <a:spLocks/>
              </p:cNvSpPr>
              <p:nvPr/>
            </p:nvSpPr>
            <p:spPr bwMode="auto">
              <a:xfrm>
                <a:off x="2110" y="1672"/>
                <a:ext cx="190" cy="312"/>
              </a:xfrm>
              <a:custGeom>
                <a:avLst/>
                <a:gdLst>
                  <a:gd name="T0" fmla="*/ 1 w 76"/>
                  <a:gd name="T1" fmla="*/ 0 h 117"/>
                  <a:gd name="T2" fmla="*/ 15 w 76"/>
                  <a:gd name="T3" fmla="*/ 25 h 117"/>
                  <a:gd name="T4" fmla="*/ 47 w 76"/>
                  <a:gd name="T5" fmla="*/ 42 h 117"/>
                  <a:gd name="T6" fmla="*/ 52 w 76"/>
                  <a:gd name="T7" fmla="*/ 63 h 117"/>
                  <a:gd name="T8" fmla="*/ 66 w 76"/>
                  <a:gd name="T9" fmla="*/ 81 h 117"/>
                  <a:gd name="T10" fmla="*/ 73 w 76"/>
                  <a:gd name="T11" fmla="*/ 117 h 117"/>
                  <a:gd name="T12" fmla="*/ 0 60000 65536"/>
                  <a:gd name="T13" fmla="*/ 0 60000 65536"/>
                  <a:gd name="T14" fmla="*/ 0 60000 65536"/>
                  <a:gd name="T15" fmla="*/ 0 60000 65536"/>
                  <a:gd name="T16" fmla="*/ 0 60000 65536"/>
                  <a:gd name="T17" fmla="*/ 0 60000 65536"/>
                  <a:gd name="T18" fmla="*/ 0 w 76"/>
                  <a:gd name="T19" fmla="*/ 0 h 117"/>
                  <a:gd name="T20" fmla="*/ 76 w 76"/>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6" h="117">
                    <a:moveTo>
                      <a:pt x="1" y="0"/>
                    </a:moveTo>
                    <a:cubicBezTo>
                      <a:pt x="0" y="10"/>
                      <a:pt x="7" y="19"/>
                      <a:pt x="15" y="25"/>
                    </a:cubicBezTo>
                    <a:cubicBezTo>
                      <a:pt x="25" y="32"/>
                      <a:pt x="40" y="29"/>
                      <a:pt x="47" y="42"/>
                    </a:cubicBezTo>
                    <a:cubicBezTo>
                      <a:pt x="50" y="48"/>
                      <a:pt x="50" y="56"/>
                      <a:pt x="52" y="63"/>
                    </a:cubicBezTo>
                    <a:cubicBezTo>
                      <a:pt x="55" y="70"/>
                      <a:pt x="62" y="74"/>
                      <a:pt x="66" y="81"/>
                    </a:cubicBezTo>
                    <a:cubicBezTo>
                      <a:pt x="76" y="92"/>
                      <a:pt x="72" y="104"/>
                      <a:pt x="73" y="117"/>
                    </a:cubicBezTo>
                  </a:path>
                </a:pathLst>
              </a:custGeom>
              <a:noFill/>
              <a:ln w="15875" cap="rnd">
                <a:solidFill>
                  <a:srgbClr val="222F76"/>
                </a:solidFill>
                <a:miter lim="800000"/>
                <a:headEnd/>
                <a:tailEnd/>
              </a:ln>
            </p:spPr>
            <p:txBody>
              <a:bodyPr/>
              <a:lstStyle/>
              <a:p>
                <a:endParaRPr lang="en-US"/>
              </a:p>
            </p:txBody>
          </p:sp>
          <p:sp>
            <p:nvSpPr>
              <p:cNvPr id="44245" name="Freeform 1093"/>
              <p:cNvSpPr>
                <a:spLocks/>
              </p:cNvSpPr>
              <p:nvPr/>
            </p:nvSpPr>
            <p:spPr bwMode="auto">
              <a:xfrm>
                <a:off x="2142" y="1755"/>
                <a:ext cx="65" cy="234"/>
              </a:xfrm>
              <a:custGeom>
                <a:avLst/>
                <a:gdLst>
                  <a:gd name="T0" fmla="*/ 16 w 26"/>
                  <a:gd name="T1" fmla="*/ 0 h 88"/>
                  <a:gd name="T2" fmla="*/ 25 w 26"/>
                  <a:gd name="T3" fmla="*/ 16 h 88"/>
                  <a:gd name="T4" fmla="*/ 15 w 26"/>
                  <a:gd name="T5" fmla="*/ 42 h 88"/>
                  <a:gd name="T6" fmla="*/ 0 w 26"/>
                  <a:gd name="T7" fmla="*/ 88 h 88"/>
                  <a:gd name="T8" fmla="*/ 0 60000 65536"/>
                  <a:gd name="T9" fmla="*/ 0 60000 65536"/>
                  <a:gd name="T10" fmla="*/ 0 60000 65536"/>
                  <a:gd name="T11" fmla="*/ 0 60000 65536"/>
                  <a:gd name="T12" fmla="*/ 0 w 26"/>
                  <a:gd name="T13" fmla="*/ 0 h 88"/>
                  <a:gd name="T14" fmla="*/ 26 w 26"/>
                  <a:gd name="T15" fmla="*/ 88 h 88"/>
                </a:gdLst>
                <a:ahLst/>
                <a:cxnLst>
                  <a:cxn ang="T8">
                    <a:pos x="T0" y="T1"/>
                  </a:cxn>
                  <a:cxn ang="T9">
                    <a:pos x="T2" y="T3"/>
                  </a:cxn>
                  <a:cxn ang="T10">
                    <a:pos x="T4" y="T5"/>
                  </a:cxn>
                  <a:cxn ang="T11">
                    <a:pos x="T6" y="T7"/>
                  </a:cxn>
                </a:cxnLst>
                <a:rect l="T12" t="T13" r="T14" b="T15"/>
                <a:pathLst>
                  <a:path w="26" h="88">
                    <a:moveTo>
                      <a:pt x="16" y="0"/>
                    </a:moveTo>
                    <a:cubicBezTo>
                      <a:pt x="21" y="4"/>
                      <a:pt x="25" y="11"/>
                      <a:pt x="25" y="16"/>
                    </a:cubicBezTo>
                    <a:cubicBezTo>
                      <a:pt x="26" y="26"/>
                      <a:pt x="22" y="35"/>
                      <a:pt x="15" y="42"/>
                    </a:cubicBezTo>
                    <a:cubicBezTo>
                      <a:pt x="3" y="57"/>
                      <a:pt x="0" y="69"/>
                      <a:pt x="0" y="88"/>
                    </a:cubicBezTo>
                  </a:path>
                </a:pathLst>
              </a:custGeom>
              <a:noFill/>
              <a:ln w="15875" cap="rnd">
                <a:solidFill>
                  <a:srgbClr val="222F76"/>
                </a:solidFill>
                <a:miter lim="800000"/>
                <a:headEnd/>
                <a:tailEnd/>
              </a:ln>
            </p:spPr>
            <p:txBody>
              <a:bodyPr/>
              <a:lstStyle/>
              <a:p>
                <a:endParaRPr lang="en-US"/>
              </a:p>
            </p:txBody>
          </p:sp>
          <p:sp>
            <p:nvSpPr>
              <p:cNvPr id="44246" name="Freeform 1094"/>
              <p:cNvSpPr>
                <a:spLocks/>
              </p:cNvSpPr>
              <p:nvPr/>
            </p:nvSpPr>
            <p:spPr bwMode="auto">
              <a:xfrm>
                <a:off x="1945" y="1696"/>
                <a:ext cx="182" cy="277"/>
              </a:xfrm>
              <a:custGeom>
                <a:avLst/>
                <a:gdLst>
                  <a:gd name="T0" fmla="*/ 68 w 73"/>
                  <a:gd name="T1" fmla="*/ 0 h 104"/>
                  <a:gd name="T2" fmla="*/ 29 w 73"/>
                  <a:gd name="T3" fmla="*/ 33 h 104"/>
                  <a:gd name="T4" fmla="*/ 6 w 73"/>
                  <a:gd name="T5" fmla="*/ 61 h 104"/>
                  <a:gd name="T6" fmla="*/ 0 w 73"/>
                  <a:gd name="T7" fmla="*/ 104 h 104"/>
                  <a:gd name="T8" fmla="*/ 0 60000 65536"/>
                  <a:gd name="T9" fmla="*/ 0 60000 65536"/>
                  <a:gd name="T10" fmla="*/ 0 60000 65536"/>
                  <a:gd name="T11" fmla="*/ 0 60000 65536"/>
                  <a:gd name="T12" fmla="*/ 0 w 73"/>
                  <a:gd name="T13" fmla="*/ 0 h 104"/>
                  <a:gd name="T14" fmla="*/ 73 w 73"/>
                  <a:gd name="T15" fmla="*/ 104 h 104"/>
                </a:gdLst>
                <a:ahLst/>
                <a:cxnLst>
                  <a:cxn ang="T8">
                    <a:pos x="T0" y="T1"/>
                  </a:cxn>
                  <a:cxn ang="T9">
                    <a:pos x="T2" y="T3"/>
                  </a:cxn>
                  <a:cxn ang="T10">
                    <a:pos x="T4" y="T5"/>
                  </a:cxn>
                  <a:cxn ang="T11">
                    <a:pos x="T6" y="T7"/>
                  </a:cxn>
                </a:cxnLst>
                <a:rect l="T12" t="T13" r="T14" b="T15"/>
                <a:pathLst>
                  <a:path w="73" h="104">
                    <a:moveTo>
                      <a:pt x="68" y="0"/>
                    </a:moveTo>
                    <a:cubicBezTo>
                      <a:pt x="73" y="27"/>
                      <a:pt x="47" y="27"/>
                      <a:pt x="29" y="33"/>
                    </a:cubicBezTo>
                    <a:cubicBezTo>
                      <a:pt x="15" y="39"/>
                      <a:pt x="7" y="46"/>
                      <a:pt x="6" y="61"/>
                    </a:cubicBezTo>
                    <a:cubicBezTo>
                      <a:pt x="4" y="76"/>
                      <a:pt x="9" y="91"/>
                      <a:pt x="0" y="104"/>
                    </a:cubicBezTo>
                  </a:path>
                </a:pathLst>
              </a:custGeom>
              <a:noFill/>
              <a:ln w="15875" cap="rnd">
                <a:solidFill>
                  <a:srgbClr val="222F76"/>
                </a:solidFill>
                <a:miter lim="800000"/>
                <a:headEnd/>
                <a:tailEnd/>
              </a:ln>
            </p:spPr>
            <p:txBody>
              <a:bodyPr/>
              <a:lstStyle/>
              <a:p>
                <a:endParaRPr lang="en-US"/>
              </a:p>
            </p:txBody>
          </p:sp>
          <p:sp>
            <p:nvSpPr>
              <p:cNvPr id="44247" name="Freeform 1095"/>
              <p:cNvSpPr>
                <a:spLocks/>
              </p:cNvSpPr>
              <p:nvPr/>
            </p:nvSpPr>
            <p:spPr bwMode="auto">
              <a:xfrm>
                <a:off x="2000" y="1768"/>
                <a:ext cx="72" cy="157"/>
              </a:xfrm>
              <a:custGeom>
                <a:avLst/>
                <a:gdLst>
                  <a:gd name="T0" fmla="*/ 29 w 29"/>
                  <a:gd name="T1" fmla="*/ 0 h 59"/>
                  <a:gd name="T2" fmla="*/ 0 w 29"/>
                  <a:gd name="T3" fmla="*/ 29 h 59"/>
                  <a:gd name="T4" fmla="*/ 10 w 29"/>
                  <a:gd name="T5" fmla="*/ 59 h 59"/>
                  <a:gd name="T6" fmla="*/ 0 60000 65536"/>
                  <a:gd name="T7" fmla="*/ 0 60000 65536"/>
                  <a:gd name="T8" fmla="*/ 0 60000 65536"/>
                  <a:gd name="T9" fmla="*/ 0 w 29"/>
                  <a:gd name="T10" fmla="*/ 0 h 59"/>
                  <a:gd name="T11" fmla="*/ 29 w 29"/>
                  <a:gd name="T12" fmla="*/ 59 h 59"/>
                </a:gdLst>
                <a:ahLst/>
                <a:cxnLst>
                  <a:cxn ang="T6">
                    <a:pos x="T0" y="T1"/>
                  </a:cxn>
                  <a:cxn ang="T7">
                    <a:pos x="T2" y="T3"/>
                  </a:cxn>
                  <a:cxn ang="T8">
                    <a:pos x="T4" y="T5"/>
                  </a:cxn>
                </a:cxnLst>
                <a:rect l="T9" t="T10" r="T11" b="T12"/>
                <a:pathLst>
                  <a:path w="29" h="59">
                    <a:moveTo>
                      <a:pt x="29" y="0"/>
                    </a:moveTo>
                    <a:cubicBezTo>
                      <a:pt x="18" y="4"/>
                      <a:pt x="0" y="17"/>
                      <a:pt x="0" y="29"/>
                    </a:cubicBezTo>
                    <a:cubicBezTo>
                      <a:pt x="0" y="40"/>
                      <a:pt x="14" y="47"/>
                      <a:pt x="10" y="59"/>
                    </a:cubicBezTo>
                  </a:path>
                </a:pathLst>
              </a:custGeom>
              <a:noFill/>
              <a:ln w="15875" cap="rnd">
                <a:solidFill>
                  <a:srgbClr val="222F76"/>
                </a:solidFill>
                <a:miter lim="800000"/>
                <a:headEnd/>
                <a:tailEnd/>
              </a:ln>
            </p:spPr>
            <p:txBody>
              <a:bodyPr/>
              <a:lstStyle/>
              <a:p>
                <a:endParaRPr lang="en-US"/>
              </a:p>
            </p:txBody>
          </p:sp>
          <p:sp>
            <p:nvSpPr>
              <p:cNvPr id="44248" name="Freeform 1096"/>
              <p:cNvSpPr>
                <a:spLocks/>
              </p:cNvSpPr>
              <p:nvPr/>
            </p:nvSpPr>
            <p:spPr bwMode="auto">
              <a:xfrm>
                <a:off x="1852" y="1811"/>
                <a:ext cx="125" cy="93"/>
              </a:xfrm>
              <a:custGeom>
                <a:avLst/>
                <a:gdLst>
                  <a:gd name="T0" fmla="*/ 50 w 50"/>
                  <a:gd name="T1" fmla="*/ 0 h 35"/>
                  <a:gd name="T2" fmla="*/ 21 w 50"/>
                  <a:gd name="T3" fmla="*/ 9 h 35"/>
                  <a:gd name="T4" fmla="*/ 0 w 50"/>
                  <a:gd name="T5" fmla="*/ 35 h 35"/>
                  <a:gd name="T6" fmla="*/ 0 60000 65536"/>
                  <a:gd name="T7" fmla="*/ 0 60000 65536"/>
                  <a:gd name="T8" fmla="*/ 0 60000 65536"/>
                  <a:gd name="T9" fmla="*/ 0 w 50"/>
                  <a:gd name="T10" fmla="*/ 0 h 35"/>
                  <a:gd name="T11" fmla="*/ 50 w 50"/>
                  <a:gd name="T12" fmla="*/ 35 h 35"/>
                </a:gdLst>
                <a:ahLst/>
                <a:cxnLst>
                  <a:cxn ang="T6">
                    <a:pos x="T0" y="T1"/>
                  </a:cxn>
                  <a:cxn ang="T7">
                    <a:pos x="T2" y="T3"/>
                  </a:cxn>
                  <a:cxn ang="T8">
                    <a:pos x="T4" y="T5"/>
                  </a:cxn>
                </a:cxnLst>
                <a:rect l="T9" t="T10" r="T11" b="T12"/>
                <a:pathLst>
                  <a:path w="50" h="35">
                    <a:moveTo>
                      <a:pt x="50" y="0"/>
                    </a:moveTo>
                    <a:cubicBezTo>
                      <a:pt x="43" y="8"/>
                      <a:pt x="31" y="7"/>
                      <a:pt x="21" y="9"/>
                    </a:cubicBezTo>
                    <a:cubicBezTo>
                      <a:pt x="7" y="12"/>
                      <a:pt x="0" y="22"/>
                      <a:pt x="0" y="35"/>
                    </a:cubicBezTo>
                  </a:path>
                </a:pathLst>
              </a:custGeom>
              <a:noFill/>
              <a:ln w="15875" cap="rnd">
                <a:solidFill>
                  <a:srgbClr val="222F76"/>
                </a:solidFill>
                <a:miter lim="800000"/>
                <a:headEnd/>
                <a:tailEnd/>
              </a:ln>
            </p:spPr>
            <p:txBody>
              <a:bodyPr/>
              <a:lstStyle/>
              <a:p>
                <a:endParaRPr lang="en-US"/>
              </a:p>
            </p:txBody>
          </p:sp>
          <p:sp>
            <p:nvSpPr>
              <p:cNvPr id="44249" name="Freeform 1097"/>
              <p:cNvSpPr>
                <a:spLocks/>
              </p:cNvSpPr>
              <p:nvPr/>
            </p:nvSpPr>
            <p:spPr bwMode="auto">
              <a:xfrm>
                <a:off x="940" y="2557"/>
                <a:ext cx="127" cy="227"/>
              </a:xfrm>
              <a:custGeom>
                <a:avLst/>
                <a:gdLst>
                  <a:gd name="T0" fmla="*/ 0 w 51"/>
                  <a:gd name="T1" fmla="*/ 0 h 85"/>
                  <a:gd name="T2" fmla="*/ 22 w 51"/>
                  <a:gd name="T3" fmla="*/ 15 h 85"/>
                  <a:gd name="T4" fmla="*/ 28 w 51"/>
                  <a:gd name="T5" fmla="*/ 49 h 85"/>
                  <a:gd name="T6" fmla="*/ 36 w 51"/>
                  <a:gd name="T7" fmla="*/ 72 h 85"/>
                  <a:gd name="T8" fmla="*/ 51 w 51"/>
                  <a:gd name="T9" fmla="*/ 85 h 85"/>
                  <a:gd name="T10" fmla="*/ 0 60000 65536"/>
                  <a:gd name="T11" fmla="*/ 0 60000 65536"/>
                  <a:gd name="T12" fmla="*/ 0 60000 65536"/>
                  <a:gd name="T13" fmla="*/ 0 60000 65536"/>
                  <a:gd name="T14" fmla="*/ 0 60000 65536"/>
                  <a:gd name="T15" fmla="*/ 0 w 51"/>
                  <a:gd name="T16" fmla="*/ 0 h 85"/>
                  <a:gd name="T17" fmla="*/ 51 w 51"/>
                  <a:gd name="T18" fmla="*/ 85 h 85"/>
                </a:gdLst>
                <a:ahLst/>
                <a:cxnLst>
                  <a:cxn ang="T10">
                    <a:pos x="T0" y="T1"/>
                  </a:cxn>
                  <a:cxn ang="T11">
                    <a:pos x="T2" y="T3"/>
                  </a:cxn>
                  <a:cxn ang="T12">
                    <a:pos x="T4" y="T5"/>
                  </a:cxn>
                  <a:cxn ang="T13">
                    <a:pos x="T6" y="T7"/>
                  </a:cxn>
                  <a:cxn ang="T14">
                    <a:pos x="T8" y="T9"/>
                  </a:cxn>
                </a:cxnLst>
                <a:rect l="T15" t="T16" r="T17" b="T18"/>
                <a:pathLst>
                  <a:path w="51" h="85">
                    <a:moveTo>
                      <a:pt x="0" y="0"/>
                    </a:moveTo>
                    <a:cubicBezTo>
                      <a:pt x="7" y="4"/>
                      <a:pt x="17" y="8"/>
                      <a:pt x="22" y="15"/>
                    </a:cubicBezTo>
                    <a:cubicBezTo>
                      <a:pt x="29" y="24"/>
                      <a:pt x="28" y="38"/>
                      <a:pt x="28" y="49"/>
                    </a:cubicBezTo>
                    <a:cubicBezTo>
                      <a:pt x="27" y="58"/>
                      <a:pt x="27" y="66"/>
                      <a:pt x="36" y="72"/>
                    </a:cubicBezTo>
                    <a:cubicBezTo>
                      <a:pt x="42" y="77"/>
                      <a:pt x="47" y="78"/>
                      <a:pt x="51" y="85"/>
                    </a:cubicBezTo>
                  </a:path>
                </a:pathLst>
              </a:custGeom>
              <a:noFill/>
              <a:ln w="15875" cap="rnd">
                <a:solidFill>
                  <a:srgbClr val="222F76"/>
                </a:solidFill>
                <a:miter lim="800000"/>
                <a:headEnd/>
                <a:tailEnd/>
              </a:ln>
            </p:spPr>
            <p:txBody>
              <a:bodyPr/>
              <a:lstStyle/>
              <a:p>
                <a:endParaRPr lang="en-US"/>
              </a:p>
            </p:txBody>
          </p:sp>
          <p:sp>
            <p:nvSpPr>
              <p:cNvPr id="44250" name="Freeform 1098"/>
              <p:cNvSpPr>
                <a:spLocks/>
              </p:cNvSpPr>
              <p:nvPr/>
            </p:nvSpPr>
            <p:spPr bwMode="auto">
              <a:xfrm>
                <a:off x="970" y="2659"/>
                <a:ext cx="40" cy="101"/>
              </a:xfrm>
              <a:custGeom>
                <a:avLst/>
                <a:gdLst>
                  <a:gd name="T0" fmla="*/ 16 w 16"/>
                  <a:gd name="T1" fmla="*/ 0 h 38"/>
                  <a:gd name="T2" fmla="*/ 8 w 16"/>
                  <a:gd name="T3" fmla="*/ 20 h 38"/>
                  <a:gd name="T4" fmla="*/ 0 w 16"/>
                  <a:gd name="T5" fmla="*/ 38 h 38"/>
                  <a:gd name="T6" fmla="*/ 0 60000 65536"/>
                  <a:gd name="T7" fmla="*/ 0 60000 65536"/>
                  <a:gd name="T8" fmla="*/ 0 60000 65536"/>
                  <a:gd name="T9" fmla="*/ 0 w 16"/>
                  <a:gd name="T10" fmla="*/ 0 h 38"/>
                  <a:gd name="T11" fmla="*/ 16 w 16"/>
                  <a:gd name="T12" fmla="*/ 38 h 38"/>
                </a:gdLst>
                <a:ahLst/>
                <a:cxnLst>
                  <a:cxn ang="T6">
                    <a:pos x="T0" y="T1"/>
                  </a:cxn>
                  <a:cxn ang="T7">
                    <a:pos x="T2" y="T3"/>
                  </a:cxn>
                  <a:cxn ang="T8">
                    <a:pos x="T4" y="T5"/>
                  </a:cxn>
                </a:cxnLst>
                <a:rect l="T9" t="T10" r="T11" b="T12"/>
                <a:pathLst>
                  <a:path w="16" h="38">
                    <a:moveTo>
                      <a:pt x="16" y="0"/>
                    </a:moveTo>
                    <a:cubicBezTo>
                      <a:pt x="16" y="9"/>
                      <a:pt x="14" y="13"/>
                      <a:pt x="8" y="20"/>
                    </a:cubicBezTo>
                    <a:cubicBezTo>
                      <a:pt x="4" y="26"/>
                      <a:pt x="0" y="31"/>
                      <a:pt x="0" y="38"/>
                    </a:cubicBezTo>
                  </a:path>
                </a:pathLst>
              </a:custGeom>
              <a:noFill/>
              <a:ln w="15875" cap="rnd">
                <a:solidFill>
                  <a:srgbClr val="222F76"/>
                </a:solidFill>
                <a:miter lim="800000"/>
                <a:headEnd/>
                <a:tailEnd/>
              </a:ln>
            </p:spPr>
            <p:txBody>
              <a:bodyPr/>
              <a:lstStyle/>
              <a:p>
                <a:endParaRPr lang="en-US"/>
              </a:p>
            </p:txBody>
          </p:sp>
          <p:sp>
            <p:nvSpPr>
              <p:cNvPr id="44251" name="Freeform 1099"/>
              <p:cNvSpPr>
                <a:spLocks/>
              </p:cNvSpPr>
              <p:nvPr/>
            </p:nvSpPr>
            <p:spPr bwMode="auto">
              <a:xfrm>
                <a:off x="625" y="1792"/>
                <a:ext cx="275" cy="197"/>
              </a:xfrm>
              <a:custGeom>
                <a:avLst/>
                <a:gdLst>
                  <a:gd name="T0" fmla="*/ 104 w 110"/>
                  <a:gd name="T1" fmla="*/ 19 h 74"/>
                  <a:gd name="T2" fmla="*/ 57 w 110"/>
                  <a:gd name="T3" fmla="*/ 52 h 74"/>
                  <a:gd name="T4" fmla="*/ 5 w 110"/>
                  <a:gd name="T5" fmla="*/ 60 h 74"/>
                  <a:gd name="T6" fmla="*/ 41 w 110"/>
                  <a:gd name="T7" fmla="*/ 12 h 74"/>
                  <a:gd name="T8" fmla="*/ 104 w 110"/>
                  <a:gd name="T9" fmla="*/ 19 h 74"/>
                  <a:gd name="T10" fmla="*/ 0 60000 65536"/>
                  <a:gd name="T11" fmla="*/ 0 60000 65536"/>
                  <a:gd name="T12" fmla="*/ 0 60000 65536"/>
                  <a:gd name="T13" fmla="*/ 0 60000 65536"/>
                  <a:gd name="T14" fmla="*/ 0 60000 65536"/>
                  <a:gd name="T15" fmla="*/ 0 w 110"/>
                  <a:gd name="T16" fmla="*/ 0 h 74"/>
                  <a:gd name="T17" fmla="*/ 110 w 110"/>
                  <a:gd name="T18" fmla="*/ 74 h 74"/>
                </a:gdLst>
                <a:ahLst/>
                <a:cxnLst>
                  <a:cxn ang="T10">
                    <a:pos x="T0" y="T1"/>
                  </a:cxn>
                  <a:cxn ang="T11">
                    <a:pos x="T2" y="T3"/>
                  </a:cxn>
                  <a:cxn ang="T12">
                    <a:pos x="T4" y="T5"/>
                  </a:cxn>
                  <a:cxn ang="T13">
                    <a:pos x="T6" y="T7"/>
                  </a:cxn>
                  <a:cxn ang="T14">
                    <a:pos x="T8" y="T9"/>
                  </a:cxn>
                </a:cxnLst>
                <a:rect l="T15" t="T16" r="T17" b="T18"/>
                <a:pathLst>
                  <a:path w="110" h="74">
                    <a:moveTo>
                      <a:pt x="104" y="19"/>
                    </a:moveTo>
                    <a:cubicBezTo>
                      <a:pt x="110" y="32"/>
                      <a:pt x="89" y="48"/>
                      <a:pt x="57" y="52"/>
                    </a:cubicBezTo>
                    <a:cubicBezTo>
                      <a:pt x="26" y="56"/>
                      <a:pt x="11" y="74"/>
                      <a:pt x="5" y="60"/>
                    </a:cubicBezTo>
                    <a:cubicBezTo>
                      <a:pt x="0" y="47"/>
                      <a:pt x="13" y="25"/>
                      <a:pt x="41" y="12"/>
                    </a:cubicBezTo>
                    <a:cubicBezTo>
                      <a:pt x="70" y="0"/>
                      <a:pt x="99" y="6"/>
                      <a:pt x="104" y="19"/>
                    </a:cubicBezTo>
                    <a:close/>
                  </a:path>
                </a:pathLst>
              </a:custGeom>
              <a:solidFill>
                <a:srgbClr val="7A2C79"/>
              </a:solidFill>
              <a:ln w="9525">
                <a:noFill/>
                <a:round/>
                <a:headEnd/>
                <a:tailEnd/>
              </a:ln>
            </p:spPr>
            <p:txBody>
              <a:bodyPr/>
              <a:lstStyle/>
              <a:p>
                <a:endParaRPr lang="en-US"/>
              </a:p>
            </p:txBody>
          </p:sp>
          <p:sp>
            <p:nvSpPr>
              <p:cNvPr id="44252" name="Freeform 1100"/>
              <p:cNvSpPr>
                <a:spLocks/>
              </p:cNvSpPr>
              <p:nvPr/>
            </p:nvSpPr>
            <p:spPr bwMode="auto">
              <a:xfrm>
                <a:off x="780" y="1816"/>
                <a:ext cx="140" cy="131"/>
              </a:xfrm>
              <a:custGeom>
                <a:avLst/>
                <a:gdLst>
                  <a:gd name="T0" fmla="*/ 25 w 56"/>
                  <a:gd name="T1" fmla="*/ 0 h 49"/>
                  <a:gd name="T2" fmla="*/ 28 w 56"/>
                  <a:gd name="T3" fmla="*/ 29 h 49"/>
                  <a:gd name="T4" fmla="*/ 25 w 56"/>
                  <a:gd name="T5" fmla="*/ 0 h 49"/>
                  <a:gd name="T6" fmla="*/ 0 60000 65536"/>
                  <a:gd name="T7" fmla="*/ 0 60000 65536"/>
                  <a:gd name="T8" fmla="*/ 0 60000 65536"/>
                  <a:gd name="T9" fmla="*/ 0 w 56"/>
                  <a:gd name="T10" fmla="*/ 0 h 49"/>
                  <a:gd name="T11" fmla="*/ 56 w 56"/>
                  <a:gd name="T12" fmla="*/ 49 h 49"/>
                </a:gdLst>
                <a:ahLst/>
                <a:cxnLst>
                  <a:cxn ang="T6">
                    <a:pos x="T0" y="T1"/>
                  </a:cxn>
                  <a:cxn ang="T7">
                    <a:pos x="T2" y="T3"/>
                  </a:cxn>
                  <a:cxn ang="T8">
                    <a:pos x="T4" y="T5"/>
                  </a:cxn>
                </a:cxnLst>
                <a:rect l="T9" t="T10" r="T11" b="T12"/>
                <a:pathLst>
                  <a:path w="56" h="49">
                    <a:moveTo>
                      <a:pt x="25" y="0"/>
                    </a:moveTo>
                    <a:cubicBezTo>
                      <a:pt x="25" y="0"/>
                      <a:pt x="56" y="10"/>
                      <a:pt x="28" y="29"/>
                    </a:cubicBezTo>
                    <a:cubicBezTo>
                      <a:pt x="0" y="49"/>
                      <a:pt x="42" y="10"/>
                      <a:pt x="25" y="0"/>
                    </a:cubicBezTo>
                    <a:close/>
                  </a:path>
                </a:pathLst>
              </a:custGeom>
              <a:solidFill>
                <a:srgbClr val="582B5C"/>
              </a:solidFill>
              <a:ln w="9525">
                <a:noFill/>
                <a:round/>
                <a:headEnd/>
                <a:tailEnd/>
              </a:ln>
            </p:spPr>
            <p:txBody>
              <a:bodyPr/>
              <a:lstStyle/>
              <a:p>
                <a:endParaRPr lang="en-US"/>
              </a:p>
            </p:txBody>
          </p:sp>
          <p:sp>
            <p:nvSpPr>
              <p:cNvPr id="44253" name="Freeform 1101"/>
              <p:cNvSpPr>
                <a:spLocks/>
              </p:cNvSpPr>
              <p:nvPr/>
            </p:nvSpPr>
            <p:spPr bwMode="auto">
              <a:xfrm>
                <a:off x="642" y="1835"/>
                <a:ext cx="95" cy="104"/>
              </a:xfrm>
              <a:custGeom>
                <a:avLst/>
                <a:gdLst>
                  <a:gd name="T0" fmla="*/ 38 w 38"/>
                  <a:gd name="T1" fmla="*/ 0 h 39"/>
                  <a:gd name="T2" fmla="*/ 0 w 38"/>
                  <a:gd name="T3" fmla="*/ 39 h 39"/>
                  <a:gd name="T4" fmla="*/ 38 w 38"/>
                  <a:gd name="T5" fmla="*/ 0 h 39"/>
                  <a:gd name="T6" fmla="*/ 0 60000 65536"/>
                  <a:gd name="T7" fmla="*/ 0 60000 65536"/>
                  <a:gd name="T8" fmla="*/ 0 60000 65536"/>
                  <a:gd name="T9" fmla="*/ 0 w 38"/>
                  <a:gd name="T10" fmla="*/ 0 h 39"/>
                  <a:gd name="T11" fmla="*/ 38 w 38"/>
                  <a:gd name="T12" fmla="*/ 39 h 39"/>
                </a:gdLst>
                <a:ahLst/>
                <a:cxnLst>
                  <a:cxn ang="T6">
                    <a:pos x="T0" y="T1"/>
                  </a:cxn>
                  <a:cxn ang="T7">
                    <a:pos x="T2" y="T3"/>
                  </a:cxn>
                  <a:cxn ang="T8">
                    <a:pos x="T4" y="T5"/>
                  </a:cxn>
                </a:cxnLst>
                <a:rect l="T9" t="T10" r="T11" b="T12"/>
                <a:pathLst>
                  <a:path w="38" h="39">
                    <a:moveTo>
                      <a:pt x="38" y="0"/>
                    </a:moveTo>
                    <a:cubicBezTo>
                      <a:pt x="38" y="0"/>
                      <a:pt x="3" y="10"/>
                      <a:pt x="0" y="39"/>
                    </a:cubicBezTo>
                    <a:cubicBezTo>
                      <a:pt x="0" y="39"/>
                      <a:pt x="16" y="10"/>
                      <a:pt x="38" y="0"/>
                    </a:cubicBezTo>
                    <a:close/>
                  </a:path>
                </a:pathLst>
              </a:custGeom>
              <a:solidFill>
                <a:srgbClr val="FFFFFF"/>
              </a:solidFill>
              <a:ln w="9525">
                <a:noFill/>
                <a:round/>
                <a:headEnd/>
                <a:tailEnd/>
              </a:ln>
            </p:spPr>
            <p:txBody>
              <a:bodyPr/>
              <a:lstStyle/>
              <a:p>
                <a:endParaRPr lang="en-US"/>
              </a:p>
            </p:txBody>
          </p:sp>
          <p:sp>
            <p:nvSpPr>
              <p:cNvPr id="44254" name="Freeform 1102"/>
              <p:cNvSpPr>
                <a:spLocks/>
              </p:cNvSpPr>
              <p:nvPr/>
            </p:nvSpPr>
            <p:spPr bwMode="auto">
              <a:xfrm>
                <a:off x="1982" y="3224"/>
                <a:ext cx="168" cy="485"/>
              </a:xfrm>
              <a:custGeom>
                <a:avLst/>
                <a:gdLst>
                  <a:gd name="T0" fmla="*/ 46 w 67"/>
                  <a:gd name="T1" fmla="*/ 0 h 182"/>
                  <a:gd name="T2" fmla="*/ 58 w 67"/>
                  <a:gd name="T3" fmla="*/ 75 h 182"/>
                  <a:gd name="T4" fmla="*/ 25 w 67"/>
                  <a:gd name="T5" fmla="*/ 130 h 182"/>
                  <a:gd name="T6" fmla="*/ 0 w 67"/>
                  <a:gd name="T7" fmla="*/ 182 h 182"/>
                  <a:gd name="T8" fmla="*/ 0 60000 65536"/>
                  <a:gd name="T9" fmla="*/ 0 60000 65536"/>
                  <a:gd name="T10" fmla="*/ 0 60000 65536"/>
                  <a:gd name="T11" fmla="*/ 0 60000 65536"/>
                  <a:gd name="T12" fmla="*/ 0 w 67"/>
                  <a:gd name="T13" fmla="*/ 0 h 182"/>
                  <a:gd name="T14" fmla="*/ 67 w 67"/>
                  <a:gd name="T15" fmla="*/ 182 h 182"/>
                </a:gdLst>
                <a:ahLst/>
                <a:cxnLst>
                  <a:cxn ang="T8">
                    <a:pos x="T0" y="T1"/>
                  </a:cxn>
                  <a:cxn ang="T9">
                    <a:pos x="T2" y="T3"/>
                  </a:cxn>
                  <a:cxn ang="T10">
                    <a:pos x="T4" y="T5"/>
                  </a:cxn>
                  <a:cxn ang="T11">
                    <a:pos x="T6" y="T7"/>
                  </a:cxn>
                </a:cxnLst>
                <a:rect l="T12" t="T13" r="T14" b="T15"/>
                <a:pathLst>
                  <a:path w="67" h="182">
                    <a:moveTo>
                      <a:pt x="46" y="0"/>
                    </a:moveTo>
                    <a:cubicBezTo>
                      <a:pt x="55" y="25"/>
                      <a:pt x="67" y="48"/>
                      <a:pt x="58" y="75"/>
                    </a:cubicBezTo>
                    <a:cubicBezTo>
                      <a:pt x="50" y="97"/>
                      <a:pt x="31" y="108"/>
                      <a:pt x="25" y="130"/>
                    </a:cubicBezTo>
                    <a:cubicBezTo>
                      <a:pt x="20" y="149"/>
                      <a:pt x="28" y="182"/>
                      <a:pt x="0" y="182"/>
                    </a:cubicBezTo>
                  </a:path>
                </a:pathLst>
              </a:custGeom>
              <a:noFill/>
              <a:ln w="15875" cap="rnd">
                <a:solidFill>
                  <a:srgbClr val="AB2342"/>
                </a:solidFill>
                <a:miter lim="800000"/>
                <a:headEnd/>
                <a:tailEnd/>
              </a:ln>
            </p:spPr>
            <p:txBody>
              <a:bodyPr/>
              <a:lstStyle/>
              <a:p>
                <a:endParaRPr lang="en-US"/>
              </a:p>
            </p:txBody>
          </p:sp>
          <p:sp>
            <p:nvSpPr>
              <p:cNvPr id="44255" name="Freeform 1103"/>
              <p:cNvSpPr>
                <a:spLocks/>
              </p:cNvSpPr>
              <p:nvPr/>
            </p:nvSpPr>
            <p:spPr bwMode="auto">
              <a:xfrm>
                <a:off x="2027" y="3299"/>
                <a:ext cx="65" cy="221"/>
              </a:xfrm>
              <a:custGeom>
                <a:avLst/>
                <a:gdLst>
                  <a:gd name="T0" fmla="*/ 17 w 26"/>
                  <a:gd name="T1" fmla="*/ 83 h 83"/>
                  <a:gd name="T2" fmla="*/ 7 w 26"/>
                  <a:gd name="T3" fmla="*/ 40 h 83"/>
                  <a:gd name="T4" fmla="*/ 0 w 26"/>
                  <a:gd name="T5" fmla="*/ 0 h 83"/>
                  <a:gd name="T6" fmla="*/ 0 60000 65536"/>
                  <a:gd name="T7" fmla="*/ 0 60000 65536"/>
                  <a:gd name="T8" fmla="*/ 0 60000 65536"/>
                  <a:gd name="T9" fmla="*/ 0 w 26"/>
                  <a:gd name="T10" fmla="*/ 0 h 83"/>
                  <a:gd name="T11" fmla="*/ 26 w 26"/>
                  <a:gd name="T12" fmla="*/ 83 h 83"/>
                </a:gdLst>
                <a:ahLst/>
                <a:cxnLst>
                  <a:cxn ang="T6">
                    <a:pos x="T0" y="T1"/>
                  </a:cxn>
                  <a:cxn ang="T7">
                    <a:pos x="T2" y="T3"/>
                  </a:cxn>
                  <a:cxn ang="T8">
                    <a:pos x="T4" y="T5"/>
                  </a:cxn>
                </a:cxnLst>
                <a:rect l="T9" t="T10" r="T11" b="T12"/>
                <a:pathLst>
                  <a:path w="26" h="83">
                    <a:moveTo>
                      <a:pt x="17" y="83"/>
                    </a:moveTo>
                    <a:cubicBezTo>
                      <a:pt x="26" y="67"/>
                      <a:pt x="13" y="53"/>
                      <a:pt x="7" y="40"/>
                    </a:cubicBezTo>
                    <a:cubicBezTo>
                      <a:pt x="1" y="27"/>
                      <a:pt x="8" y="11"/>
                      <a:pt x="0" y="0"/>
                    </a:cubicBezTo>
                  </a:path>
                </a:pathLst>
              </a:custGeom>
              <a:noFill/>
              <a:ln w="15875" cap="rnd">
                <a:solidFill>
                  <a:srgbClr val="AB2342"/>
                </a:solidFill>
                <a:miter lim="800000"/>
                <a:headEnd/>
                <a:tailEnd/>
              </a:ln>
            </p:spPr>
            <p:txBody>
              <a:bodyPr/>
              <a:lstStyle/>
              <a:p>
                <a:endParaRPr lang="en-US"/>
              </a:p>
            </p:txBody>
          </p:sp>
          <p:sp>
            <p:nvSpPr>
              <p:cNvPr id="44256" name="Freeform 1104"/>
              <p:cNvSpPr>
                <a:spLocks/>
              </p:cNvSpPr>
              <p:nvPr/>
            </p:nvSpPr>
            <p:spPr bwMode="auto">
              <a:xfrm>
                <a:off x="1947" y="3440"/>
                <a:ext cx="93" cy="157"/>
              </a:xfrm>
              <a:custGeom>
                <a:avLst/>
                <a:gdLst>
                  <a:gd name="T0" fmla="*/ 37 w 37"/>
                  <a:gd name="T1" fmla="*/ 59 h 59"/>
                  <a:gd name="T2" fmla="*/ 20 w 37"/>
                  <a:gd name="T3" fmla="*/ 19 h 59"/>
                  <a:gd name="T4" fmla="*/ 3 w 37"/>
                  <a:gd name="T5" fmla="*/ 0 h 59"/>
                  <a:gd name="T6" fmla="*/ 0 60000 65536"/>
                  <a:gd name="T7" fmla="*/ 0 60000 65536"/>
                  <a:gd name="T8" fmla="*/ 0 60000 65536"/>
                  <a:gd name="T9" fmla="*/ 0 w 37"/>
                  <a:gd name="T10" fmla="*/ 0 h 59"/>
                  <a:gd name="T11" fmla="*/ 37 w 37"/>
                  <a:gd name="T12" fmla="*/ 59 h 59"/>
                </a:gdLst>
                <a:ahLst/>
                <a:cxnLst>
                  <a:cxn ang="T6">
                    <a:pos x="T0" y="T1"/>
                  </a:cxn>
                  <a:cxn ang="T7">
                    <a:pos x="T2" y="T3"/>
                  </a:cxn>
                  <a:cxn ang="T8">
                    <a:pos x="T4" y="T5"/>
                  </a:cxn>
                </a:cxnLst>
                <a:rect l="T9" t="T10" r="T11" b="T12"/>
                <a:pathLst>
                  <a:path w="37" h="59">
                    <a:moveTo>
                      <a:pt x="37" y="59"/>
                    </a:moveTo>
                    <a:cubicBezTo>
                      <a:pt x="30" y="48"/>
                      <a:pt x="30" y="28"/>
                      <a:pt x="20" y="19"/>
                    </a:cubicBezTo>
                    <a:cubicBezTo>
                      <a:pt x="14" y="12"/>
                      <a:pt x="0" y="14"/>
                      <a:pt x="3" y="0"/>
                    </a:cubicBezTo>
                  </a:path>
                </a:pathLst>
              </a:custGeom>
              <a:noFill/>
              <a:ln w="15875" cap="rnd">
                <a:solidFill>
                  <a:srgbClr val="AB2342"/>
                </a:solidFill>
                <a:miter lim="800000"/>
                <a:headEnd/>
                <a:tailEnd/>
              </a:ln>
            </p:spPr>
            <p:txBody>
              <a:bodyPr/>
              <a:lstStyle/>
              <a:p>
                <a:endParaRPr lang="en-US"/>
              </a:p>
            </p:txBody>
          </p:sp>
          <p:sp>
            <p:nvSpPr>
              <p:cNvPr id="44257" name="Freeform 1105"/>
              <p:cNvSpPr>
                <a:spLocks/>
              </p:cNvSpPr>
              <p:nvPr/>
            </p:nvSpPr>
            <p:spPr bwMode="auto">
              <a:xfrm>
                <a:off x="2052" y="3507"/>
                <a:ext cx="125" cy="45"/>
              </a:xfrm>
              <a:custGeom>
                <a:avLst/>
                <a:gdLst>
                  <a:gd name="T0" fmla="*/ 0 w 50"/>
                  <a:gd name="T1" fmla="*/ 17 h 17"/>
                  <a:gd name="T2" fmla="*/ 33 w 50"/>
                  <a:gd name="T3" fmla="*/ 14 h 17"/>
                  <a:gd name="T4" fmla="*/ 50 w 50"/>
                  <a:gd name="T5" fmla="*/ 0 h 17"/>
                  <a:gd name="T6" fmla="*/ 0 60000 65536"/>
                  <a:gd name="T7" fmla="*/ 0 60000 65536"/>
                  <a:gd name="T8" fmla="*/ 0 60000 65536"/>
                  <a:gd name="T9" fmla="*/ 0 w 50"/>
                  <a:gd name="T10" fmla="*/ 0 h 17"/>
                  <a:gd name="T11" fmla="*/ 50 w 50"/>
                  <a:gd name="T12" fmla="*/ 17 h 17"/>
                </a:gdLst>
                <a:ahLst/>
                <a:cxnLst>
                  <a:cxn ang="T6">
                    <a:pos x="T0" y="T1"/>
                  </a:cxn>
                  <a:cxn ang="T7">
                    <a:pos x="T2" y="T3"/>
                  </a:cxn>
                  <a:cxn ang="T8">
                    <a:pos x="T4" y="T5"/>
                  </a:cxn>
                </a:cxnLst>
                <a:rect l="T9" t="T10" r="T11" b="T12"/>
                <a:pathLst>
                  <a:path w="50" h="17">
                    <a:moveTo>
                      <a:pt x="0" y="17"/>
                    </a:moveTo>
                    <a:cubicBezTo>
                      <a:pt x="10" y="4"/>
                      <a:pt x="21" y="13"/>
                      <a:pt x="33" y="14"/>
                    </a:cubicBezTo>
                    <a:cubicBezTo>
                      <a:pt x="46" y="14"/>
                      <a:pt x="43" y="9"/>
                      <a:pt x="50" y="0"/>
                    </a:cubicBezTo>
                  </a:path>
                </a:pathLst>
              </a:custGeom>
              <a:noFill/>
              <a:ln w="15875" cap="rnd">
                <a:solidFill>
                  <a:srgbClr val="AB2342"/>
                </a:solidFill>
                <a:miter lim="800000"/>
                <a:headEnd/>
                <a:tailEnd/>
              </a:ln>
            </p:spPr>
            <p:txBody>
              <a:bodyPr/>
              <a:lstStyle/>
              <a:p>
                <a:endParaRPr lang="en-US"/>
              </a:p>
            </p:txBody>
          </p:sp>
          <p:sp>
            <p:nvSpPr>
              <p:cNvPr id="44258" name="Freeform 1106"/>
              <p:cNvSpPr>
                <a:spLocks/>
              </p:cNvSpPr>
              <p:nvPr/>
            </p:nvSpPr>
            <p:spPr bwMode="auto">
              <a:xfrm>
                <a:off x="1480" y="3168"/>
                <a:ext cx="462" cy="267"/>
              </a:xfrm>
              <a:custGeom>
                <a:avLst/>
                <a:gdLst>
                  <a:gd name="T0" fmla="*/ 185 w 185"/>
                  <a:gd name="T1" fmla="*/ 0 h 100"/>
                  <a:gd name="T2" fmla="*/ 171 w 185"/>
                  <a:gd name="T3" fmla="*/ 41 h 100"/>
                  <a:gd name="T4" fmla="*/ 108 w 185"/>
                  <a:gd name="T5" fmla="*/ 100 h 100"/>
                  <a:gd name="T6" fmla="*/ 57 w 185"/>
                  <a:gd name="T7" fmla="*/ 76 h 100"/>
                  <a:gd name="T8" fmla="*/ 0 w 185"/>
                  <a:gd name="T9" fmla="*/ 46 h 100"/>
                  <a:gd name="T10" fmla="*/ 0 60000 65536"/>
                  <a:gd name="T11" fmla="*/ 0 60000 65536"/>
                  <a:gd name="T12" fmla="*/ 0 60000 65536"/>
                  <a:gd name="T13" fmla="*/ 0 60000 65536"/>
                  <a:gd name="T14" fmla="*/ 0 60000 65536"/>
                  <a:gd name="T15" fmla="*/ 0 w 185"/>
                  <a:gd name="T16" fmla="*/ 0 h 100"/>
                  <a:gd name="T17" fmla="*/ 185 w 185"/>
                  <a:gd name="T18" fmla="*/ 100 h 100"/>
                </a:gdLst>
                <a:ahLst/>
                <a:cxnLst>
                  <a:cxn ang="T10">
                    <a:pos x="T0" y="T1"/>
                  </a:cxn>
                  <a:cxn ang="T11">
                    <a:pos x="T2" y="T3"/>
                  </a:cxn>
                  <a:cxn ang="T12">
                    <a:pos x="T4" y="T5"/>
                  </a:cxn>
                  <a:cxn ang="T13">
                    <a:pos x="T6" y="T7"/>
                  </a:cxn>
                  <a:cxn ang="T14">
                    <a:pos x="T8" y="T9"/>
                  </a:cxn>
                </a:cxnLst>
                <a:rect l="T15" t="T16" r="T17" b="T18"/>
                <a:pathLst>
                  <a:path w="185" h="100">
                    <a:moveTo>
                      <a:pt x="185" y="0"/>
                    </a:moveTo>
                    <a:cubicBezTo>
                      <a:pt x="183" y="14"/>
                      <a:pt x="179" y="28"/>
                      <a:pt x="171" y="41"/>
                    </a:cubicBezTo>
                    <a:cubicBezTo>
                      <a:pt x="158" y="67"/>
                      <a:pt x="138" y="98"/>
                      <a:pt x="108" y="100"/>
                    </a:cubicBezTo>
                    <a:cubicBezTo>
                      <a:pt x="88" y="100"/>
                      <a:pt x="72" y="87"/>
                      <a:pt x="57" y="76"/>
                    </a:cubicBezTo>
                    <a:cubicBezTo>
                      <a:pt x="37" y="61"/>
                      <a:pt x="24" y="51"/>
                      <a:pt x="0" y="46"/>
                    </a:cubicBezTo>
                  </a:path>
                </a:pathLst>
              </a:custGeom>
              <a:noFill/>
              <a:ln w="47625" cap="rnd">
                <a:solidFill>
                  <a:srgbClr val="AB2342"/>
                </a:solidFill>
                <a:miter lim="800000"/>
                <a:headEnd/>
                <a:tailEnd/>
              </a:ln>
            </p:spPr>
            <p:txBody>
              <a:bodyPr/>
              <a:lstStyle/>
              <a:p>
                <a:endParaRPr lang="en-US"/>
              </a:p>
            </p:txBody>
          </p:sp>
          <p:sp>
            <p:nvSpPr>
              <p:cNvPr id="44259" name="Freeform 1107"/>
              <p:cNvSpPr>
                <a:spLocks/>
              </p:cNvSpPr>
              <p:nvPr/>
            </p:nvSpPr>
            <p:spPr bwMode="auto">
              <a:xfrm>
                <a:off x="1655" y="2589"/>
                <a:ext cx="300" cy="579"/>
              </a:xfrm>
              <a:custGeom>
                <a:avLst/>
                <a:gdLst>
                  <a:gd name="T0" fmla="*/ 0 w 120"/>
                  <a:gd name="T1" fmla="*/ 0 h 217"/>
                  <a:gd name="T2" fmla="*/ 7 w 120"/>
                  <a:gd name="T3" fmla="*/ 8 h 217"/>
                  <a:gd name="T4" fmla="*/ 86 w 120"/>
                  <a:gd name="T5" fmla="*/ 134 h 217"/>
                  <a:gd name="T6" fmla="*/ 115 w 120"/>
                  <a:gd name="T7" fmla="*/ 217 h 217"/>
                  <a:gd name="T8" fmla="*/ 0 60000 65536"/>
                  <a:gd name="T9" fmla="*/ 0 60000 65536"/>
                  <a:gd name="T10" fmla="*/ 0 60000 65536"/>
                  <a:gd name="T11" fmla="*/ 0 60000 65536"/>
                  <a:gd name="T12" fmla="*/ 0 w 120"/>
                  <a:gd name="T13" fmla="*/ 0 h 217"/>
                  <a:gd name="T14" fmla="*/ 120 w 120"/>
                  <a:gd name="T15" fmla="*/ 217 h 217"/>
                </a:gdLst>
                <a:ahLst/>
                <a:cxnLst>
                  <a:cxn ang="T8">
                    <a:pos x="T0" y="T1"/>
                  </a:cxn>
                  <a:cxn ang="T9">
                    <a:pos x="T2" y="T3"/>
                  </a:cxn>
                  <a:cxn ang="T10">
                    <a:pos x="T4" y="T5"/>
                  </a:cxn>
                  <a:cxn ang="T11">
                    <a:pos x="T6" y="T7"/>
                  </a:cxn>
                </a:cxnLst>
                <a:rect l="T12" t="T13" r="T14" b="T15"/>
                <a:pathLst>
                  <a:path w="120" h="217">
                    <a:moveTo>
                      <a:pt x="0" y="0"/>
                    </a:moveTo>
                    <a:cubicBezTo>
                      <a:pt x="2" y="2"/>
                      <a:pt x="5" y="5"/>
                      <a:pt x="7" y="8"/>
                    </a:cubicBezTo>
                    <a:cubicBezTo>
                      <a:pt x="38" y="48"/>
                      <a:pt x="49" y="97"/>
                      <a:pt x="86" y="134"/>
                    </a:cubicBezTo>
                    <a:cubicBezTo>
                      <a:pt x="111" y="160"/>
                      <a:pt x="120" y="188"/>
                      <a:pt x="115" y="217"/>
                    </a:cubicBezTo>
                  </a:path>
                </a:pathLst>
              </a:custGeom>
              <a:noFill/>
              <a:ln w="47625" cap="rnd">
                <a:solidFill>
                  <a:srgbClr val="E95F40"/>
                </a:solidFill>
                <a:miter lim="800000"/>
                <a:headEnd/>
                <a:tailEnd/>
              </a:ln>
            </p:spPr>
            <p:txBody>
              <a:bodyPr/>
              <a:lstStyle/>
              <a:p>
                <a:endParaRPr lang="en-US"/>
              </a:p>
            </p:txBody>
          </p:sp>
          <p:sp>
            <p:nvSpPr>
              <p:cNvPr id="44260" name="Freeform 1108"/>
              <p:cNvSpPr>
                <a:spLocks/>
              </p:cNvSpPr>
              <p:nvPr/>
            </p:nvSpPr>
            <p:spPr bwMode="auto">
              <a:xfrm>
                <a:off x="1182" y="2520"/>
                <a:ext cx="473" cy="115"/>
              </a:xfrm>
              <a:custGeom>
                <a:avLst/>
                <a:gdLst>
                  <a:gd name="T0" fmla="*/ 0 w 189"/>
                  <a:gd name="T1" fmla="*/ 17 h 43"/>
                  <a:gd name="T2" fmla="*/ 131 w 189"/>
                  <a:gd name="T3" fmla="*/ 32 h 43"/>
                  <a:gd name="T4" fmla="*/ 189 w 189"/>
                  <a:gd name="T5" fmla="*/ 26 h 43"/>
                  <a:gd name="T6" fmla="*/ 0 60000 65536"/>
                  <a:gd name="T7" fmla="*/ 0 60000 65536"/>
                  <a:gd name="T8" fmla="*/ 0 60000 65536"/>
                  <a:gd name="T9" fmla="*/ 0 w 189"/>
                  <a:gd name="T10" fmla="*/ 0 h 43"/>
                  <a:gd name="T11" fmla="*/ 189 w 189"/>
                  <a:gd name="T12" fmla="*/ 43 h 43"/>
                </a:gdLst>
                <a:ahLst/>
                <a:cxnLst>
                  <a:cxn ang="T6">
                    <a:pos x="T0" y="T1"/>
                  </a:cxn>
                  <a:cxn ang="T7">
                    <a:pos x="T2" y="T3"/>
                  </a:cxn>
                  <a:cxn ang="T8">
                    <a:pos x="T4" y="T5"/>
                  </a:cxn>
                </a:cxnLst>
                <a:rect l="T9" t="T10" r="T11" b="T12"/>
                <a:pathLst>
                  <a:path w="189" h="43">
                    <a:moveTo>
                      <a:pt x="0" y="17"/>
                    </a:moveTo>
                    <a:cubicBezTo>
                      <a:pt x="72" y="0"/>
                      <a:pt x="83" y="43"/>
                      <a:pt x="131" y="32"/>
                    </a:cubicBezTo>
                    <a:cubicBezTo>
                      <a:pt x="156" y="27"/>
                      <a:pt x="171" y="11"/>
                      <a:pt x="189" y="26"/>
                    </a:cubicBezTo>
                  </a:path>
                </a:pathLst>
              </a:custGeom>
              <a:noFill/>
              <a:ln w="47625" cap="rnd">
                <a:solidFill>
                  <a:srgbClr val="FBD161"/>
                </a:solidFill>
                <a:miter lim="800000"/>
                <a:headEnd/>
                <a:tailEnd/>
              </a:ln>
            </p:spPr>
            <p:txBody>
              <a:bodyPr/>
              <a:lstStyle/>
              <a:p>
                <a:endParaRPr lang="en-US"/>
              </a:p>
            </p:txBody>
          </p:sp>
          <p:sp>
            <p:nvSpPr>
              <p:cNvPr id="44261" name="Freeform 1109"/>
              <p:cNvSpPr>
                <a:spLocks/>
              </p:cNvSpPr>
              <p:nvPr/>
            </p:nvSpPr>
            <p:spPr bwMode="auto">
              <a:xfrm>
                <a:off x="2035" y="2613"/>
                <a:ext cx="642" cy="960"/>
              </a:xfrm>
              <a:custGeom>
                <a:avLst/>
                <a:gdLst>
                  <a:gd name="T0" fmla="*/ 0 w 257"/>
                  <a:gd name="T1" fmla="*/ 138 h 360"/>
                  <a:gd name="T2" fmla="*/ 29 w 257"/>
                  <a:gd name="T3" fmla="*/ 194 h 360"/>
                  <a:gd name="T4" fmla="*/ 96 w 257"/>
                  <a:gd name="T5" fmla="*/ 288 h 360"/>
                  <a:gd name="T6" fmla="*/ 162 w 257"/>
                  <a:gd name="T7" fmla="*/ 345 h 360"/>
                  <a:gd name="T8" fmla="*/ 252 w 257"/>
                  <a:gd name="T9" fmla="*/ 222 h 360"/>
                  <a:gd name="T10" fmla="*/ 240 w 257"/>
                  <a:gd name="T11" fmla="*/ 151 h 360"/>
                  <a:gd name="T12" fmla="*/ 230 w 257"/>
                  <a:gd name="T13" fmla="*/ 99 h 360"/>
                  <a:gd name="T14" fmla="*/ 239 w 257"/>
                  <a:gd name="T15" fmla="*/ 40 h 360"/>
                  <a:gd name="T16" fmla="*/ 231 w 257"/>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360"/>
                  <a:gd name="T29" fmla="*/ 257 w 257"/>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360">
                    <a:moveTo>
                      <a:pt x="0" y="138"/>
                    </a:moveTo>
                    <a:cubicBezTo>
                      <a:pt x="10" y="157"/>
                      <a:pt x="19" y="176"/>
                      <a:pt x="29" y="194"/>
                    </a:cubicBezTo>
                    <a:cubicBezTo>
                      <a:pt x="48" y="228"/>
                      <a:pt x="71" y="259"/>
                      <a:pt x="96" y="288"/>
                    </a:cubicBezTo>
                    <a:cubicBezTo>
                      <a:pt x="113" y="309"/>
                      <a:pt x="134" y="338"/>
                      <a:pt x="162" y="345"/>
                    </a:cubicBezTo>
                    <a:cubicBezTo>
                      <a:pt x="229" y="360"/>
                      <a:pt x="257" y="273"/>
                      <a:pt x="252" y="222"/>
                    </a:cubicBezTo>
                    <a:cubicBezTo>
                      <a:pt x="249" y="199"/>
                      <a:pt x="248" y="173"/>
                      <a:pt x="240" y="151"/>
                    </a:cubicBezTo>
                    <a:cubicBezTo>
                      <a:pt x="234" y="131"/>
                      <a:pt x="224" y="120"/>
                      <a:pt x="230" y="99"/>
                    </a:cubicBezTo>
                    <a:cubicBezTo>
                      <a:pt x="236" y="78"/>
                      <a:pt x="244" y="62"/>
                      <a:pt x="239" y="40"/>
                    </a:cubicBezTo>
                    <a:cubicBezTo>
                      <a:pt x="237" y="28"/>
                      <a:pt x="237" y="11"/>
                      <a:pt x="231" y="0"/>
                    </a:cubicBezTo>
                  </a:path>
                </a:pathLst>
              </a:custGeom>
              <a:noFill/>
              <a:ln w="31750" cap="rnd">
                <a:solidFill>
                  <a:srgbClr val="AB2342"/>
                </a:solidFill>
                <a:miter lim="800000"/>
                <a:headEnd/>
                <a:tailEnd/>
              </a:ln>
            </p:spPr>
            <p:txBody>
              <a:bodyPr/>
              <a:lstStyle/>
              <a:p>
                <a:endParaRPr lang="en-US"/>
              </a:p>
            </p:txBody>
          </p:sp>
          <p:sp>
            <p:nvSpPr>
              <p:cNvPr id="44262" name="Freeform 1110"/>
              <p:cNvSpPr>
                <a:spLocks/>
              </p:cNvSpPr>
              <p:nvPr/>
            </p:nvSpPr>
            <p:spPr bwMode="auto">
              <a:xfrm>
                <a:off x="1675" y="2611"/>
                <a:ext cx="360" cy="370"/>
              </a:xfrm>
              <a:custGeom>
                <a:avLst/>
                <a:gdLst>
                  <a:gd name="T0" fmla="*/ 0 w 144"/>
                  <a:gd name="T1" fmla="*/ 0 h 139"/>
                  <a:gd name="T2" fmla="*/ 32 w 144"/>
                  <a:gd name="T3" fmla="*/ 18 h 139"/>
                  <a:gd name="T4" fmla="*/ 73 w 144"/>
                  <a:gd name="T5" fmla="*/ 42 h 139"/>
                  <a:gd name="T6" fmla="*/ 144 w 144"/>
                  <a:gd name="T7" fmla="*/ 139 h 139"/>
                  <a:gd name="T8" fmla="*/ 0 60000 65536"/>
                  <a:gd name="T9" fmla="*/ 0 60000 65536"/>
                  <a:gd name="T10" fmla="*/ 0 60000 65536"/>
                  <a:gd name="T11" fmla="*/ 0 60000 65536"/>
                  <a:gd name="T12" fmla="*/ 0 w 144"/>
                  <a:gd name="T13" fmla="*/ 0 h 139"/>
                  <a:gd name="T14" fmla="*/ 144 w 144"/>
                  <a:gd name="T15" fmla="*/ 139 h 139"/>
                </a:gdLst>
                <a:ahLst/>
                <a:cxnLst>
                  <a:cxn ang="T8">
                    <a:pos x="T0" y="T1"/>
                  </a:cxn>
                  <a:cxn ang="T9">
                    <a:pos x="T2" y="T3"/>
                  </a:cxn>
                  <a:cxn ang="T10">
                    <a:pos x="T4" y="T5"/>
                  </a:cxn>
                  <a:cxn ang="T11">
                    <a:pos x="T6" y="T7"/>
                  </a:cxn>
                </a:cxnLst>
                <a:rect l="T12" t="T13" r="T14" b="T15"/>
                <a:pathLst>
                  <a:path w="144" h="139">
                    <a:moveTo>
                      <a:pt x="0" y="0"/>
                    </a:moveTo>
                    <a:cubicBezTo>
                      <a:pt x="6" y="11"/>
                      <a:pt x="22" y="12"/>
                      <a:pt x="32" y="18"/>
                    </a:cubicBezTo>
                    <a:cubicBezTo>
                      <a:pt x="46" y="26"/>
                      <a:pt x="61" y="32"/>
                      <a:pt x="73" y="42"/>
                    </a:cubicBezTo>
                    <a:cubicBezTo>
                      <a:pt x="103" y="67"/>
                      <a:pt x="125" y="103"/>
                      <a:pt x="144" y="139"/>
                    </a:cubicBezTo>
                  </a:path>
                </a:pathLst>
              </a:custGeom>
              <a:noFill/>
              <a:ln w="31750" cap="rnd">
                <a:solidFill>
                  <a:srgbClr val="E95F40"/>
                </a:solidFill>
                <a:miter lim="800000"/>
                <a:headEnd/>
                <a:tailEnd/>
              </a:ln>
            </p:spPr>
            <p:txBody>
              <a:bodyPr/>
              <a:lstStyle/>
              <a:p>
                <a:endParaRPr lang="en-US"/>
              </a:p>
            </p:txBody>
          </p:sp>
          <p:sp>
            <p:nvSpPr>
              <p:cNvPr id="44263" name="Freeform 1111"/>
              <p:cNvSpPr>
                <a:spLocks/>
              </p:cNvSpPr>
              <p:nvPr/>
            </p:nvSpPr>
            <p:spPr bwMode="auto">
              <a:xfrm>
                <a:off x="1130" y="3123"/>
                <a:ext cx="1192" cy="656"/>
              </a:xfrm>
              <a:custGeom>
                <a:avLst/>
                <a:gdLst>
                  <a:gd name="T0" fmla="*/ 351 w 477"/>
                  <a:gd name="T1" fmla="*/ 0 h 246"/>
                  <a:gd name="T2" fmla="*/ 384 w 477"/>
                  <a:gd name="T3" fmla="*/ 34 h 246"/>
                  <a:gd name="T4" fmla="*/ 450 w 477"/>
                  <a:gd name="T5" fmla="*/ 107 h 246"/>
                  <a:gd name="T6" fmla="*/ 448 w 477"/>
                  <a:gd name="T7" fmla="*/ 215 h 246"/>
                  <a:gd name="T8" fmla="*/ 320 w 477"/>
                  <a:gd name="T9" fmla="*/ 220 h 246"/>
                  <a:gd name="T10" fmla="*/ 274 w 477"/>
                  <a:gd name="T11" fmla="*/ 226 h 246"/>
                  <a:gd name="T12" fmla="*/ 209 w 477"/>
                  <a:gd name="T13" fmla="*/ 219 h 246"/>
                  <a:gd name="T14" fmla="*/ 161 w 477"/>
                  <a:gd name="T15" fmla="*/ 211 h 246"/>
                  <a:gd name="T16" fmla="*/ 108 w 477"/>
                  <a:gd name="T17" fmla="*/ 186 h 246"/>
                  <a:gd name="T18" fmla="*/ 63 w 477"/>
                  <a:gd name="T19" fmla="*/ 178 h 246"/>
                  <a:gd name="T20" fmla="*/ 37 w 477"/>
                  <a:gd name="T21" fmla="*/ 180 h 246"/>
                  <a:gd name="T22" fmla="*/ 0 w 477"/>
                  <a:gd name="T23" fmla="*/ 163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7"/>
                  <a:gd name="T37" fmla="*/ 0 h 246"/>
                  <a:gd name="T38" fmla="*/ 477 w 477"/>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7" h="246">
                    <a:moveTo>
                      <a:pt x="351" y="0"/>
                    </a:moveTo>
                    <a:cubicBezTo>
                      <a:pt x="362" y="11"/>
                      <a:pt x="374" y="23"/>
                      <a:pt x="384" y="34"/>
                    </a:cubicBezTo>
                    <a:cubicBezTo>
                      <a:pt x="405" y="59"/>
                      <a:pt x="429" y="81"/>
                      <a:pt x="450" y="107"/>
                    </a:cubicBezTo>
                    <a:cubicBezTo>
                      <a:pt x="473" y="136"/>
                      <a:pt x="477" y="189"/>
                      <a:pt x="448" y="215"/>
                    </a:cubicBezTo>
                    <a:cubicBezTo>
                      <a:pt x="414" y="246"/>
                      <a:pt x="360" y="218"/>
                      <a:pt x="320" y="220"/>
                    </a:cubicBezTo>
                    <a:cubicBezTo>
                      <a:pt x="304" y="221"/>
                      <a:pt x="289" y="223"/>
                      <a:pt x="274" y="226"/>
                    </a:cubicBezTo>
                    <a:cubicBezTo>
                      <a:pt x="253" y="229"/>
                      <a:pt x="231" y="223"/>
                      <a:pt x="209" y="219"/>
                    </a:cubicBezTo>
                    <a:cubicBezTo>
                      <a:pt x="192" y="217"/>
                      <a:pt x="176" y="217"/>
                      <a:pt x="161" y="211"/>
                    </a:cubicBezTo>
                    <a:cubicBezTo>
                      <a:pt x="142" y="204"/>
                      <a:pt x="126" y="192"/>
                      <a:pt x="108" y="186"/>
                    </a:cubicBezTo>
                    <a:cubicBezTo>
                      <a:pt x="92" y="181"/>
                      <a:pt x="79" y="178"/>
                      <a:pt x="63" y="178"/>
                    </a:cubicBezTo>
                    <a:cubicBezTo>
                      <a:pt x="54" y="178"/>
                      <a:pt x="46" y="180"/>
                      <a:pt x="37" y="180"/>
                    </a:cubicBezTo>
                    <a:cubicBezTo>
                      <a:pt x="20" y="181"/>
                      <a:pt x="13" y="174"/>
                      <a:pt x="0" y="163"/>
                    </a:cubicBezTo>
                  </a:path>
                </a:pathLst>
              </a:custGeom>
              <a:noFill/>
              <a:ln w="31750" cap="rnd">
                <a:solidFill>
                  <a:srgbClr val="AB2342"/>
                </a:solidFill>
                <a:miter lim="800000"/>
                <a:headEnd/>
                <a:tailEnd/>
              </a:ln>
            </p:spPr>
            <p:txBody>
              <a:bodyPr/>
              <a:lstStyle/>
              <a:p>
                <a:endParaRPr lang="en-US"/>
              </a:p>
            </p:txBody>
          </p:sp>
          <p:sp>
            <p:nvSpPr>
              <p:cNvPr id="44264" name="Freeform 1112"/>
              <p:cNvSpPr>
                <a:spLocks/>
              </p:cNvSpPr>
              <p:nvPr/>
            </p:nvSpPr>
            <p:spPr bwMode="auto">
              <a:xfrm>
                <a:off x="1665" y="3325"/>
                <a:ext cx="220" cy="395"/>
              </a:xfrm>
              <a:custGeom>
                <a:avLst/>
                <a:gdLst>
                  <a:gd name="T0" fmla="*/ 88 w 88"/>
                  <a:gd name="T1" fmla="*/ 0 h 148"/>
                  <a:gd name="T2" fmla="*/ 56 w 88"/>
                  <a:gd name="T3" fmla="*/ 99 h 148"/>
                  <a:gd name="T4" fmla="*/ 0 w 88"/>
                  <a:gd name="T5" fmla="*/ 144 h 148"/>
                  <a:gd name="T6" fmla="*/ 0 60000 65536"/>
                  <a:gd name="T7" fmla="*/ 0 60000 65536"/>
                  <a:gd name="T8" fmla="*/ 0 60000 65536"/>
                  <a:gd name="T9" fmla="*/ 0 w 88"/>
                  <a:gd name="T10" fmla="*/ 0 h 148"/>
                  <a:gd name="T11" fmla="*/ 88 w 88"/>
                  <a:gd name="T12" fmla="*/ 148 h 148"/>
                </a:gdLst>
                <a:ahLst/>
                <a:cxnLst>
                  <a:cxn ang="T6">
                    <a:pos x="T0" y="T1"/>
                  </a:cxn>
                  <a:cxn ang="T7">
                    <a:pos x="T2" y="T3"/>
                  </a:cxn>
                  <a:cxn ang="T8">
                    <a:pos x="T4" y="T5"/>
                  </a:cxn>
                </a:cxnLst>
                <a:rect l="T9" t="T10" r="T11" b="T12"/>
                <a:pathLst>
                  <a:path w="88" h="148">
                    <a:moveTo>
                      <a:pt x="88" y="0"/>
                    </a:moveTo>
                    <a:cubicBezTo>
                      <a:pt x="69" y="33"/>
                      <a:pt x="66" y="64"/>
                      <a:pt x="56" y="99"/>
                    </a:cubicBezTo>
                    <a:cubicBezTo>
                      <a:pt x="47" y="130"/>
                      <a:pt x="12" y="148"/>
                      <a:pt x="0" y="144"/>
                    </a:cubicBezTo>
                  </a:path>
                </a:pathLst>
              </a:custGeom>
              <a:noFill/>
              <a:ln w="31750">
                <a:solidFill>
                  <a:srgbClr val="AB2342"/>
                </a:solidFill>
                <a:miter lim="800000"/>
                <a:headEnd/>
                <a:tailEnd/>
              </a:ln>
            </p:spPr>
            <p:txBody>
              <a:bodyPr/>
              <a:lstStyle/>
              <a:p>
                <a:endParaRPr lang="en-US"/>
              </a:p>
            </p:txBody>
          </p:sp>
          <p:sp>
            <p:nvSpPr>
              <p:cNvPr id="44265" name="Freeform 1113"/>
              <p:cNvSpPr>
                <a:spLocks/>
              </p:cNvSpPr>
              <p:nvPr/>
            </p:nvSpPr>
            <p:spPr bwMode="auto">
              <a:xfrm>
                <a:off x="1297" y="3283"/>
                <a:ext cx="138" cy="320"/>
              </a:xfrm>
              <a:custGeom>
                <a:avLst/>
                <a:gdLst>
                  <a:gd name="T0" fmla="*/ 28 w 55"/>
                  <a:gd name="T1" fmla="*/ 120 h 120"/>
                  <a:gd name="T2" fmla="*/ 47 w 55"/>
                  <a:gd name="T3" fmla="*/ 63 h 120"/>
                  <a:gd name="T4" fmla="*/ 34 w 55"/>
                  <a:gd name="T5" fmla="*/ 0 h 120"/>
                  <a:gd name="T6" fmla="*/ 0 60000 65536"/>
                  <a:gd name="T7" fmla="*/ 0 60000 65536"/>
                  <a:gd name="T8" fmla="*/ 0 60000 65536"/>
                  <a:gd name="T9" fmla="*/ 0 w 55"/>
                  <a:gd name="T10" fmla="*/ 0 h 120"/>
                  <a:gd name="T11" fmla="*/ 55 w 55"/>
                  <a:gd name="T12" fmla="*/ 120 h 120"/>
                </a:gdLst>
                <a:ahLst/>
                <a:cxnLst>
                  <a:cxn ang="T6">
                    <a:pos x="T0" y="T1"/>
                  </a:cxn>
                  <a:cxn ang="T7">
                    <a:pos x="T2" y="T3"/>
                  </a:cxn>
                  <a:cxn ang="T8">
                    <a:pos x="T4" y="T5"/>
                  </a:cxn>
                </a:cxnLst>
                <a:rect l="T9" t="T10" r="T11" b="T12"/>
                <a:pathLst>
                  <a:path w="55" h="120">
                    <a:moveTo>
                      <a:pt x="28" y="120"/>
                    </a:moveTo>
                    <a:cubicBezTo>
                      <a:pt x="0" y="109"/>
                      <a:pt x="43" y="74"/>
                      <a:pt x="47" y="63"/>
                    </a:cubicBezTo>
                    <a:cubicBezTo>
                      <a:pt x="55" y="41"/>
                      <a:pt x="32" y="18"/>
                      <a:pt x="34" y="0"/>
                    </a:cubicBezTo>
                  </a:path>
                </a:pathLst>
              </a:custGeom>
              <a:noFill/>
              <a:ln w="15875" cap="rnd">
                <a:solidFill>
                  <a:srgbClr val="AB2342"/>
                </a:solidFill>
                <a:miter lim="800000"/>
                <a:headEnd/>
                <a:tailEnd/>
              </a:ln>
            </p:spPr>
            <p:txBody>
              <a:bodyPr/>
              <a:lstStyle/>
              <a:p>
                <a:endParaRPr lang="en-US"/>
              </a:p>
            </p:txBody>
          </p:sp>
          <p:sp>
            <p:nvSpPr>
              <p:cNvPr id="44266" name="Freeform 1114"/>
              <p:cNvSpPr>
                <a:spLocks/>
              </p:cNvSpPr>
              <p:nvPr/>
            </p:nvSpPr>
            <p:spPr bwMode="auto">
              <a:xfrm>
                <a:off x="1305" y="3301"/>
                <a:ext cx="127" cy="195"/>
              </a:xfrm>
              <a:custGeom>
                <a:avLst/>
                <a:gdLst>
                  <a:gd name="T0" fmla="*/ 32 w 51"/>
                  <a:gd name="T1" fmla="*/ 73 h 73"/>
                  <a:gd name="T2" fmla="*/ 1 w 51"/>
                  <a:gd name="T3" fmla="*/ 0 h 73"/>
                  <a:gd name="T4" fmla="*/ 0 60000 65536"/>
                  <a:gd name="T5" fmla="*/ 0 60000 65536"/>
                  <a:gd name="T6" fmla="*/ 0 w 51"/>
                  <a:gd name="T7" fmla="*/ 0 h 73"/>
                  <a:gd name="T8" fmla="*/ 51 w 51"/>
                  <a:gd name="T9" fmla="*/ 73 h 73"/>
                </a:gdLst>
                <a:ahLst/>
                <a:cxnLst>
                  <a:cxn ang="T4">
                    <a:pos x="T0" y="T1"/>
                  </a:cxn>
                  <a:cxn ang="T5">
                    <a:pos x="T2" y="T3"/>
                  </a:cxn>
                </a:cxnLst>
                <a:rect l="T6" t="T7" r="T8" b="T9"/>
                <a:pathLst>
                  <a:path w="51" h="73">
                    <a:moveTo>
                      <a:pt x="32" y="73"/>
                    </a:moveTo>
                    <a:cubicBezTo>
                      <a:pt x="51" y="46"/>
                      <a:pt x="0" y="22"/>
                      <a:pt x="1" y="0"/>
                    </a:cubicBezTo>
                  </a:path>
                </a:pathLst>
              </a:custGeom>
              <a:noFill/>
              <a:ln w="15875" cap="rnd">
                <a:solidFill>
                  <a:srgbClr val="AB2342"/>
                </a:solidFill>
                <a:miter lim="800000"/>
                <a:headEnd/>
                <a:tailEnd/>
              </a:ln>
            </p:spPr>
            <p:txBody>
              <a:bodyPr/>
              <a:lstStyle/>
              <a:p>
                <a:endParaRPr lang="en-US"/>
              </a:p>
            </p:txBody>
          </p:sp>
          <p:sp>
            <p:nvSpPr>
              <p:cNvPr id="44267" name="Freeform 1115"/>
              <p:cNvSpPr>
                <a:spLocks/>
              </p:cNvSpPr>
              <p:nvPr/>
            </p:nvSpPr>
            <p:spPr bwMode="auto">
              <a:xfrm>
                <a:off x="1415" y="3389"/>
                <a:ext cx="67" cy="64"/>
              </a:xfrm>
              <a:custGeom>
                <a:avLst/>
                <a:gdLst>
                  <a:gd name="T0" fmla="*/ 0 w 27"/>
                  <a:gd name="T1" fmla="*/ 24 h 24"/>
                  <a:gd name="T2" fmla="*/ 27 w 27"/>
                  <a:gd name="T3" fmla="*/ 0 h 24"/>
                  <a:gd name="T4" fmla="*/ 0 60000 65536"/>
                  <a:gd name="T5" fmla="*/ 0 60000 65536"/>
                  <a:gd name="T6" fmla="*/ 0 w 27"/>
                  <a:gd name="T7" fmla="*/ 0 h 24"/>
                  <a:gd name="T8" fmla="*/ 27 w 27"/>
                  <a:gd name="T9" fmla="*/ 24 h 24"/>
                </a:gdLst>
                <a:ahLst/>
                <a:cxnLst>
                  <a:cxn ang="T4">
                    <a:pos x="T0" y="T1"/>
                  </a:cxn>
                  <a:cxn ang="T5">
                    <a:pos x="T2" y="T3"/>
                  </a:cxn>
                </a:cxnLst>
                <a:rect l="T6" t="T7" r="T8" b="T9"/>
                <a:pathLst>
                  <a:path w="27" h="24">
                    <a:moveTo>
                      <a:pt x="0" y="24"/>
                    </a:moveTo>
                    <a:cubicBezTo>
                      <a:pt x="6" y="13"/>
                      <a:pt x="23" y="12"/>
                      <a:pt x="27" y="0"/>
                    </a:cubicBezTo>
                  </a:path>
                </a:pathLst>
              </a:custGeom>
              <a:noFill/>
              <a:ln w="15875" cap="rnd">
                <a:solidFill>
                  <a:srgbClr val="AB2342"/>
                </a:solidFill>
                <a:miter lim="800000"/>
                <a:headEnd/>
                <a:tailEnd/>
              </a:ln>
            </p:spPr>
            <p:txBody>
              <a:bodyPr/>
              <a:lstStyle/>
              <a:p>
                <a:endParaRPr lang="en-US"/>
              </a:p>
            </p:txBody>
          </p:sp>
          <p:sp>
            <p:nvSpPr>
              <p:cNvPr id="44268" name="Freeform 1116"/>
              <p:cNvSpPr>
                <a:spLocks/>
              </p:cNvSpPr>
              <p:nvPr/>
            </p:nvSpPr>
            <p:spPr bwMode="auto">
              <a:xfrm>
                <a:off x="1115" y="3291"/>
                <a:ext cx="117" cy="309"/>
              </a:xfrm>
              <a:custGeom>
                <a:avLst/>
                <a:gdLst>
                  <a:gd name="T0" fmla="*/ 43 w 47"/>
                  <a:gd name="T1" fmla="*/ 116 h 116"/>
                  <a:gd name="T2" fmla="*/ 13 w 47"/>
                  <a:gd name="T3" fmla="*/ 0 h 116"/>
                  <a:gd name="T4" fmla="*/ 0 60000 65536"/>
                  <a:gd name="T5" fmla="*/ 0 60000 65536"/>
                  <a:gd name="T6" fmla="*/ 0 w 47"/>
                  <a:gd name="T7" fmla="*/ 0 h 116"/>
                  <a:gd name="T8" fmla="*/ 47 w 47"/>
                  <a:gd name="T9" fmla="*/ 116 h 116"/>
                </a:gdLst>
                <a:ahLst/>
                <a:cxnLst>
                  <a:cxn ang="T4">
                    <a:pos x="T0" y="T1"/>
                  </a:cxn>
                  <a:cxn ang="T5">
                    <a:pos x="T2" y="T3"/>
                  </a:cxn>
                </a:cxnLst>
                <a:rect l="T6" t="T7" r="T8" b="T9"/>
                <a:pathLst>
                  <a:path w="47" h="116">
                    <a:moveTo>
                      <a:pt x="43" y="116"/>
                    </a:moveTo>
                    <a:cubicBezTo>
                      <a:pt x="0" y="90"/>
                      <a:pt x="47" y="27"/>
                      <a:pt x="13" y="0"/>
                    </a:cubicBezTo>
                  </a:path>
                </a:pathLst>
              </a:custGeom>
              <a:noFill/>
              <a:ln w="15875" cap="rnd">
                <a:solidFill>
                  <a:srgbClr val="AB2342"/>
                </a:solidFill>
                <a:miter lim="800000"/>
                <a:headEnd/>
                <a:tailEnd/>
              </a:ln>
            </p:spPr>
            <p:txBody>
              <a:bodyPr/>
              <a:lstStyle/>
              <a:p>
                <a:endParaRPr lang="en-US"/>
              </a:p>
            </p:txBody>
          </p:sp>
          <p:sp>
            <p:nvSpPr>
              <p:cNvPr id="44269" name="Freeform 1117"/>
              <p:cNvSpPr>
                <a:spLocks/>
              </p:cNvSpPr>
              <p:nvPr/>
            </p:nvSpPr>
            <p:spPr bwMode="auto">
              <a:xfrm>
                <a:off x="1177" y="3283"/>
                <a:ext cx="68" cy="176"/>
              </a:xfrm>
              <a:custGeom>
                <a:avLst/>
                <a:gdLst>
                  <a:gd name="T0" fmla="*/ 0 w 27"/>
                  <a:gd name="T1" fmla="*/ 66 h 66"/>
                  <a:gd name="T2" fmla="*/ 14 w 27"/>
                  <a:gd name="T3" fmla="*/ 28 h 66"/>
                  <a:gd name="T4" fmla="*/ 27 w 27"/>
                  <a:gd name="T5" fmla="*/ 0 h 66"/>
                  <a:gd name="T6" fmla="*/ 0 60000 65536"/>
                  <a:gd name="T7" fmla="*/ 0 60000 65536"/>
                  <a:gd name="T8" fmla="*/ 0 60000 65536"/>
                  <a:gd name="T9" fmla="*/ 0 w 27"/>
                  <a:gd name="T10" fmla="*/ 0 h 66"/>
                  <a:gd name="T11" fmla="*/ 27 w 27"/>
                  <a:gd name="T12" fmla="*/ 66 h 66"/>
                </a:gdLst>
                <a:ahLst/>
                <a:cxnLst>
                  <a:cxn ang="T6">
                    <a:pos x="T0" y="T1"/>
                  </a:cxn>
                  <a:cxn ang="T7">
                    <a:pos x="T2" y="T3"/>
                  </a:cxn>
                  <a:cxn ang="T8">
                    <a:pos x="T4" y="T5"/>
                  </a:cxn>
                </a:cxnLst>
                <a:rect l="T9" t="T10" r="T11" b="T12"/>
                <a:pathLst>
                  <a:path w="27" h="66">
                    <a:moveTo>
                      <a:pt x="0" y="66"/>
                    </a:moveTo>
                    <a:cubicBezTo>
                      <a:pt x="2" y="51"/>
                      <a:pt x="5" y="40"/>
                      <a:pt x="14" y="28"/>
                    </a:cubicBezTo>
                    <a:cubicBezTo>
                      <a:pt x="20" y="20"/>
                      <a:pt x="27" y="11"/>
                      <a:pt x="27" y="0"/>
                    </a:cubicBezTo>
                  </a:path>
                </a:pathLst>
              </a:custGeom>
              <a:noFill/>
              <a:ln w="15875" cap="rnd">
                <a:solidFill>
                  <a:srgbClr val="AB2342"/>
                </a:solidFill>
                <a:miter lim="800000"/>
                <a:headEnd/>
                <a:tailEnd/>
              </a:ln>
            </p:spPr>
            <p:txBody>
              <a:bodyPr/>
              <a:lstStyle/>
              <a:p>
                <a:endParaRPr lang="en-US"/>
              </a:p>
            </p:txBody>
          </p:sp>
          <p:sp>
            <p:nvSpPr>
              <p:cNvPr id="44270" name="Freeform 1118"/>
              <p:cNvSpPr>
                <a:spLocks/>
              </p:cNvSpPr>
              <p:nvPr/>
            </p:nvSpPr>
            <p:spPr bwMode="auto">
              <a:xfrm>
                <a:off x="962" y="3379"/>
                <a:ext cx="175" cy="186"/>
              </a:xfrm>
              <a:custGeom>
                <a:avLst/>
                <a:gdLst>
                  <a:gd name="T0" fmla="*/ 70 w 70"/>
                  <a:gd name="T1" fmla="*/ 70 h 70"/>
                  <a:gd name="T2" fmla="*/ 47 w 70"/>
                  <a:gd name="T3" fmla="*/ 32 h 70"/>
                  <a:gd name="T4" fmla="*/ 0 w 70"/>
                  <a:gd name="T5" fmla="*/ 0 h 70"/>
                  <a:gd name="T6" fmla="*/ 0 60000 65536"/>
                  <a:gd name="T7" fmla="*/ 0 60000 65536"/>
                  <a:gd name="T8" fmla="*/ 0 60000 65536"/>
                  <a:gd name="T9" fmla="*/ 0 w 70"/>
                  <a:gd name="T10" fmla="*/ 0 h 70"/>
                  <a:gd name="T11" fmla="*/ 70 w 70"/>
                  <a:gd name="T12" fmla="*/ 70 h 70"/>
                </a:gdLst>
                <a:ahLst/>
                <a:cxnLst>
                  <a:cxn ang="T6">
                    <a:pos x="T0" y="T1"/>
                  </a:cxn>
                  <a:cxn ang="T7">
                    <a:pos x="T2" y="T3"/>
                  </a:cxn>
                  <a:cxn ang="T8">
                    <a:pos x="T4" y="T5"/>
                  </a:cxn>
                </a:cxnLst>
                <a:rect l="T9" t="T10" r="T11" b="T12"/>
                <a:pathLst>
                  <a:path w="70" h="70">
                    <a:moveTo>
                      <a:pt x="70" y="70"/>
                    </a:moveTo>
                    <a:cubicBezTo>
                      <a:pt x="59" y="59"/>
                      <a:pt x="57" y="46"/>
                      <a:pt x="47" y="32"/>
                    </a:cubicBezTo>
                    <a:cubicBezTo>
                      <a:pt x="35" y="16"/>
                      <a:pt x="5" y="21"/>
                      <a:pt x="0" y="0"/>
                    </a:cubicBezTo>
                  </a:path>
                </a:pathLst>
              </a:custGeom>
              <a:noFill/>
              <a:ln w="15875" cap="rnd">
                <a:solidFill>
                  <a:srgbClr val="AB2342"/>
                </a:solidFill>
                <a:miter lim="800000"/>
                <a:headEnd/>
                <a:tailEnd/>
              </a:ln>
            </p:spPr>
            <p:txBody>
              <a:bodyPr/>
              <a:lstStyle/>
              <a:p>
                <a:endParaRPr lang="en-US"/>
              </a:p>
            </p:txBody>
          </p:sp>
          <p:sp>
            <p:nvSpPr>
              <p:cNvPr id="44271" name="Freeform 1119"/>
              <p:cNvSpPr>
                <a:spLocks/>
              </p:cNvSpPr>
              <p:nvPr/>
            </p:nvSpPr>
            <p:spPr bwMode="auto">
              <a:xfrm>
                <a:off x="982" y="3456"/>
                <a:ext cx="110" cy="37"/>
              </a:xfrm>
              <a:custGeom>
                <a:avLst/>
                <a:gdLst>
                  <a:gd name="T0" fmla="*/ 44 w 44"/>
                  <a:gd name="T1" fmla="*/ 10 h 14"/>
                  <a:gd name="T2" fmla="*/ 0 w 44"/>
                  <a:gd name="T3" fmla="*/ 3 h 14"/>
                  <a:gd name="T4" fmla="*/ 0 60000 65536"/>
                  <a:gd name="T5" fmla="*/ 0 60000 65536"/>
                  <a:gd name="T6" fmla="*/ 0 w 44"/>
                  <a:gd name="T7" fmla="*/ 0 h 14"/>
                  <a:gd name="T8" fmla="*/ 44 w 44"/>
                  <a:gd name="T9" fmla="*/ 14 h 14"/>
                </a:gdLst>
                <a:ahLst/>
                <a:cxnLst>
                  <a:cxn ang="T4">
                    <a:pos x="T0" y="T1"/>
                  </a:cxn>
                  <a:cxn ang="T5">
                    <a:pos x="T2" y="T3"/>
                  </a:cxn>
                </a:cxnLst>
                <a:rect l="T6" t="T7" r="T8" b="T9"/>
                <a:pathLst>
                  <a:path w="44" h="14">
                    <a:moveTo>
                      <a:pt x="44" y="10"/>
                    </a:moveTo>
                    <a:cubicBezTo>
                      <a:pt x="31" y="0"/>
                      <a:pt x="11" y="14"/>
                      <a:pt x="0" y="3"/>
                    </a:cubicBezTo>
                  </a:path>
                </a:pathLst>
              </a:custGeom>
              <a:noFill/>
              <a:ln w="15875" cap="rnd">
                <a:solidFill>
                  <a:srgbClr val="AB2342"/>
                </a:solidFill>
                <a:miter lim="800000"/>
                <a:headEnd/>
                <a:tailEnd/>
              </a:ln>
            </p:spPr>
            <p:txBody>
              <a:bodyPr/>
              <a:lstStyle/>
              <a:p>
                <a:endParaRPr lang="en-US"/>
              </a:p>
            </p:txBody>
          </p:sp>
          <p:sp>
            <p:nvSpPr>
              <p:cNvPr id="44272" name="Freeform 1120"/>
              <p:cNvSpPr>
                <a:spLocks/>
              </p:cNvSpPr>
              <p:nvPr/>
            </p:nvSpPr>
            <p:spPr bwMode="auto">
              <a:xfrm>
                <a:off x="1342" y="3187"/>
                <a:ext cx="200" cy="120"/>
              </a:xfrm>
              <a:custGeom>
                <a:avLst/>
                <a:gdLst>
                  <a:gd name="T0" fmla="*/ 80 w 80"/>
                  <a:gd name="T1" fmla="*/ 45 h 45"/>
                  <a:gd name="T2" fmla="*/ 57 w 80"/>
                  <a:gd name="T3" fmla="*/ 40 h 45"/>
                  <a:gd name="T4" fmla="*/ 35 w 80"/>
                  <a:gd name="T5" fmla="*/ 40 h 45"/>
                  <a:gd name="T6" fmla="*/ 23 w 80"/>
                  <a:gd name="T7" fmla="*/ 18 h 45"/>
                  <a:gd name="T8" fmla="*/ 0 w 80"/>
                  <a:gd name="T9" fmla="*/ 0 h 45"/>
                  <a:gd name="T10" fmla="*/ 0 60000 65536"/>
                  <a:gd name="T11" fmla="*/ 0 60000 65536"/>
                  <a:gd name="T12" fmla="*/ 0 60000 65536"/>
                  <a:gd name="T13" fmla="*/ 0 60000 65536"/>
                  <a:gd name="T14" fmla="*/ 0 60000 65536"/>
                  <a:gd name="T15" fmla="*/ 0 w 80"/>
                  <a:gd name="T16" fmla="*/ 0 h 45"/>
                  <a:gd name="T17" fmla="*/ 80 w 80"/>
                  <a:gd name="T18" fmla="*/ 45 h 45"/>
                </a:gdLst>
                <a:ahLst/>
                <a:cxnLst>
                  <a:cxn ang="T10">
                    <a:pos x="T0" y="T1"/>
                  </a:cxn>
                  <a:cxn ang="T11">
                    <a:pos x="T2" y="T3"/>
                  </a:cxn>
                  <a:cxn ang="T12">
                    <a:pos x="T4" y="T5"/>
                  </a:cxn>
                  <a:cxn ang="T13">
                    <a:pos x="T6" y="T7"/>
                  </a:cxn>
                  <a:cxn ang="T14">
                    <a:pos x="T8" y="T9"/>
                  </a:cxn>
                </a:cxnLst>
                <a:rect l="T15" t="T16" r="T17" b="T18"/>
                <a:pathLst>
                  <a:path w="80" h="45">
                    <a:moveTo>
                      <a:pt x="80" y="45"/>
                    </a:moveTo>
                    <a:cubicBezTo>
                      <a:pt x="72" y="44"/>
                      <a:pt x="64" y="42"/>
                      <a:pt x="57" y="40"/>
                    </a:cubicBezTo>
                    <a:cubicBezTo>
                      <a:pt x="48" y="37"/>
                      <a:pt x="43" y="43"/>
                      <a:pt x="35" y="40"/>
                    </a:cubicBezTo>
                    <a:cubicBezTo>
                      <a:pt x="26" y="35"/>
                      <a:pt x="28" y="25"/>
                      <a:pt x="23" y="18"/>
                    </a:cubicBezTo>
                    <a:cubicBezTo>
                      <a:pt x="17" y="10"/>
                      <a:pt x="3" y="9"/>
                      <a:pt x="0" y="0"/>
                    </a:cubicBezTo>
                  </a:path>
                </a:pathLst>
              </a:custGeom>
              <a:noFill/>
              <a:ln w="15875" cap="rnd">
                <a:solidFill>
                  <a:srgbClr val="AB2342"/>
                </a:solidFill>
                <a:miter lim="800000"/>
                <a:headEnd/>
                <a:tailEnd/>
              </a:ln>
            </p:spPr>
            <p:txBody>
              <a:bodyPr/>
              <a:lstStyle/>
              <a:p>
                <a:endParaRPr lang="en-US"/>
              </a:p>
            </p:txBody>
          </p:sp>
        </p:grpSp>
        <p:sp>
          <p:nvSpPr>
            <p:cNvPr id="44051" name="Freeform 1121"/>
            <p:cNvSpPr>
              <a:spLocks/>
            </p:cNvSpPr>
            <p:nvPr/>
          </p:nvSpPr>
          <p:spPr bwMode="auto">
            <a:xfrm>
              <a:off x="1362" y="3080"/>
              <a:ext cx="70" cy="160"/>
            </a:xfrm>
            <a:custGeom>
              <a:avLst/>
              <a:gdLst>
                <a:gd name="T0" fmla="*/ 16 w 28"/>
                <a:gd name="T1" fmla="*/ 60 h 60"/>
                <a:gd name="T2" fmla="*/ 13 w 28"/>
                <a:gd name="T3" fmla="*/ 0 h 60"/>
                <a:gd name="T4" fmla="*/ 0 60000 65536"/>
                <a:gd name="T5" fmla="*/ 0 60000 65536"/>
                <a:gd name="T6" fmla="*/ 0 w 28"/>
                <a:gd name="T7" fmla="*/ 0 h 60"/>
                <a:gd name="T8" fmla="*/ 28 w 28"/>
                <a:gd name="T9" fmla="*/ 60 h 60"/>
              </a:gdLst>
              <a:ahLst/>
              <a:cxnLst>
                <a:cxn ang="T4">
                  <a:pos x="T0" y="T1"/>
                </a:cxn>
                <a:cxn ang="T5">
                  <a:pos x="T2" y="T3"/>
                </a:cxn>
              </a:cxnLst>
              <a:rect l="T6" t="T7" r="T8" b="T9"/>
              <a:pathLst>
                <a:path w="28" h="60">
                  <a:moveTo>
                    <a:pt x="16" y="60"/>
                  </a:moveTo>
                  <a:cubicBezTo>
                    <a:pt x="0" y="41"/>
                    <a:pt x="28" y="19"/>
                    <a:pt x="13" y="0"/>
                  </a:cubicBezTo>
                </a:path>
              </a:pathLst>
            </a:custGeom>
            <a:noFill/>
            <a:ln w="15875" cap="rnd">
              <a:solidFill>
                <a:srgbClr val="AB2342"/>
              </a:solidFill>
              <a:miter lim="800000"/>
              <a:headEnd/>
              <a:tailEnd/>
            </a:ln>
          </p:spPr>
          <p:txBody>
            <a:bodyPr/>
            <a:lstStyle/>
            <a:p>
              <a:endParaRPr lang="en-US"/>
            </a:p>
          </p:txBody>
        </p:sp>
        <p:sp>
          <p:nvSpPr>
            <p:cNvPr id="44052" name="Freeform 1122"/>
            <p:cNvSpPr>
              <a:spLocks/>
            </p:cNvSpPr>
            <p:nvPr/>
          </p:nvSpPr>
          <p:spPr bwMode="auto">
            <a:xfrm>
              <a:off x="1392" y="3120"/>
              <a:ext cx="63" cy="53"/>
            </a:xfrm>
            <a:custGeom>
              <a:avLst/>
              <a:gdLst>
                <a:gd name="T0" fmla="*/ 0 w 25"/>
                <a:gd name="T1" fmla="*/ 20 h 20"/>
                <a:gd name="T2" fmla="*/ 25 w 25"/>
                <a:gd name="T3" fmla="*/ 0 h 20"/>
                <a:gd name="T4" fmla="*/ 0 60000 65536"/>
                <a:gd name="T5" fmla="*/ 0 60000 65536"/>
                <a:gd name="T6" fmla="*/ 0 w 25"/>
                <a:gd name="T7" fmla="*/ 0 h 20"/>
                <a:gd name="T8" fmla="*/ 25 w 25"/>
                <a:gd name="T9" fmla="*/ 20 h 20"/>
              </a:gdLst>
              <a:ahLst/>
              <a:cxnLst>
                <a:cxn ang="T4">
                  <a:pos x="T0" y="T1"/>
                </a:cxn>
                <a:cxn ang="T5">
                  <a:pos x="T2" y="T3"/>
                </a:cxn>
              </a:cxnLst>
              <a:rect l="T6" t="T7" r="T8" b="T9"/>
              <a:pathLst>
                <a:path w="25" h="20">
                  <a:moveTo>
                    <a:pt x="0" y="20"/>
                  </a:moveTo>
                  <a:cubicBezTo>
                    <a:pt x="1" y="9"/>
                    <a:pt x="20" y="10"/>
                    <a:pt x="25" y="0"/>
                  </a:cubicBezTo>
                </a:path>
              </a:pathLst>
            </a:custGeom>
            <a:noFill/>
            <a:ln w="15875" cap="rnd">
              <a:solidFill>
                <a:srgbClr val="AB2342"/>
              </a:solidFill>
              <a:miter lim="800000"/>
              <a:headEnd/>
              <a:tailEnd/>
            </a:ln>
          </p:spPr>
          <p:txBody>
            <a:bodyPr/>
            <a:lstStyle/>
            <a:p>
              <a:endParaRPr lang="en-US"/>
            </a:p>
          </p:txBody>
        </p:sp>
        <p:sp>
          <p:nvSpPr>
            <p:cNvPr id="44053" name="Freeform 1123"/>
            <p:cNvSpPr>
              <a:spLocks/>
            </p:cNvSpPr>
            <p:nvPr/>
          </p:nvSpPr>
          <p:spPr bwMode="auto">
            <a:xfrm>
              <a:off x="2475" y="2293"/>
              <a:ext cx="140" cy="342"/>
            </a:xfrm>
            <a:custGeom>
              <a:avLst/>
              <a:gdLst>
                <a:gd name="T0" fmla="*/ 56 w 56"/>
                <a:gd name="T1" fmla="*/ 128 h 128"/>
                <a:gd name="T2" fmla="*/ 44 w 56"/>
                <a:gd name="T3" fmla="*/ 100 h 128"/>
                <a:gd name="T4" fmla="*/ 35 w 56"/>
                <a:gd name="T5" fmla="*/ 61 h 128"/>
                <a:gd name="T6" fmla="*/ 14 w 56"/>
                <a:gd name="T7" fmla="*/ 35 h 128"/>
                <a:gd name="T8" fmla="*/ 0 w 56"/>
                <a:gd name="T9" fmla="*/ 0 h 128"/>
                <a:gd name="T10" fmla="*/ 0 60000 65536"/>
                <a:gd name="T11" fmla="*/ 0 60000 65536"/>
                <a:gd name="T12" fmla="*/ 0 60000 65536"/>
                <a:gd name="T13" fmla="*/ 0 60000 65536"/>
                <a:gd name="T14" fmla="*/ 0 60000 65536"/>
                <a:gd name="T15" fmla="*/ 0 w 56"/>
                <a:gd name="T16" fmla="*/ 0 h 128"/>
                <a:gd name="T17" fmla="*/ 56 w 56"/>
                <a:gd name="T18" fmla="*/ 128 h 128"/>
              </a:gdLst>
              <a:ahLst/>
              <a:cxnLst>
                <a:cxn ang="T10">
                  <a:pos x="T0" y="T1"/>
                </a:cxn>
                <a:cxn ang="T11">
                  <a:pos x="T2" y="T3"/>
                </a:cxn>
                <a:cxn ang="T12">
                  <a:pos x="T4" y="T5"/>
                </a:cxn>
                <a:cxn ang="T13">
                  <a:pos x="T6" y="T7"/>
                </a:cxn>
                <a:cxn ang="T14">
                  <a:pos x="T8" y="T9"/>
                </a:cxn>
              </a:cxnLst>
              <a:rect l="T15" t="T16" r="T17" b="T18"/>
              <a:pathLst>
                <a:path w="56" h="128">
                  <a:moveTo>
                    <a:pt x="56" y="128"/>
                  </a:moveTo>
                  <a:cubicBezTo>
                    <a:pt x="55" y="117"/>
                    <a:pt x="47" y="110"/>
                    <a:pt x="44" y="100"/>
                  </a:cubicBezTo>
                  <a:cubicBezTo>
                    <a:pt x="40" y="86"/>
                    <a:pt x="44" y="73"/>
                    <a:pt x="35" y="61"/>
                  </a:cubicBezTo>
                  <a:cubicBezTo>
                    <a:pt x="28" y="52"/>
                    <a:pt x="18" y="46"/>
                    <a:pt x="14" y="35"/>
                  </a:cubicBezTo>
                  <a:cubicBezTo>
                    <a:pt x="8" y="22"/>
                    <a:pt x="9" y="12"/>
                    <a:pt x="0" y="0"/>
                  </a:cubicBezTo>
                </a:path>
              </a:pathLst>
            </a:custGeom>
            <a:noFill/>
            <a:ln w="15875" cap="rnd">
              <a:solidFill>
                <a:srgbClr val="AB2342"/>
              </a:solidFill>
              <a:miter lim="800000"/>
              <a:headEnd/>
              <a:tailEnd/>
            </a:ln>
          </p:spPr>
          <p:txBody>
            <a:bodyPr/>
            <a:lstStyle/>
            <a:p>
              <a:endParaRPr lang="en-US"/>
            </a:p>
          </p:txBody>
        </p:sp>
        <p:sp>
          <p:nvSpPr>
            <p:cNvPr id="44054" name="Freeform 1124"/>
            <p:cNvSpPr>
              <a:spLocks/>
            </p:cNvSpPr>
            <p:nvPr/>
          </p:nvSpPr>
          <p:spPr bwMode="auto">
            <a:xfrm>
              <a:off x="2540" y="2317"/>
              <a:ext cx="30" cy="155"/>
            </a:xfrm>
            <a:custGeom>
              <a:avLst/>
              <a:gdLst>
                <a:gd name="T0" fmla="*/ 12 w 12"/>
                <a:gd name="T1" fmla="*/ 58 h 58"/>
                <a:gd name="T2" fmla="*/ 7 w 12"/>
                <a:gd name="T3" fmla="*/ 33 h 58"/>
                <a:gd name="T4" fmla="*/ 0 w 12"/>
                <a:gd name="T5" fmla="*/ 0 h 58"/>
                <a:gd name="T6" fmla="*/ 0 60000 65536"/>
                <a:gd name="T7" fmla="*/ 0 60000 65536"/>
                <a:gd name="T8" fmla="*/ 0 60000 65536"/>
                <a:gd name="T9" fmla="*/ 0 w 12"/>
                <a:gd name="T10" fmla="*/ 0 h 58"/>
                <a:gd name="T11" fmla="*/ 12 w 12"/>
                <a:gd name="T12" fmla="*/ 58 h 58"/>
              </a:gdLst>
              <a:ahLst/>
              <a:cxnLst>
                <a:cxn ang="T6">
                  <a:pos x="T0" y="T1"/>
                </a:cxn>
                <a:cxn ang="T7">
                  <a:pos x="T2" y="T3"/>
                </a:cxn>
                <a:cxn ang="T8">
                  <a:pos x="T4" y="T5"/>
                </a:cxn>
              </a:cxnLst>
              <a:rect l="T9" t="T10" r="T11" b="T12"/>
              <a:pathLst>
                <a:path w="12" h="58">
                  <a:moveTo>
                    <a:pt x="12" y="58"/>
                  </a:moveTo>
                  <a:cubicBezTo>
                    <a:pt x="7" y="51"/>
                    <a:pt x="7" y="40"/>
                    <a:pt x="7" y="33"/>
                  </a:cubicBezTo>
                  <a:cubicBezTo>
                    <a:pt x="8" y="19"/>
                    <a:pt x="10" y="12"/>
                    <a:pt x="0" y="0"/>
                  </a:cubicBezTo>
                </a:path>
              </a:pathLst>
            </a:custGeom>
            <a:noFill/>
            <a:ln w="15875" cap="rnd">
              <a:solidFill>
                <a:srgbClr val="AB2342"/>
              </a:solidFill>
              <a:miter lim="800000"/>
              <a:headEnd/>
              <a:tailEnd/>
            </a:ln>
          </p:spPr>
          <p:txBody>
            <a:bodyPr/>
            <a:lstStyle/>
            <a:p>
              <a:endParaRPr lang="en-US"/>
            </a:p>
          </p:txBody>
        </p:sp>
        <p:sp>
          <p:nvSpPr>
            <p:cNvPr id="44055" name="Freeform 1125"/>
            <p:cNvSpPr>
              <a:spLocks/>
            </p:cNvSpPr>
            <p:nvPr/>
          </p:nvSpPr>
          <p:spPr bwMode="auto">
            <a:xfrm>
              <a:off x="2397" y="2315"/>
              <a:ext cx="118" cy="88"/>
            </a:xfrm>
            <a:custGeom>
              <a:avLst/>
              <a:gdLst>
                <a:gd name="T0" fmla="*/ 47 w 47"/>
                <a:gd name="T1" fmla="*/ 33 h 33"/>
                <a:gd name="T2" fmla="*/ 20 w 47"/>
                <a:gd name="T3" fmla="*/ 21 h 33"/>
                <a:gd name="T4" fmla="*/ 0 w 47"/>
                <a:gd name="T5" fmla="*/ 0 h 33"/>
                <a:gd name="T6" fmla="*/ 0 60000 65536"/>
                <a:gd name="T7" fmla="*/ 0 60000 65536"/>
                <a:gd name="T8" fmla="*/ 0 60000 65536"/>
                <a:gd name="T9" fmla="*/ 0 w 47"/>
                <a:gd name="T10" fmla="*/ 0 h 33"/>
                <a:gd name="T11" fmla="*/ 47 w 47"/>
                <a:gd name="T12" fmla="*/ 33 h 33"/>
              </a:gdLst>
              <a:ahLst/>
              <a:cxnLst>
                <a:cxn ang="T6">
                  <a:pos x="T0" y="T1"/>
                </a:cxn>
                <a:cxn ang="T7">
                  <a:pos x="T2" y="T3"/>
                </a:cxn>
                <a:cxn ang="T8">
                  <a:pos x="T4" y="T5"/>
                </a:cxn>
              </a:cxnLst>
              <a:rect l="T9" t="T10" r="T11" b="T12"/>
              <a:pathLst>
                <a:path w="47" h="33">
                  <a:moveTo>
                    <a:pt x="47" y="33"/>
                  </a:moveTo>
                  <a:cubicBezTo>
                    <a:pt x="39" y="25"/>
                    <a:pt x="31" y="24"/>
                    <a:pt x="20" y="21"/>
                  </a:cubicBezTo>
                  <a:cubicBezTo>
                    <a:pt x="11" y="18"/>
                    <a:pt x="0" y="11"/>
                    <a:pt x="0" y="0"/>
                  </a:cubicBezTo>
                </a:path>
              </a:pathLst>
            </a:custGeom>
            <a:noFill/>
            <a:ln w="15875" cap="rnd">
              <a:solidFill>
                <a:srgbClr val="AB2342"/>
              </a:solidFill>
              <a:miter lim="800000"/>
              <a:headEnd/>
              <a:tailEnd/>
            </a:ln>
          </p:spPr>
          <p:txBody>
            <a:bodyPr/>
            <a:lstStyle/>
            <a:p>
              <a:endParaRPr lang="en-US"/>
            </a:p>
          </p:txBody>
        </p:sp>
        <p:sp>
          <p:nvSpPr>
            <p:cNvPr id="44056" name="Freeform 1126"/>
            <p:cNvSpPr>
              <a:spLocks/>
            </p:cNvSpPr>
            <p:nvPr/>
          </p:nvSpPr>
          <p:spPr bwMode="auto">
            <a:xfrm>
              <a:off x="2467" y="2824"/>
              <a:ext cx="200" cy="416"/>
            </a:xfrm>
            <a:custGeom>
              <a:avLst/>
              <a:gdLst>
                <a:gd name="T0" fmla="*/ 79 w 80"/>
                <a:gd name="T1" fmla="*/ 156 h 156"/>
                <a:gd name="T2" fmla="*/ 59 w 80"/>
                <a:gd name="T3" fmla="*/ 115 h 156"/>
                <a:gd name="T4" fmla="*/ 25 w 80"/>
                <a:gd name="T5" fmla="*/ 83 h 156"/>
                <a:gd name="T6" fmla="*/ 12 w 80"/>
                <a:gd name="T7" fmla="*/ 41 h 156"/>
                <a:gd name="T8" fmla="*/ 0 w 80"/>
                <a:gd name="T9" fmla="*/ 0 h 156"/>
                <a:gd name="T10" fmla="*/ 0 60000 65536"/>
                <a:gd name="T11" fmla="*/ 0 60000 65536"/>
                <a:gd name="T12" fmla="*/ 0 60000 65536"/>
                <a:gd name="T13" fmla="*/ 0 60000 65536"/>
                <a:gd name="T14" fmla="*/ 0 60000 65536"/>
                <a:gd name="T15" fmla="*/ 0 w 80"/>
                <a:gd name="T16" fmla="*/ 0 h 156"/>
                <a:gd name="T17" fmla="*/ 80 w 80"/>
                <a:gd name="T18" fmla="*/ 156 h 156"/>
              </a:gdLst>
              <a:ahLst/>
              <a:cxnLst>
                <a:cxn ang="T10">
                  <a:pos x="T0" y="T1"/>
                </a:cxn>
                <a:cxn ang="T11">
                  <a:pos x="T2" y="T3"/>
                </a:cxn>
                <a:cxn ang="T12">
                  <a:pos x="T4" y="T5"/>
                </a:cxn>
                <a:cxn ang="T13">
                  <a:pos x="T6" y="T7"/>
                </a:cxn>
                <a:cxn ang="T14">
                  <a:pos x="T8" y="T9"/>
                </a:cxn>
              </a:cxnLst>
              <a:rect l="T15" t="T16" r="T17" b="T18"/>
              <a:pathLst>
                <a:path w="80" h="156">
                  <a:moveTo>
                    <a:pt x="79" y="156"/>
                  </a:moveTo>
                  <a:cubicBezTo>
                    <a:pt x="80" y="142"/>
                    <a:pt x="70" y="124"/>
                    <a:pt x="59" y="115"/>
                  </a:cubicBezTo>
                  <a:cubicBezTo>
                    <a:pt x="46" y="104"/>
                    <a:pt x="32" y="100"/>
                    <a:pt x="25" y="83"/>
                  </a:cubicBezTo>
                  <a:cubicBezTo>
                    <a:pt x="19" y="69"/>
                    <a:pt x="18" y="55"/>
                    <a:pt x="12" y="41"/>
                  </a:cubicBezTo>
                  <a:cubicBezTo>
                    <a:pt x="7" y="28"/>
                    <a:pt x="4" y="14"/>
                    <a:pt x="0" y="0"/>
                  </a:cubicBezTo>
                </a:path>
              </a:pathLst>
            </a:custGeom>
            <a:noFill/>
            <a:ln w="15875" cap="rnd">
              <a:solidFill>
                <a:srgbClr val="AB2342"/>
              </a:solidFill>
              <a:miter lim="800000"/>
              <a:headEnd/>
              <a:tailEnd/>
            </a:ln>
          </p:spPr>
          <p:txBody>
            <a:bodyPr/>
            <a:lstStyle/>
            <a:p>
              <a:endParaRPr lang="en-US"/>
            </a:p>
          </p:txBody>
        </p:sp>
        <p:sp>
          <p:nvSpPr>
            <p:cNvPr id="44057" name="Freeform 1127"/>
            <p:cNvSpPr>
              <a:spLocks/>
            </p:cNvSpPr>
            <p:nvPr/>
          </p:nvSpPr>
          <p:spPr bwMode="auto">
            <a:xfrm>
              <a:off x="2522" y="2952"/>
              <a:ext cx="45" cy="139"/>
            </a:xfrm>
            <a:custGeom>
              <a:avLst/>
              <a:gdLst>
                <a:gd name="T0" fmla="*/ 18 w 18"/>
                <a:gd name="T1" fmla="*/ 52 h 52"/>
                <a:gd name="T2" fmla="*/ 0 w 18"/>
                <a:gd name="T3" fmla="*/ 0 h 52"/>
                <a:gd name="T4" fmla="*/ 0 60000 65536"/>
                <a:gd name="T5" fmla="*/ 0 60000 65536"/>
                <a:gd name="T6" fmla="*/ 0 w 18"/>
                <a:gd name="T7" fmla="*/ 0 h 52"/>
                <a:gd name="T8" fmla="*/ 18 w 18"/>
                <a:gd name="T9" fmla="*/ 52 h 52"/>
              </a:gdLst>
              <a:ahLst/>
              <a:cxnLst>
                <a:cxn ang="T4">
                  <a:pos x="T0" y="T1"/>
                </a:cxn>
                <a:cxn ang="T5">
                  <a:pos x="T2" y="T3"/>
                </a:cxn>
              </a:cxnLst>
              <a:rect l="T6" t="T7" r="T8" b="T9"/>
              <a:pathLst>
                <a:path w="18" h="52">
                  <a:moveTo>
                    <a:pt x="18" y="52"/>
                  </a:moveTo>
                  <a:cubicBezTo>
                    <a:pt x="10" y="37"/>
                    <a:pt x="8" y="11"/>
                    <a:pt x="0" y="0"/>
                  </a:cubicBezTo>
                </a:path>
              </a:pathLst>
            </a:custGeom>
            <a:noFill/>
            <a:ln w="15875" cap="rnd">
              <a:solidFill>
                <a:srgbClr val="AB2342"/>
              </a:solidFill>
              <a:miter lim="800000"/>
              <a:headEnd/>
              <a:tailEnd/>
            </a:ln>
          </p:spPr>
          <p:txBody>
            <a:bodyPr/>
            <a:lstStyle/>
            <a:p>
              <a:endParaRPr lang="en-US"/>
            </a:p>
          </p:txBody>
        </p:sp>
        <p:sp>
          <p:nvSpPr>
            <p:cNvPr id="44058" name="Freeform 1128"/>
            <p:cNvSpPr>
              <a:spLocks/>
            </p:cNvSpPr>
            <p:nvPr/>
          </p:nvSpPr>
          <p:spPr bwMode="auto">
            <a:xfrm>
              <a:off x="2525" y="3125"/>
              <a:ext cx="115" cy="64"/>
            </a:xfrm>
            <a:custGeom>
              <a:avLst/>
              <a:gdLst>
                <a:gd name="T0" fmla="*/ 46 w 46"/>
                <a:gd name="T1" fmla="*/ 12 h 24"/>
                <a:gd name="T2" fmla="*/ 0 w 46"/>
                <a:gd name="T3" fmla="*/ 0 h 24"/>
                <a:gd name="T4" fmla="*/ 0 60000 65536"/>
                <a:gd name="T5" fmla="*/ 0 60000 65536"/>
                <a:gd name="T6" fmla="*/ 0 w 46"/>
                <a:gd name="T7" fmla="*/ 0 h 24"/>
                <a:gd name="T8" fmla="*/ 46 w 46"/>
                <a:gd name="T9" fmla="*/ 24 h 24"/>
              </a:gdLst>
              <a:ahLst/>
              <a:cxnLst>
                <a:cxn ang="T4">
                  <a:pos x="T0" y="T1"/>
                </a:cxn>
                <a:cxn ang="T5">
                  <a:pos x="T2" y="T3"/>
                </a:cxn>
              </a:cxnLst>
              <a:rect l="T6" t="T7" r="T8" b="T9"/>
              <a:pathLst>
                <a:path w="46" h="24">
                  <a:moveTo>
                    <a:pt x="46" y="12"/>
                  </a:moveTo>
                  <a:cubicBezTo>
                    <a:pt x="35" y="0"/>
                    <a:pt x="7" y="24"/>
                    <a:pt x="0" y="0"/>
                  </a:cubicBezTo>
                </a:path>
              </a:pathLst>
            </a:custGeom>
            <a:noFill/>
            <a:ln w="15875" cap="rnd">
              <a:solidFill>
                <a:srgbClr val="AB2342"/>
              </a:solidFill>
              <a:miter lim="800000"/>
              <a:headEnd/>
              <a:tailEnd/>
            </a:ln>
          </p:spPr>
          <p:txBody>
            <a:bodyPr/>
            <a:lstStyle/>
            <a:p>
              <a:endParaRPr lang="en-US"/>
            </a:p>
          </p:txBody>
        </p:sp>
        <p:sp>
          <p:nvSpPr>
            <p:cNvPr id="44059" name="Freeform 1129"/>
            <p:cNvSpPr>
              <a:spLocks/>
            </p:cNvSpPr>
            <p:nvPr/>
          </p:nvSpPr>
          <p:spPr bwMode="auto">
            <a:xfrm>
              <a:off x="2255" y="2944"/>
              <a:ext cx="112" cy="547"/>
            </a:xfrm>
            <a:custGeom>
              <a:avLst/>
              <a:gdLst>
                <a:gd name="T0" fmla="*/ 45 w 45"/>
                <a:gd name="T1" fmla="*/ 205 h 205"/>
                <a:gd name="T2" fmla="*/ 39 w 45"/>
                <a:gd name="T3" fmla="*/ 145 h 205"/>
                <a:gd name="T4" fmla="*/ 30 w 45"/>
                <a:gd name="T5" fmla="*/ 88 h 205"/>
                <a:gd name="T6" fmla="*/ 11 w 45"/>
                <a:gd name="T7" fmla="*/ 47 h 205"/>
                <a:gd name="T8" fmla="*/ 9 w 45"/>
                <a:gd name="T9" fmla="*/ 24 h 205"/>
                <a:gd name="T10" fmla="*/ 0 w 45"/>
                <a:gd name="T11" fmla="*/ 0 h 205"/>
                <a:gd name="T12" fmla="*/ 0 60000 65536"/>
                <a:gd name="T13" fmla="*/ 0 60000 65536"/>
                <a:gd name="T14" fmla="*/ 0 60000 65536"/>
                <a:gd name="T15" fmla="*/ 0 60000 65536"/>
                <a:gd name="T16" fmla="*/ 0 60000 65536"/>
                <a:gd name="T17" fmla="*/ 0 60000 65536"/>
                <a:gd name="T18" fmla="*/ 0 w 45"/>
                <a:gd name="T19" fmla="*/ 0 h 205"/>
                <a:gd name="T20" fmla="*/ 45 w 45"/>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45" h="205">
                  <a:moveTo>
                    <a:pt x="45" y="205"/>
                  </a:moveTo>
                  <a:cubicBezTo>
                    <a:pt x="31" y="188"/>
                    <a:pt x="36" y="164"/>
                    <a:pt x="39" y="145"/>
                  </a:cubicBezTo>
                  <a:cubicBezTo>
                    <a:pt x="43" y="125"/>
                    <a:pt x="39" y="106"/>
                    <a:pt x="30" y="88"/>
                  </a:cubicBezTo>
                  <a:cubicBezTo>
                    <a:pt x="24" y="74"/>
                    <a:pt x="14" y="62"/>
                    <a:pt x="11" y="47"/>
                  </a:cubicBezTo>
                  <a:cubicBezTo>
                    <a:pt x="9" y="39"/>
                    <a:pt x="9" y="32"/>
                    <a:pt x="9" y="24"/>
                  </a:cubicBezTo>
                  <a:cubicBezTo>
                    <a:pt x="8" y="14"/>
                    <a:pt x="3" y="8"/>
                    <a:pt x="0" y="0"/>
                  </a:cubicBezTo>
                </a:path>
              </a:pathLst>
            </a:custGeom>
            <a:noFill/>
            <a:ln w="15875" cap="rnd">
              <a:solidFill>
                <a:srgbClr val="AB2342"/>
              </a:solidFill>
              <a:miter lim="800000"/>
              <a:headEnd/>
              <a:tailEnd/>
            </a:ln>
          </p:spPr>
          <p:txBody>
            <a:bodyPr/>
            <a:lstStyle/>
            <a:p>
              <a:endParaRPr lang="en-US"/>
            </a:p>
          </p:txBody>
        </p:sp>
        <p:sp>
          <p:nvSpPr>
            <p:cNvPr id="44060" name="Freeform 1130"/>
            <p:cNvSpPr>
              <a:spLocks/>
            </p:cNvSpPr>
            <p:nvPr/>
          </p:nvSpPr>
          <p:spPr bwMode="auto">
            <a:xfrm>
              <a:off x="2257" y="3120"/>
              <a:ext cx="103" cy="200"/>
            </a:xfrm>
            <a:custGeom>
              <a:avLst/>
              <a:gdLst>
                <a:gd name="T0" fmla="*/ 39 w 41"/>
                <a:gd name="T1" fmla="*/ 75 h 75"/>
                <a:gd name="T2" fmla="*/ 19 w 41"/>
                <a:gd name="T3" fmla="*/ 42 h 75"/>
                <a:gd name="T4" fmla="*/ 1 w 41"/>
                <a:gd name="T5" fmla="*/ 0 h 75"/>
                <a:gd name="T6" fmla="*/ 0 60000 65536"/>
                <a:gd name="T7" fmla="*/ 0 60000 65536"/>
                <a:gd name="T8" fmla="*/ 0 60000 65536"/>
                <a:gd name="T9" fmla="*/ 0 w 41"/>
                <a:gd name="T10" fmla="*/ 0 h 75"/>
                <a:gd name="T11" fmla="*/ 41 w 41"/>
                <a:gd name="T12" fmla="*/ 75 h 75"/>
              </a:gdLst>
              <a:ahLst/>
              <a:cxnLst>
                <a:cxn ang="T6">
                  <a:pos x="T0" y="T1"/>
                </a:cxn>
                <a:cxn ang="T7">
                  <a:pos x="T2" y="T3"/>
                </a:cxn>
                <a:cxn ang="T8">
                  <a:pos x="T4" y="T5"/>
                </a:cxn>
              </a:cxnLst>
              <a:rect l="T9" t="T10" r="T11" b="T12"/>
              <a:pathLst>
                <a:path w="41" h="75">
                  <a:moveTo>
                    <a:pt x="39" y="75"/>
                  </a:moveTo>
                  <a:cubicBezTo>
                    <a:pt x="41" y="63"/>
                    <a:pt x="28" y="50"/>
                    <a:pt x="19" y="42"/>
                  </a:cubicBezTo>
                  <a:cubicBezTo>
                    <a:pt x="7" y="32"/>
                    <a:pt x="0" y="16"/>
                    <a:pt x="1" y="0"/>
                  </a:cubicBezTo>
                </a:path>
              </a:pathLst>
            </a:custGeom>
            <a:noFill/>
            <a:ln w="15875" cap="rnd">
              <a:solidFill>
                <a:srgbClr val="AB2342"/>
              </a:solidFill>
              <a:miter lim="800000"/>
              <a:headEnd/>
              <a:tailEnd/>
            </a:ln>
          </p:spPr>
          <p:txBody>
            <a:bodyPr/>
            <a:lstStyle/>
            <a:p>
              <a:endParaRPr lang="en-US"/>
            </a:p>
          </p:txBody>
        </p:sp>
        <p:sp>
          <p:nvSpPr>
            <p:cNvPr id="44061" name="Freeform 1131"/>
            <p:cNvSpPr>
              <a:spLocks/>
            </p:cNvSpPr>
            <p:nvPr/>
          </p:nvSpPr>
          <p:spPr bwMode="auto">
            <a:xfrm>
              <a:off x="2340" y="3296"/>
              <a:ext cx="82" cy="120"/>
            </a:xfrm>
            <a:custGeom>
              <a:avLst/>
              <a:gdLst>
                <a:gd name="T0" fmla="*/ 1 w 33"/>
                <a:gd name="T1" fmla="*/ 45 h 45"/>
                <a:gd name="T2" fmla="*/ 30 w 33"/>
                <a:gd name="T3" fmla="*/ 0 h 45"/>
                <a:gd name="T4" fmla="*/ 0 60000 65536"/>
                <a:gd name="T5" fmla="*/ 0 60000 65536"/>
                <a:gd name="T6" fmla="*/ 0 w 33"/>
                <a:gd name="T7" fmla="*/ 0 h 45"/>
                <a:gd name="T8" fmla="*/ 33 w 33"/>
                <a:gd name="T9" fmla="*/ 45 h 45"/>
              </a:gdLst>
              <a:ahLst/>
              <a:cxnLst>
                <a:cxn ang="T4">
                  <a:pos x="T0" y="T1"/>
                </a:cxn>
                <a:cxn ang="T5">
                  <a:pos x="T2" y="T3"/>
                </a:cxn>
              </a:cxnLst>
              <a:rect l="T6" t="T7" r="T8" b="T9"/>
              <a:pathLst>
                <a:path w="33" h="45">
                  <a:moveTo>
                    <a:pt x="1" y="45"/>
                  </a:moveTo>
                  <a:cubicBezTo>
                    <a:pt x="0" y="28"/>
                    <a:pt x="33" y="18"/>
                    <a:pt x="30" y="0"/>
                  </a:cubicBezTo>
                </a:path>
              </a:pathLst>
            </a:custGeom>
            <a:noFill/>
            <a:ln w="15875" cap="rnd">
              <a:solidFill>
                <a:srgbClr val="AB2342"/>
              </a:solidFill>
              <a:miter lim="800000"/>
              <a:headEnd/>
              <a:tailEnd/>
            </a:ln>
          </p:spPr>
          <p:txBody>
            <a:bodyPr/>
            <a:lstStyle/>
            <a:p>
              <a:endParaRPr lang="en-US"/>
            </a:p>
          </p:txBody>
        </p:sp>
        <p:sp>
          <p:nvSpPr>
            <p:cNvPr id="44062" name="Freeform 1132"/>
            <p:cNvSpPr>
              <a:spLocks/>
            </p:cNvSpPr>
            <p:nvPr/>
          </p:nvSpPr>
          <p:spPr bwMode="auto">
            <a:xfrm>
              <a:off x="1060" y="2419"/>
              <a:ext cx="210" cy="290"/>
            </a:xfrm>
            <a:custGeom>
              <a:avLst/>
              <a:gdLst>
                <a:gd name="T0" fmla="*/ 53 w 84"/>
                <a:gd name="T1" fmla="*/ 60 h 109"/>
                <a:gd name="T2" fmla="*/ 68 w 84"/>
                <a:gd name="T3" fmla="*/ 9 h 109"/>
                <a:gd name="T4" fmla="*/ 15 w 84"/>
                <a:gd name="T5" fmla="*/ 38 h 109"/>
                <a:gd name="T6" fmla="*/ 15 w 84"/>
                <a:gd name="T7" fmla="*/ 103 h 109"/>
                <a:gd name="T8" fmla="*/ 53 w 84"/>
                <a:gd name="T9" fmla="*/ 6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53" y="60"/>
                  </a:moveTo>
                  <a:cubicBezTo>
                    <a:pt x="64" y="34"/>
                    <a:pt x="84" y="22"/>
                    <a:pt x="68" y="9"/>
                  </a:cubicBezTo>
                  <a:cubicBezTo>
                    <a:pt x="59" y="0"/>
                    <a:pt x="30" y="11"/>
                    <a:pt x="15" y="38"/>
                  </a:cubicBezTo>
                  <a:cubicBezTo>
                    <a:pt x="0" y="65"/>
                    <a:pt x="3" y="96"/>
                    <a:pt x="15" y="103"/>
                  </a:cubicBezTo>
                  <a:cubicBezTo>
                    <a:pt x="26" y="109"/>
                    <a:pt x="39" y="94"/>
                    <a:pt x="53" y="60"/>
                  </a:cubicBezTo>
                  <a:close/>
                </a:path>
              </a:pathLst>
            </a:custGeom>
            <a:solidFill>
              <a:srgbClr val="007930"/>
            </a:solidFill>
            <a:ln w="9525">
              <a:noFill/>
              <a:round/>
              <a:headEnd/>
              <a:tailEnd/>
            </a:ln>
          </p:spPr>
          <p:txBody>
            <a:bodyPr/>
            <a:lstStyle/>
            <a:p>
              <a:endParaRPr lang="en-US"/>
            </a:p>
          </p:txBody>
        </p:sp>
        <p:sp>
          <p:nvSpPr>
            <p:cNvPr id="44063" name="Freeform 1133"/>
            <p:cNvSpPr>
              <a:spLocks/>
            </p:cNvSpPr>
            <p:nvPr/>
          </p:nvSpPr>
          <p:spPr bwMode="auto">
            <a:xfrm>
              <a:off x="1172" y="2429"/>
              <a:ext cx="80" cy="120"/>
            </a:xfrm>
            <a:custGeom>
              <a:avLst/>
              <a:gdLst>
                <a:gd name="T0" fmla="*/ 0 w 32"/>
                <a:gd name="T1" fmla="*/ 8 h 45"/>
                <a:gd name="T2" fmla="*/ 24 w 32"/>
                <a:gd name="T3" fmla="*/ 10 h 45"/>
                <a:gd name="T4" fmla="*/ 11 w 32"/>
                <a:gd name="T5" fmla="*/ 45 h 45"/>
                <a:gd name="T6" fmla="*/ 0 w 32"/>
                <a:gd name="T7" fmla="*/ 8 h 45"/>
                <a:gd name="T8" fmla="*/ 0 60000 65536"/>
                <a:gd name="T9" fmla="*/ 0 60000 65536"/>
                <a:gd name="T10" fmla="*/ 0 60000 65536"/>
                <a:gd name="T11" fmla="*/ 0 60000 65536"/>
                <a:gd name="T12" fmla="*/ 0 w 32"/>
                <a:gd name="T13" fmla="*/ 0 h 45"/>
                <a:gd name="T14" fmla="*/ 32 w 32"/>
                <a:gd name="T15" fmla="*/ 45 h 45"/>
              </a:gdLst>
              <a:ahLst/>
              <a:cxnLst>
                <a:cxn ang="T8">
                  <a:pos x="T0" y="T1"/>
                </a:cxn>
                <a:cxn ang="T9">
                  <a:pos x="T2" y="T3"/>
                </a:cxn>
                <a:cxn ang="T10">
                  <a:pos x="T4" y="T5"/>
                </a:cxn>
                <a:cxn ang="T11">
                  <a:pos x="T6" y="T7"/>
                </a:cxn>
              </a:cxnLst>
              <a:rect l="T12" t="T13" r="T14" b="T15"/>
              <a:pathLst>
                <a:path w="32" h="45">
                  <a:moveTo>
                    <a:pt x="0" y="8"/>
                  </a:moveTo>
                  <a:cubicBezTo>
                    <a:pt x="0" y="8"/>
                    <a:pt x="17" y="0"/>
                    <a:pt x="24" y="10"/>
                  </a:cubicBezTo>
                  <a:cubicBezTo>
                    <a:pt x="32" y="19"/>
                    <a:pt x="16" y="34"/>
                    <a:pt x="11" y="45"/>
                  </a:cubicBezTo>
                  <a:cubicBezTo>
                    <a:pt x="11" y="45"/>
                    <a:pt x="23" y="7"/>
                    <a:pt x="0" y="8"/>
                  </a:cubicBezTo>
                  <a:close/>
                </a:path>
              </a:pathLst>
            </a:custGeom>
            <a:solidFill>
              <a:srgbClr val="004822"/>
            </a:solidFill>
            <a:ln w="9525">
              <a:noFill/>
              <a:round/>
              <a:headEnd/>
              <a:tailEnd/>
            </a:ln>
          </p:spPr>
          <p:txBody>
            <a:bodyPr/>
            <a:lstStyle/>
            <a:p>
              <a:endParaRPr lang="en-US"/>
            </a:p>
          </p:txBody>
        </p:sp>
        <p:sp>
          <p:nvSpPr>
            <p:cNvPr id="44064" name="Freeform 1134"/>
            <p:cNvSpPr>
              <a:spLocks/>
            </p:cNvSpPr>
            <p:nvPr/>
          </p:nvSpPr>
          <p:spPr bwMode="auto">
            <a:xfrm>
              <a:off x="1052" y="2504"/>
              <a:ext cx="68" cy="168"/>
            </a:xfrm>
            <a:custGeom>
              <a:avLst/>
              <a:gdLst>
                <a:gd name="T0" fmla="*/ 27 w 27"/>
                <a:gd name="T1" fmla="*/ 0 h 63"/>
                <a:gd name="T2" fmla="*/ 16 w 27"/>
                <a:gd name="T3" fmla="*/ 63 h 63"/>
                <a:gd name="T4" fmla="*/ 27 w 27"/>
                <a:gd name="T5" fmla="*/ 0 h 63"/>
                <a:gd name="T6" fmla="*/ 0 60000 65536"/>
                <a:gd name="T7" fmla="*/ 0 60000 65536"/>
                <a:gd name="T8" fmla="*/ 0 60000 65536"/>
                <a:gd name="T9" fmla="*/ 0 w 27"/>
                <a:gd name="T10" fmla="*/ 0 h 63"/>
                <a:gd name="T11" fmla="*/ 27 w 27"/>
                <a:gd name="T12" fmla="*/ 63 h 63"/>
              </a:gdLst>
              <a:ahLst/>
              <a:cxnLst>
                <a:cxn ang="T6">
                  <a:pos x="T0" y="T1"/>
                </a:cxn>
                <a:cxn ang="T7">
                  <a:pos x="T2" y="T3"/>
                </a:cxn>
                <a:cxn ang="T8">
                  <a:pos x="T4" y="T5"/>
                </a:cxn>
              </a:cxnLst>
              <a:rect l="T9" t="T10" r="T11" b="T12"/>
              <a:pathLst>
                <a:path w="27" h="63">
                  <a:moveTo>
                    <a:pt x="27" y="0"/>
                  </a:moveTo>
                  <a:cubicBezTo>
                    <a:pt x="27" y="0"/>
                    <a:pt x="0" y="33"/>
                    <a:pt x="16" y="63"/>
                  </a:cubicBezTo>
                  <a:cubicBezTo>
                    <a:pt x="16" y="63"/>
                    <a:pt x="11" y="32"/>
                    <a:pt x="27" y="0"/>
                  </a:cubicBezTo>
                  <a:close/>
                </a:path>
              </a:pathLst>
            </a:custGeom>
            <a:solidFill>
              <a:srgbClr val="FFFFFF"/>
            </a:solidFill>
            <a:ln w="9525">
              <a:noFill/>
              <a:round/>
              <a:headEnd/>
              <a:tailEnd/>
            </a:ln>
          </p:spPr>
          <p:txBody>
            <a:bodyPr/>
            <a:lstStyle/>
            <a:p>
              <a:endParaRPr lang="en-US"/>
            </a:p>
          </p:txBody>
        </p:sp>
        <p:sp>
          <p:nvSpPr>
            <p:cNvPr id="44065" name="Freeform 1135"/>
            <p:cNvSpPr>
              <a:spLocks/>
            </p:cNvSpPr>
            <p:nvPr/>
          </p:nvSpPr>
          <p:spPr bwMode="auto">
            <a:xfrm>
              <a:off x="1160" y="2011"/>
              <a:ext cx="57" cy="42"/>
            </a:xfrm>
            <a:custGeom>
              <a:avLst/>
              <a:gdLst>
                <a:gd name="T0" fmla="*/ 0 w 23"/>
                <a:gd name="T1" fmla="*/ 0 h 16"/>
                <a:gd name="T2" fmla="*/ 23 w 23"/>
                <a:gd name="T3" fmla="*/ 16 h 16"/>
                <a:gd name="T4" fmla="*/ 0 60000 65536"/>
                <a:gd name="T5" fmla="*/ 0 60000 65536"/>
                <a:gd name="T6" fmla="*/ 0 w 23"/>
                <a:gd name="T7" fmla="*/ 0 h 16"/>
                <a:gd name="T8" fmla="*/ 23 w 23"/>
                <a:gd name="T9" fmla="*/ 16 h 16"/>
              </a:gdLst>
              <a:ahLst/>
              <a:cxnLst>
                <a:cxn ang="T4">
                  <a:pos x="T0" y="T1"/>
                </a:cxn>
                <a:cxn ang="T5">
                  <a:pos x="T2" y="T3"/>
                </a:cxn>
              </a:cxnLst>
              <a:rect l="T6" t="T7" r="T8" b="T9"/>
              <a:pathLst>
                <a:path w="23" h="16">
                  <a:moveTo>
                    <a:pt x="0" y="0"/>
                  </a:moveTo>
                  <a:cubicBezTo>
                    <a:pt x="9" y="2"/>
                    <a:pt x="15" y="11"/>
                    <a:pt x="23" y="16"/>
                  </a:cubicBezTo>
                </a:path>
              </a:pathLst>
            </a:custGeom>
            <a:noFill/>
            <a:ln w="31750" cap="rnd">
              <a:solidFill>
                <a:srgbClr val="222F76"/>
              </a:solidFill>
              <a:miter lim="800000"/>
              <a:headEnd/>
              <a:tailEnd/>
            </a:ln>
          </p:spPr>
          <p:txBody>
            <a:bodyPr/>
            <a:lstStyle/>
            <a:p>
              <a:endParaRPr lang="en-US"/>
            </a:p>
          </p:txBody>
        </p:sp>
        <p:sp>
          <p:nvSpPr>
            <p:cNvPr id="44066" name="Freeform 1136"/>
            <p:cNvSpPr>
              <a:spLocks/>
            </p:cNvSpPr>
            <p:nvPr/>
          </p:nvSpPr>
          <p:spPr bwMode="auto">
            <a:xfrm>
              <a:off x="1262" y="2037"/>
              <a:ext cx="70" cy="38"/>
            </a:xfrm>
            <a:custGeom>
              <a:avLst/>
              <a:gdLst>
                <a:gd name="T0" fmla="*/ 0 w 28"/>
                <a:gd name="T1" fmla="*/ 14 h 14"/>
                <a:gd name="T2" fmla="*/ 17 w 28"/>
                <a:gd name="T3" fmla="*/ 9 h 14"/>
                <a:gd name="T4" fmla="*/ 28 w 28"/>
                <a:gd name="T5" fmla="*/ 0 h 14"/>
                <a:gd name="T6" fmla="*/ 0 60000 65536"/>
                <a:gd name="T7" fmla="*/ 0 60000 65536"/>
                <a:gd name="T8" fmla="*/ 0 60000 65536"/>
                <a:gd name="T9" fmla="*/ 0 w 28"/>
                <a:gd name="T10" fmla="*/ 0 h 14"/>
                <a:gd name="T11" fmla="*/ 28 w 28"/>
                <a:gd name="T12" fmla="*/ 14 h 14"/>
              </a:gdLst>
              <a:ahLst/>
              <a:cxnLst>
                <a:cxn ang="T6">
                  <a:pos x="T0" y="T1"/>
                </a:cxn>
                <a:cxn ang="T7">
                  <a:pos x="T2" y="T3"/>
                </a:cxn>
                <a:cxn ang="T8">
                  <a:pos x="T4" y="T5"/>
                </a:cxn>
              </a:cxnLst>
              <a:rect l="T9" t="T10" r="T11" b="T12"/>
              <a:pathLst>
                <a:path w="28" h="14">
                  <a:moveTo>
                    <a:pt x="0" y="14"/>
                  </a:moveTo>
                  <a:cubicBezTo>
                    <a:pt x="7" y="13"/>
                    <a:pt x="11" y="13"/>
                    <a:pt x="17" y="9"/>
                  </a:cubicBezTo>
                  <a:cubicBezTo>
                    <a:pt x="21" y="6"/>
                    <a:pt x="25" y="4"/>
                    <a:pt x="28" y="0"/>
                  </a:cubicBezTo>
                </a:path>
              </a:pathLst>
            </a:custGeom>
            <a:noFill/>
            <a:ln w="31750" cap="rnd">
              <a:solidFill>
                <a:srgbClr val="222F76"/>
              </a:solidFill>
              <a:miter lim="800000"/>
              <a:headEnd/>
              <a:tailEnd/>
            </a:ln>
          </p:spPr>
          <p:txBody>
            <a:bodyPr/>
            <a:lstStyle/>
            <a:p>
              <a:endParaRPr lang="en-US"/>
            </a:p>
          </p:txBody>
        </p:sp>
        <p:sp>
          <p:nvSpPr>
            <p:cNvPr id="44067" name="Freeform 1137"/>
            <p:cNvSpPr>
              <a:spLocks/>
            </p:cNvSpPr>
            <p:nvPr/>
          </p:nvSpPr>
          <p:spPr bwMode="auto">
            <a:xfrm>
              <a:off x="1375" y="1915"/>
              <a:ext cx="52" cy="69"/>
            </a:xfrm>
            <a:custGeom>
              <a:avLst/>
              <a:gdLst>
                <a:gd name="T0" fmla="*/ 0 w 21"/>
                <a:gd name="T1" fmla="*/ 26 h 26"/>
                <a:gd name="T2" fmla="*/ 21 w 21"/>
                <a:gd name="T3" fmla="*/ 0 h 26"/>
                <a:gd name="T4" fmla="*/ 0 60000 65536"/>
                <a:gd name="T5" fmla="*/ 0 60000 65536"/>
                <a:gd name="T6" fmla="*/ 0 w 21"/>
                <a:gd name="T7" fmla="*/ 0 h 26"/>
                <a:gd name="T8" fmla="*/ 21 w 21"/>
                <a:gd name="T9" fmla="*/ 26 h 26"/>
              </a:gdLst>
              <a:ahLst/>
              <a:cxnLst>
                <a:cxn ang="T4">
                  <a:pos x="T0" y="T1"/>
                </a:cxn>
                <a:cxn ang="T5">
                  <a:pos x="T2" y="T3"/>
                </a:cxn>
              </a:cxnLst>
              <a:rect l="T6" t="T7" r="T8" b="T9"/>
              <a:pathLst>
                <a:path w="21" h="26">
                  <a:moveTo>
                    <a:pt x="0" y="26"/>
                  </a:moveTo>
                  <a:cubicBezTo>
                    <a:pt x="8" y="20"/>
                    <a:pt x="17" y="9"/>
                    <a:pt x="21" y="0"/>
                  </a:cubicBezTo>
                </a:path>
              </a:pathLst>
            </a:custGeom>
            <a:noFill/>
            <a:ln w="31750" cap="rnd">
              <a:solidFill>
                <a:srgbClr val="222F76"/>
              </a:solidFill>
              <a:miter lim="800000"/>
              <a:headEnd/>
              <a:tailEnd/>
            </a:ln>
          </p:spPr>
          <p:txBody>
            <a:bodyPr/>
            <a:lstStyle/>
            <a:p>
              <a:endParaRPr lang="en-US"/>
            </a:p>
          </p:txBody>
        </p:sp>
        <p:sp>
          <p:nvSpPr>
            <p:cNvPr id="44068" name="Freeform 1138"/>
            <p:cNvSpPr>
              <a:spLocks/>
            </p:cNvSpPr>
            <p:nvPr/>
          </p:nvSpPr>
          <p:spPr bwMode="auto">
            <a:xfrm>
              <a:off x="1455" y="1795"/>
              <a:ext cx="47" cy="69"/>
            </a:xfrm>
            <a:custGeom>
              <a:avLst/>
              <a:gdLst>
                <a:gd name="T0" fmla="*/ 0 w 19"/>
                <a:gd name="T1" fmla="*/ 26 h 26"/>
                <a:gd name="T2" fmla="*/ 19 w 19"/>
                <a:gd name="T3" fmla="*/ 0 h 26"/>
                <a:gd name="T4" fmla="*/ 0 60000 65536"/>
                <a:gd name="T5" fmla="*/ 0 60000 65536"/>
                <a:gd name="T6" fmla="*/ 0 w 19"/>
                <a:gd name="T7" fmla="*/ 0 h 26"/>
                <a:gd name="T8" fmla="*/ 19 w 19"/>
                <a:gd name="T9" fmla="*/ 26 h 26"/>
              </a:gdLst>
              <a:ahLst/>
              <a:cxnLst>
                <a:cxn ang="T4">
                  <a:pos x="T0" y="T1"/>
                </a:cxn>
                <a:cxn ang="T5">
                  <a:pos x="T2" y="T3"/>
                </a:cxn>
              </a:cxnLst>
              <a:rect l="T6" t="T7" r="T8" b="T9"/>
              <a:pathLst>
                <a:path w="19" h="26">
                  <a:moveTo>
                    <a:pt x="0" y="26"/>
                  </a:moveTo>
                  <a:cubicBezTo>
                    <a:pt x="8" y="19"/>
                    <a:pt x="12" y="7"/>
                    <a:pt x="19" y="0"/>
                  </a:cubicBezTo>
                </a:path>
              </a:pathLst>
            </a:custGeom>
            <a:noFill/>
            <a:ln w="31750" cap="rnd">
              <a:solidFill>
                <a:srgbClr val="222F76"/>
              </a:solidFill>
              <a:miter lim="800000"/>
              <a:headEnd/>
              <a:tailEnd/>
            </a:ln>
          </p:spPr>
          <p:txBody>
            <a:bodyPr/>
            <a:lstStyle/>
            <a:p>
              <a:endParaRPr lang="en-US"/>
            </a:p>
          </p:txBody>
        </p:sp>
        <p:sp>
          <p:nvSpPr>
            <p:cNvPr id="44069" name="Freeform 1139"/>
            <p:cNvSpPr>
              <a:spLocks/>
            </p:cNvSpPr>
            <p:nvPr/>
          </p:nvSpPr>
          <p:spPr bwMode="auto">
            <a:xfrm>
              <a:off x="1542" y="1661"/>
              <a:ext cx="60" cy="75"/>
            </a:xfrm>
            <a:custGeom>
              <a:avLst/>
              <a:gdLst>
                <a:gd name="T0" fmla="*/ 0 w 24"/>
                <a:gd name="T1" fmla="*/ 28 h 28"/>
                <a:gd name="T2" fmla="*/ 24 w 24"/>
                <a:gd name="T3" fmla="*/ 0 h 28"/>
                <a:gd name="T4" fmla="*/ 0 60000 65536"/>
                <a:gd name="T5" fmla="*/ 0 60000 65536"/>
                <a:gd name="T6" fmla="*/ 0 w 24"/>
                <a:gd name="T7" fmla="*/ 0 h 28"/>
                <a:gd name="T8" fmla="*/ 24 w 24"/>
                <a:gd name="T9" fmla="*/ 28 h 28"/>
              </a:gdLst>
              <a:ahLst/>
              <a:cxnLst>
                <a:cxn ang="T4">
                  <a:pos x="T0" y="T1"/>
                </a:cxn>
                <a:cxn ang="T5">
                  <a:pos x="T2" y="T3"/>
                </a:cxn>
              </a:cxnLst>
              <a:rect l="T6" t="T7" r="T8" b="T9"/>
              <a:pathLst>
                <a:path w="24" h="28">
                  <a:moveTo>
                    <a:pt x="0" y="28"/>
                  </a:moveTo>
                  <a:cubicBezTo>
                    <a:pt x="6" y="18"/>
                    <a:pt x="15" y="8"/>
                    <a:pt x="24" y="0"/>
                  </a:cubicBezTo>
                </a:path>
              </a:pathLst>
            </a:custGeom>
            <a:noFill/>
            <a:ln w="31750" cap="rnd">
              <a:solidFill>
                <a:srgbClr val="222F76"/>
              </a:solidFill>
              <a:miter lim="800000"/>
              <a:headEnd/>
              <a:tailEnd/>
            </a:ln>
          </p:spPr>
          <p:txBody>
            <a:bodyPr/>
            <a:lstStyle/>
            <a:p>
              <a:endParaRPr lang="en-US"/>
            </a:p>
          </p:txBody>
        </p:sp>
        <p:sp>
          <p:nvSpPr>
            <p:cNvPr id="44070" name="Freeform 1140"/>
            <p:cNvSpPr>
              <a:spLocks/>
            </p:cNvSpPr>
            <p:nvPr/>
          </p:nvSpPr>
          <p:spPr bwMode="auto">
            <a:xfrm>
              <a:off x="1640" y="1576"/>
              <a:ext cx="55" cy="48"/>
            </a:xfrm>
            <a:custGeom>
              <a:avLst/>
              <a:gdLst>
                <a:gd name="T0" fmla="*/ 0 w 22"/>
                <a:gd name="T1" fmla="*/ 18 h 18"/>
                <a:gd name="T2" fmla="*/ 22 w 22"/>
                <a:gd name="T3" fmla="*/ 0 h 18"/>
                <a:gd name="T4" fmla="*/ 0 60000 65536"/>
                <a:gd name="T5" fmla="*/ 0 60000 65536"/>
                <a:gd name="T6" fmla="*/ 0 w 22"/>
                <a:gd name="T7" fmla="*/ 0 h 18"/>
                <a:gd name="T8" fmla="*/ 22 w 22"/>
                <a:gd name="T9" fmla="*/ 18 h 18"/>
              </a:gdLst>
              <a:ahLst/>
              <a:cxnLst>
                <a:cxn ang="T4">
                  <a:pos x="T0" y="T1"/>
                </a:cxn>
                <a:cxn ang="T5">
                  <a:pos x="T2" y="T3"/>
                </a:cxn>
              </a:cxnLst>
              <a:rect l="T6" t="T7" r="T8" b="T9"/>
              <a:pathLst>
                <a:path w="22" h="18">
                  <a:moveTo>
                    <a:pt x="0" y="18"/>
                  </a:moveTo>
                  <a:cubicBezTo>
                    <a:pt x="6" y="12"/>
                    <a:pt x="14" y="3"/>
                    <a:pt x="22" y="0"/>
                  </a:cubicBezTo>
                </a:path>
              </a:pathLst>
            </a:custGeom>
            <a:noFill/>
            <a:ln w="31750" cap="rnd">
              <a:solidFill>
                <a:srgbClr val="222F76"/>
              </a:solidFill>
              <a:miter lim="800000"/>
              <a:headEnd/>
              <a:tailEnd/>
            </a:ln>
          </p:spPr>
          <p:txBody>
            <a:bodyPr/>
            <a:lstStyle/>
            <a:p>
              <a:endParaRPr lang="en-US"/>
            </a:p>
          </p:txBody>
        </p:sp>
        <p:sp>
          <p:nvSpPr>
            <p:cNvPr id="44071" name="Freeform 1141"/>
            <p:cNvSpPr>
              <a:spLocks/>
            </p:cNvSpPr>
            <p:nvPr/>
          </p:nvSpPr>
          <p:spPr bwMode="auto">
            <a:xfrm>
              <a:off x="1737" y="1528"/>
              <a:ext cx="70" cy="21"/>
            </a:xfrm>
            <a:custGeom>
              <a:avLst/>
              <a:gdLst>
                <a:gd name="T0" fmla="*/ 0 w 28"/>
                <a:gd name="T1" fmla="*/ 8 h 8"/>
                <a:gd name="T2" fmla="*/ 28 w 28"/>
                <a:gd name="T3" fmla="*/ 0 h 8"/>
                <a:gd name="T4" fmla="*/ 0 60000 65536"/>
                <a:gd name="T5" fmla="*/ 0 60000 65536"/>
                <a:gd name="T6" fmla="*/ 0 w 28"/>
                <a:gd name="T7" fmla="*/ 0 h 8"/>
                <a:gd name="T8" fmla="*/ 28 w 28"/>
                <a:gd name="T9" fmla="*/ 8 h 8"/>
              </a:gdLst>
              <a:ahLst/>
              <a:cxnLst>
                <a:cxn ang="T4">
                  <a:pos x="T0" y="T1"/>
                </a:cxn>
                <a:cxn ang="T5">
                  <a:pos x="T2" y="T3"/>
                </a:cxn>
              </a:cxnLst>
              <a:rect l="T6" t="T7" r="T8" b="T9"/>
              <a:pathLst>
                <a:path w="28" h="8">
                  <a:moveTo>
                    <a:pt x="0" y="8"/>
                  </a:moveTo>
                  <a:cubicBezTo>
                    <a:pt x="7" y="1"/>
                    <a:pt x="20" y="4"/>
                    <a:pt x="28" y="0"/>
                  </a:cubicBezTo>
                </a:path>
              </a:pathLst>
            </a:custGeom>
            <a:noFill/>
            <a:ln w="31750" cap="rnd">
              <a:solidFill>
                <a:srgbClr val="222F76"/>
              </a:solidFill>
              <a:miter lim="800000"/>
              <a:headEnd/>
              <a:tailEnd/>
            </a:ln>
          </p:spPr>
          <p:txBody>
            <a:bodyPr/>
            <a:lstStyle/>
            <a:p>
              <a:endParaRPr lang="en-US"/>
            </a:p>
          </p:txBody>
        </p:sp>
        <p:sp>
          <p:nvSpPr>
            <p:cNvPr id="44072" name="Freeform 1142"/>
            <p:cNvSpPr>
              <a:spLocks/>
            </p:cNvSpPr>
            <p:nvPr/>
          </p:nvSpPr>
          <p:spPr bwMode="auto">
            <a:xfrm>
              <a:off x="1862" y="1525"/>
              <a:ext cx="83" cy="16"/>
            </a:xfrm>
            <a:custGeom>
              <a:avLst/>
              <a:gdLst>
                <a:gd name="T0" fmla="*/ 0 w 33"/>
                <a:gd name="T1" fmla="*/ 0 h 6"/>
                <a:gd name="T2" fmla="*/ 33 w 33"/>
                <a:gd name="T3" fmla="*/ 6 h 6"/>
                <a:gd name="T4" fmla="*/ 0 60000 65536"/>
                <a:gd name="T5" fmla="*/ 0 60000 65536"/>
                <a:gd name="T6" fmla="*/ 0 w 33"/>
                <a:gd name="T7" fmla="*/ 0 h 6"/>
                <a:gd name="T8" fmla="*/ 33 w 33"/>
                <a:gd name="T9" fmla="*/ 6 h 6"/>
              </a:gdLst>
              <a:ahLst/>
              <a:cxnLst>
                <a:cxn ang="T4">
                  <a:pos x="T0" y="T1"/>
                </a:cxn>
                <a:cxn ang="T5">
                  <a:pos x="T2" y="T3"/>
                </a:cxn>
              </a:cxnLst>
              <a:rect l="T6" t="T7" r="T8" b="T9"/>
              <a:pathLst>
                <a:path w="33" h="6">
                  <a:moveTo>
                    <a:pt x="0" y="0"/>
                  </a:moveTo>
                  <a:cubicBezTo>
                    <a:pt x="10" y="0"/>
                    <a:pt x="23" y="3"/>
                    <a:pt x="33" y="6"/>
                  </a:cubicBezTo>
                </a:path>
              </a:pathLst>
            </a:custGeom>
            <a:noFill/>
            <a:ln w="31750" cap="rnd">
              <a:solidFill>
                <a:srgbClr val="222F76"/>
              </a:solidFill>
              <a:miter lim="800000"/>
              <a:headEnd/>
              <a:tailEnd/>
            </a:ln>
          </p:spPr>
          <p:txBody>
            <a:bodyPr/>
            <a:lstStyle/>
            <a:p>
              <a:endParaRPr lang="en-US"/>
            </a:p>
          </p:txBody>
        </p:sp>
      </p:grpSp>
      <p:sp>
        <p:nvSpPr>
          <p:cNvPr id="44038" name="Line 1143"/>
          <p:cNvSpPr>
            <a:spLocks noChangeShapeType="1"/>
          </p:cNvSpPr>
          <p:nvPr/>
        </p:nvSpPr>
        <p:spPr bwMode="auto">
          <a:xfrm>
            <a:off x="4937125" y="1392238"/>
            <a:ext cx="1588" cy="1587"/>
          </a:xfrm>
          <a:prstGeom prst="line">
            <a:avLst/>
          </a:prstGeom>
          <a:noFill/>
          <a:ln w="9525">
            <a:noFill/>
            <a:round/>
            <a:headEnd/>
            <a:tailEnd/>
          </a:ln>
        </p:spPr>
        <p:txBody>
          <a:bodyPr/>
          <a:lstStyle/>
          <a:p>
            <a:endParaRPr lang="en-US"/>
          </a:p>
        </p:txBody>
      </p:sp>
      <p:sp>
        <p:nvSpPr>
          <p:cNvPr id="44039" name="Line 1144"/>
          <p:cNvSpPr>
            <a:spLocks noChangeShapeType="1"/>
          </p:cNvSpPr>
          <p:nvPr/>
        </p:nvSpPr>
        <p:spPr bwMode="auto">
          <a:xfrm>
            <a:off x="4937125" y="1392238"/>
            <a:ext cx="1588" cy="1587"/>
          </a:xfrm>
          <a:prstGeom prst="line">
            <a:avLst/>
          </a:prstGeom>
          <a:noFill/>
          <a:ln w="9525">
            <a:noFill/>
            <a:round/>
            <a:headEnd/>
            <a:tailEnd/>
          </a:ln>
        </p:spPr>
        <p:txBody>
          <a:bodyPr/>
          <a:lstStyle/>
          <a:p>
            <a:endParaRPr lang="en-US"/>
          </a:p>
        </p:txBody>
      </p:sp>
      <p:sp>
        <p:nvSpPr>
          <p:cNvPr id="44040" name="Text Box 1145"/>
          <p:cNvSpPr txBox="1">
            <a:spLocks noChangeArrowheads="1"/>
          </p:cNvSpPr>
          <p:nvPr/>
        </p:nvSpPr>
        <p:spPr bwMode="auto">
          <a:xfrm>
            <a:off x="1866900" y="2903538"/>
            <a:ext cx="766763" cy="274637"/>
          </a:xfrm>
          <a:prstGeom prst="rect">
            <a:avLst/>
          </a:prstGeom>
          <a:noFill/>
          <a:ln w="9525">
            <a:noFill/>
            <a:miter lim="800000"/>
            <a:headEnd/>
            <a:tailEnd/>
          </a:ln>
        </p:spPr>
        <p:txBody>
          <a:bodyPr wrap="none">
            <a:spAutoFit/>
          </a:bodyPr>
          <a:lstStyle/>
          <a:p>
            <a:pPr eaLnBrk="1" hangingPunct="1"/>
            <a:r>
              <a:rPr lang="fr-FR" sz="1200"/>
              <a:t>SA node</a:t>
            </a:r>
          </a:p>
        </p:txBody>
      </p:sp>
      <p:sp>
        <p:nvSpPr>
          <p:cNvPr id="44041" name="Line 1146"/>
          <p:cNvSpPr>
            <a:spLocks noChangeShapeType="1"/>
          </p:cNvSpPr>
          <p:nvPr/>
        </p:nvSpPr>
        <p:spPr bwMode="auto">
          <a:xfrm>
            <a:off x="2590800" y="3055938"/>
            <a:ext cx="838200" cy="0"/>
          </a:xfrm>
          <a:prstGeom prst="line">
            <a:avLst/>
          </a:prstGeom>
          <a:noFill/>
          <a:ln w="9525">
            <a:solidFill>
              <a:schemeClr val="bg1"/>
            </a:solidFill>
            <a:round/>
            <a:headEnd/>
            <a:tailEnd type="triangle" w="med" len="med"/>
          </a:ln>
        </p:spPr>
        <p:txBody>
          <a:bodyPr/>
          <a:lstStyle/>
          <a:p>
            <a:endParaRPr lang="en-US"/>
          </a:p>
        </p:txBody>
      </p:sp>
      <p:sp>
        <p:nvSpPr>
          <p:cNvPr id="44042" name="Line 1147"/>
          <p:cNvSpPr>
            <a:spLocks noChangeShapeType="1"/>
          </p:cNvSpPr>
          <p:nvPr/>
        </p:nvSpPr>
        <p:spPr bwMode="auto">
          <a:xfrm>
            <a:off x="2590800" y="4046538"/>
            <a:ext cx="1371600" cy="0"/>
          </a:xfrm>
          <a:prstGeom prst="line">
            <a:avLst/>
          </a:prstGeom>
          <a:noFill/>
          <a:ln w="9525">
            <a:solidFill>
              <a:schemeClr val="bg1"/>
            </a:solidFill>
            <a:round/>
            <a:headEnd/>
            <a:tailEnd type="triangle" w="med" len="med"/>
          </a:ln>
        </p:spPr>
        <p:txBody>
          <a:bodyPr/>
          <a:lstStyle/>
          <a:p>
            <a:endParaRPr lang="en-US"/>
          </a:p>
        </p:txBody>
      </p:sp>
      <p:sp>
        <p:nvSpPr>
          <p:cNvPr id="44043" name="Text Box 1148"/>
          <p:cNvSpPr txBox="1">
            <a:spLocks noChangeArrowheads="1"/>
          </p:cNvSpPr>
          <p:nvPr/>
        </p:nvSpPr>
        <p:spPr bwMode="auto">
          <a:xfrm>
            <a:off x="1885950" y="3894138"/>
            <a:ext cx="766763" cy="274637"/>
          </a:xfrm>
          <a:prstGeom prst="rect">
            <a:avLst/>
          </a:prstGeom>
          <a:noFill/>
          <a:ln w="9525">
            <a:noFill/>
            <a:miter lim="800000"/>
            <a:headEnd/>
            <a:tailEnd/>
          </a:ln>
        </p:spPr>
        <p:txBody>
          <a:bodyPr wrap="none">
            <a:spAutoFit/>
          </a:bodyPr>
          <a:lstStyle/>
          <a:p>
            <a:pPr eaLnBrk="1" hangingPunct="1"/>
            <a:r>
              <a:rPr lang="fr-FR" sz="1200"/>
              <a:t>AV node</a:t>
            </a:r>
          </a:p>
        </p:txBody>
      </p:sp>
      <p:sp>
        <p:nvSpPr>
          <p:cNvPr id="44044" name="Line 1149"/>
          <p:cNvSpPr>
            <a:spLocks noChangeShapeType="1"/>
          </p:cNvSpPr>
          <p:nvPr/>
        </p:nvSpPr>
        <p:spPr bwMode="auto">
          <a:xfrm>
            <a:off x="4572000" y="4046538"/>
            <a:ext cx="2057400" cy="0"/>
          </a:xfrm>
          <a:prstGeom prst="line">
            <a:avLst/>
          </a:prstGeom>
          <a:noFill/>
          <a:ln w="9525">
            <a:solidFill>
              <a:schemeClr val="bg1"/>
            </a:solidFill>
            <a:round/>
            <a:headEnd type="triangle" w="med" len="med"/>
            <a:tailEnd/>
          </a:ln>
        </p:spPr>
        <p:txBody>
          <a:bodyPr/>
          <a:lstStyle/>
          <a:p>
            <a:endParaRPr lang="en-US"/>
          </a:p>
        </p:txBody>
      </p:sp>
      <p:sp>
        <p:nvSpPr>
          <p:cNvPr id="44045" name="Text Box 1150"/>
          <p:cNvSpPr txBox="1">
            <a:spLocks noChangeArrowheads="1"/>
          </p:cNvSpPr>
          <p:nvPr/>
        </p:nvSpPr>
        <p:spPr bwMode="auto">
          <a:xfrm>
            <a:off x="6570663" y="3903663"/>
            <a:ext cx="1296987" cy="274637"/>
          </a:xfrm>
          <a:prstGeom prst="rect">
            <a:avLst/>
          </a:prstGeom>
          <a:noFill/>
          <a:ln w="9525">
            <a:noFill/>
            <a:miter lim="800000"/>
            <a:headEnd/>
            <a:tailEnd/>
          </a:ln>
        </p:spPr>
        <p:txBody>
          <a:bodyPr wrap="none">
            <a:spAutoFit/>
          </a:bodyPr>
          <a:lstStyle/>
          <a:p>
            <a:pPr algn="ctr" eaLnBrk="1" hangingPunct="1"/>
            <a:r>
              <a:rPr lang="fr-FR" sz="1200"/>
              <a:t>Common bundle</a:t>
            </a:r>
          </a:p>
        </p:txBody>
      </p:sp>
      <p:sp>
        <p:nvSpPr>
          <p:cNvPr id="44046" name="Text Box 1151"/>
          <p:cNvSpPr txBox="1">
            <a:spLocks noChangeArrowheads="1"/>
          </p:cNvSpPr>
          <p:nvPr/>
        </p:nvSpPr>
        <p:spPr bwMode="auto">
          <a:xfrm>
            <a:off x="6602413" y="4370388"/>
            <a:ext cx="1322387" cy="274637"/>
          </a:xfrm>
          <a:prstGeom prst="rect">
            <a:avLst/>
          </a:prstGeom>
          <a:noFill/>
          <a:ln w="9525">
            <a:noFill/>
            <a:miter lim="800000"/>
            <a:headEnd/>
            <a:tailEnd/>
          </a:ln>
        </p:spPr>
        <p:txBody>
          <a:bodyPr wrap="none">
            <a:spAutoFit/>
          </a:bodyPr>
          <a:lstStyle/>
          <a:p>
            <a:pPr algn="ctr" eaLnBrk="1" hangingPunct="1"/>
            <a:r>
              <a:rPr lang="fr-FR" sz="1200"/>
              <a:t>Bundle branches</a:t>
            </a:r>
          </a:p>
        </p:txBody>
      </p:sp>
      <p:sp>
        <p:nvSpPr>
          <p:cNvPr id="44047" name="Line 1152"/>
          <p:cNvSpPr>
            <a:spLocks noChangeShapeType="1"/>
          </p:cNvSpPr>
          <p:nvPr/>
        </p:nvSpPr>
        <p:spPr bwMode="auto">
          <a:xfrm>
            <a:off x="5133975" y="4503738"/>
            <a:ext cx="1524000" cy="0"/>
          </a:xfrm>
          <a:prstGeom prst="line">
            <a:avLst/>
          </a:prstGeom>
          <a:noFill/>
          <a:ln w="9525">
            <a:solidFill>
              <a:schemeClr val="bg1"/>
            </a:solidFill>
            <a:round/>
            <a:headEnd type="triangle" w="med" len="med"/>
            <a:tailEnd/>
          </a:ln>
        </p:spPr>
        <p:txBody>
          <a:bodyPr/>
          <a:lstStyle/>
          <a:p>
            <a:endParaRPr lang="en-US"/>
          </a:p>
        </p:txBody>
      </p:sp>
      <p:sp>
        <p:nvSpPr>
          <p:cNvPr id="44048" name="Line 1153"/>
          <p:cNvSpPr>
            <a:spLocks noChangeShapeType="1"/>
          </p:cNvSpPr>
          <p:nvPr/>
        </p:nvSpPr>
        <p:spPr bwMode="auto">
          <a:xfrm>
            <a:off x="6048375" y="5189538"/>
            <a:ext cx="609600" cy="0"/>
          </a:xfrm>
          <a:prstGeom prst="line">
            <a:avLst/>
          </a:prstGeom>
          <a:noFill/>
          <a:ln w="9525">
            <a:solidFill>
              <a:schemeClr val="bg1"/>
            </a:solidFill>
            <a:round/>
            <a:headEnd type="triangle" w="med" len="med"/>
            <a:tailEnd/>
          </a:ln>
        </p:spPr>
        <p:txBody>
          <a:bodyPr/>
          <a:lstStyle/>
          <a:p>
            <a:endParaRPr lang="en-US"/>
          </a:p>
        </p:txBody>
      </p:sp>
      <p:sp>
        <p:nvSpPr>
          <p:cNvPr id="44049" name="Text Box 1154"/>
          <p:cNvSpPr txBox="1">
            <a:spLocks noChangeArrowheads="1"/>
          </p:cNvSpPr>
          <p:nvPr/>
        </p:nvSpPr>
        <p:spPr bwMode="auto">
          <a:xfrm>
            <a:off x="6607175" y="5057775"/>
            <a:ext cx="1146175" cy="274638"/>
          </a:xfrm>
          <a:prstGeom prst="rect">
            <a:avLst/>
          </a:prstGeom>
          <a:noFill/>
          <a:ln w="9525">
            <a:noFill/>
            <a:miter lim="800000"/>
            <a:headEnd/>
            <a:tailEnd/>
          </a:ln>
        </p:spPr>
        <p:txBody>
          <a:bodyPr wrap="none">
            <a:spAutoFit/>
          </a:bodyPr>
          <a:lstStyle/>
          <a:p>
            <a:pPr algn="ctr" eaLnBrk="1" hangingPunct="1"/>
            <a:r>
              <a:rPr lang="fr-FR" sz="1200"/>
              <a:t>Purkinje fibers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Rectangle 3"/>
          <p:cNvSpPr>
            <a:spLocks noGrp="1" noChangeArrowheads="1"/>
          </p:cNvSpPr>
          <p:nvPr>
            <p:ph idx="1"/>
          </p:nvPr>
        </p:nvSpPr>
        <p:spPr/>
        <p:txBody>
          <a:bodyPr/>
          <a:lstStyle/>
          <a:p>
            <a:pPr eaLnBrk="1" hangingPunct="1">
              <a:lnSpc>
                <a:spcPct val="90000"/>
              </a:lnSpc>
              <a:spcBef>
                <a:spcPct val="15000"/>
              </a:spcBef>
              <a:defRPr/>
            </a:pPr>
            <a:r>
              <a:rPr lang="en-US" sz="2800" dirty="0" smtClean="0"/>
              <a:t>I</a:t>
            </a:r>
            <a:r>
              <a:rPr lang="en-US" sz="2800" baseline="-25000" dirty="0" smtClean="0"/>
              <a:t>f </a:t>
            </a:r>
            <a:r>
              <a:rPr lang="en-US" sz="2800" dirty="0" smtClean="0"/>
              <a:t>current is an inward Na+/K+ current that activates pacemaker cells of the SA node</a:t>
            </a:r>
          </a:p>
          <a:p>
            <a:pPr lvl="1" eaLnBrk="1" hangingPunct="1">
              <a:lnSpc>
                <a:spcPct val="90000"/>
              </a:lnSpc>
              <a:spcBef>
                <a:spcPct val="15000"/>
              </a:spcBef>
              <a:defRPr/>
            </a:pPr>
            <a:r>
              <a:rPr lang="en-US" sz="2400" dirty="0" smtClean="0"/>
              <a:t>Selectively blocks I</a:t>
            </a:r>
            <a:r>
              <a:rPr lang="en-US" sz="2400" baseline="-25000" dirty="0" smtClean="0"/>
              <a:t>f</a:t>
            </a:r>
            <a:r>
              <a:rPr lang="en-US" sz="2400" dirty="0" smtClean="0"/>
              <a:t> in a current-dependent fashion</a:t>
            </a:r>
          </a:p>
          <a:p>
            <a:pPr lvl="1" eaLnBrk="1" hangingPunct="1">
              <a:lnSpc>
                <a:spcPct val="90000"/>
              </a:lnSpc>
              <a:spcBef>
                <a:spcPct val="15000"/>
              </a:spcBef>
              <a:defRPr/>
            </a:pPr>
            <a:r>
              <a:rPr lang="en-US" sz="2400" dirty="0" smtClean="0"/>
              <a:t>Reduces slope of  depolarization, slowing HR</a:t>
            </a:r>
          </a:p>
        </p:txBody>
      </p:sp>
    </p:spTree>
    <p:extLst>
      <p:ext uri="{BB962C8B-B14F-4D97-AF65-F5344CB8AC3E}">
        <p14:creationId xmlns:p14="http://schemas.microsoft.com/office/powerpoint/2010/main" val="377381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363133"/>
            <a:ext cx="6798734" cy="1303867"/>
          </a:xfrm>
        </p:spPr>
        <p:txBody>
          <a:bodyPr/>
          <a:lstStyle/>
          <a:p>
            <a:r>
              <a:rPr lang="en-US" dirty="0" smtClean="0"/>
              <a:t>Trials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solidFill>
                  <a:srgbClr val="C00000"/>
                </a:solidFill>
              </a:rPr>
              <a:t>INITIATIVE TRIAL</a:t>
            </a:r>
            <a:r>
              <a:rPr lang="en-US" dirty="0" smtClean="0">
                <a:solidFill>
                  <a:srgbClr val="C00000"/>
                </a:solidFill>
              </a:rPr>
              <a:t> </a:t>
            </a:r>
          </a:p>
          <a:p>
            <a:r>
              <a:rPr lang="en-US" dirty="0" smtClean="0"/>
              <a:t>RCT</a:t>
            </a:r>
          </a:p>
          <a:p>
            <a:r>
              <a:rPr lang="en-US" dirty="0" smtClean="0"/>
              <a:t>compared </a:t>
            </a:r>
            <a:r>
              <a:rPr lang="en-US" dirty="0" err="1" smtClean="0"/>
              <a:t>ivabradine</a:t>
            </a:r>
            <a:r>
              <a:rPr lang="en-US" dirty="0" smtClean="0"/>
              <a:t> (5, 7.5 and 10 mg bid) with atenolol - found to be non inferior.</a:t>
            </a:r>
          </a:p>
          <a:p>
            <a:pPr marL="0" indent="0">
              <a:buNone/>
            </a:pPr>
            <a:endParaRPr lang="en-US" dirty="0" smtClean="0"/>
          </a:p>
          <a:p>
            <a:pPr>
              <a:buNone/>
            </a:pPr>
            <a:r>
              <a:rPr lang="en-US" b="1" dirty="0" smtClean="0">
                <a:solidFill>
                  <a:srgbClr val="C00000"/>
                </a:solidFill>
              </a:rPr>
              <a:t>ASSOCIATE TRIAL</a:t>
            </a:r>
            <a:endParaRPr lang="en-US" dirty="0" smtClean="0"/>
          </a:p>
          <a:p>
            <a:r>
              <a:rPr lang="en-US" dirty="0" smtClean="0"/>
              <a:t> RCT </a:t>
            </a:r>
          </a:p>
          <a:p>
            <a:r>
              <a:rPr lang="en-US" dirty="0"/>
              <a:t> </a:t>
            </a:r>
            <a:r>
              <a:rPr lang="en-US" dirty="0" err="1" smtClean="0"/>
              <a:t>Ivabradine</a:t>
            </a:r>
            <a:r>
              <a:rPr lang="en-US" dirty="0" smtClean="0"/>
              <a:t> better than placebo in anti </a:t>
            </a:r>
            <a:r>
              <a:rPr lang="en-US" dirty="0" err="1" smtClean="0"/>
              <a:t>anginal</a:t>
            </a:r>
            <a:r>
              <a:rPr lang="en-US" dirty="0" smtClean="0"/>
              <a:t> efficacy. </a:t>
            </a:r>
          </a:p>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C/I in sick sinus syndrome</a:t>
            </a:r>
          </a:p>
          <a:p>
            <a:endParaRPr lang="en-IN" dirty="0"/>
          </a:p>
          <a:p>
            <a:r>
              <a:rPr lang="en-IN" dirty="0" smtClean="0"/>
              <a:t>Metabolised via CYP3A4 – caution</a:t>
            </a:r>
          </a:p>
          <a:p>
            <a:endParaRPr lang="en-IN" dirty="0"/>
          </a:p>
          <a:p>
            <a:endParaRPr lang="en-IN" dirty="0"/>
          </a:p>
        </p:txBody>
      </p:sp>
    </p:spTree>
    <p:extLst>
      <p:ext uri="{BB962C8B-B14F-4D97-AF65-F5344CB8AC3E}">
        <p14:creationId xmlns:p14="http://schemas.microsoft.com/office/powerpoint/2010/main" val="1460795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Luminous phenomenon- sensations of enhanced brightness in a fully maintained visual field</a:t>
            </a:r>
          </a:p>
          <a:p>
            <a:endParaRPr lang="en-IN" dirty="0"/>
          </a:p>
          <a:p>
            <a:r>
              <a:rPr lang="en-IN" dirty="0" smtClean="0"/>
              <a:t>Blockage of </a:t>
            </a:r>
            <a:r>
              <a:rPr lang="en-IN" dirty="0" err="1" smtClean="0"/>
              <a:t>Ih</a:t>
            </a:r>
            <a:r>
              <a:rPr lang="en-IN" dirty="0" smtClean="0"/>
              <a:t> channels in retina.</a:t>
            </a:r>
            <a:endParaRPr lang="en-IN" dirty="0"/>
          </a:p>
        </p:txBody>
      </p:sp>
    </p:spTree>
    <p:extLst>
      <p:ext uri="{BB962C8B-B14F-4D97-AF65-F5344CB8AC3E}">
        <p14:creationId xmlns:p14="http://schemas.microsoft.com/office/powerpoint/2010/main" val="3662303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43" name="Rectangle 23"/>
          <p:cNvSpPr>
            <a:spLocks noGrp="1" noRot="1" noChangeArrowheads="1"/>
          </p:cNvSpPr>
          <p:nvPr>
            <p:ph type="title"/>
          </p:nvPr>
        </p:nvSpPr>
        <p:spPr>
          <a:xfrm>
            <a:off x="1371600" y="753533"/>
            <a:ext cx="6798734" cy="1303867"/>
          </a:xfrm>
        </p:spPr>
        <p:txBody>
          <a:bodyPr>
            <a:normAutofit/>
          </a:bodyPr>
          <a:lstStyle/>
          <a:p>
            <a:pPr eaLnBrk="1" hangingPunct="1">
              <a:defRPr/>
            </a:pPr>
            <a:r>
              <a:rPr lang="en-US" dirty="0" smtClean="0"/>
              <a:t>Trimetazidine</a:t>
            </a:r>
          </a:p>
        </p:txBody>
      </p:sp>
      <p:sp>
        <p:nvSpPr>
          <p:cNvPr id="312344" name="Rectangle 24"/>
          <p:cNvSpPr>
            <a:spLocks noGrp="1" noChangeArrowheads="1"/>
          </p:cNvSpPr>
          <p:nvPr>
            <p:ph idx="1"/>
          </p:nvPr>
        </p:nvSpPr>
        <p:spPr>
          <a:xfrm>
            <a:off x="4343400" y="3170237"/>
            <a:ext cx="4114800" cy="3916363"/>
          </a:xfrm>
        </p:spPr>
        <p:txBody>
          <a:bodyPr/>
          <a:lstStyle/>
          <a:p>
            <a:pPr eaLnBrk="1" hangingPunct="1">
              <a:lnSpc>
                <a:spcPct val="90000"/>
              </a:lnSpc>
              <a:defRPr/>
            </a:pPr>
            <a:r>
              <a:rPr lang="en-US" dirty="0" smtClean="0"/>
              <a:t>O2 requirement of glucose pathway is lower than FFA pathway</a:t>
            </a:r>
          </a:p>
          <a:p>
            <a:pPr eaLnBrk="1" hangingPunct="1">
              <a:lnSpc>
                <a:spcPct val="90000"/>
              </a:lnSpc>
              <a:defRPr/>
            </a:pPr>
            <a:r>
              <a:rPr lang="en-US" dirty="0" smtClean="0"/>
              <a:t>During ischemia, oxidized FFA levels rise, blunting the glucose pathway</a:t>
            </a:r>
          </a:p>
        </p:txBody>
      </p:sp>
      <p:sp>
        <p:nvSpPr>
          <p:cNvPr id="40964" name="Rectangle 4"/>
          <p:cNvSpPr>
            <a:spLocks noChangeArrowheads="1"/>
          </p:cNvSpPr>
          <p:nvPr/>
        </p:nvSpPr>
        <p:spPr bwMode="auto">
          <a:xfrm>
            <a:off x="1947863" y="2438400"/>
            <a:ext cx="393700"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dirty="0">
                <a:ea typeface="Arial Unicode MS" pitchFamily="34" charset="-128"/>
                <a:cs typeface="Arial Unicode MS" pitchFamily="34" charset="-128"/>
              </a:rPr>
              <a:t>FFA</a:t>
            </a:r>
          </a:p>
        </p:txBody>
      </p:sp>
      <p:sp>
        <p:nvSpPr>
          <p:cNvPr id="40965" name="Rectangle 5"/>
          <p:cNvSpPr>
            <a:spLocks noChangeArrowheads="1"/>
          </p:cNvSpPr>
          <p:nvPr/>
        </p:nvSpPr>
        <p:spPr bwMode="auto">
          <a:xfrm>
            <a:off x="3113088" y="2395538"/>
            <a:ext cx="801687"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dirty="0">
                <a:ea typeface="Arial Unicode MS" pitchFamily="34" charset="-128"/>
                <a:cs typeface="Arial Unicode MS" pitchFamily="34" charset="-128"/>
              </a:rPr>
              <a:t>Glucose</a:t>
            </a:r>
          </a:p>
        </p:txBody>
      </p:sp>
      <p:sp>
        <p:nvSpPr>
          <p:cNvPr id="40966" name="Rectangle 6"/>
          <p:cNvSpPr>
            <a:spLocks noChangeArrowheads="1"/>
          </p:cNvSpPr>
          <p:nvPr/>
        </p:nvSpPr>
        <p:spPr bwMode="auto">
          <a:xfrm>
            <a:off x="1689100" y="3176588"/>
            <a:ext cx="912813"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Acyl-CoA</a:t>
            </a:r>
          </a:p>
        </p:txBody>
      </p:sp>
      <p:sp>
        <p:nvSpPr>
          <p:cNvPr id="40967" name="Rectangle 7"/>
          <p:cNvSpPr>
            <a:spLocks noChangeArrowheads="1"/>
          </p:cNvSpPr>
          <p:nvPr/>
        </p:nvSpPr>
        <p:spPr bwMode="auto">
          <a:xfrm>
            <a:off x="2374900" y="4381500"/>
            <a:ext cx="1093788" cy="195263"/>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Acetyl-CoA</a:t>
            </a:r>
          </a:p>
        </p:txBody>
      </p:sp>
      <p:sp>
        <p:nvSpPr>
          <p:cNvPr id="40968" name="Rectangle 8"/>
          <p:cNvSpPr>
            <a:spLocks noChangeArrowheads="1"/>
          </p:cNvSpPr>
          <p:nvPr/>
        </p:nvSpPr>
        <p:spPr bwMode="auto">
          <a:xfrm>
            <a:off x="3041650" y="3195638"/>
            <a:ext cx="857250"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Pyruvate</a:t>
            </a:r>
          </a:p>
        </p:txBody>
      </p:sp>
      <p:sp>
        <p:nvSpPr>
          <p:cNvPr id="40969" name="Rectangle 9"/>
          <p:cNvSpPr>
            <a:spLocks noChangeArrowheads="1"/>
          </p:cNvSpPr>
          <p:nvPr/>
        </p:nvSpPr>
        <p:spPr bwMode="auto">
          <a:xfrm>
            <a:off x="1801813" y="5253038"/>
            <a:ext cx="2179637"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Energy for contraction</a:t>
            </a:r>
          </a:p>
        </p:txBody>
      </p:sp>
      <p:sp>
        <p:nvSpPr>
          <p:cNvPr id="40970" name="Line 10"/>
          <p:cNvSpPr>
            <a:spLocks noChangeShapeType="1"/>
          </p:cNvSpPr>
          <p:nvPr/>
        </p:nvSpPr>
        <p:spPr bwMode="auto">
          <a:xfrm>
            <a:off x="2133600" y="2743200"/>
            <a:ext cx="0" cy="5334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1" name="Line 11"/>
          <p:cNvSpPr>
            <a:spLocks noChangeShapeType="1"/>
          </p:cNvSpPr>
          <p:nvPr/>
        </p:nvSpPr>
        <p:spPr bwMode="auto">
          <a:xfrm>
            <a:off x="3475038" y="2667000"/>
            <a:ext cx="0" cy="5334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2" name="Line 12"/>
          <p:cNvSpPr>
            <a:spLocks noChangeShapeType="1"/>
          </p:cNvSpPr>
          <p:nvPr/>
        </p:nvSpPr>
        <p:spPr bwMode="auto">
          <a:xfrm>
            <a:off x="2590800" y="3467100"/>
            <a:ext cx="0" cy="8382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3" name="Line 13"/>
          <p:cNvSpPr>
            <a:spLocks noChangeShapeType="1"/>
          </p:cNvSpPr>
          <p:nvPr/>
        </p:nvSpPr>
        <p:spPr bwMode="auto">
          <a:xfrm>
            <a:off x="2895600" y="4686300"/>
            <a:ext cx="0" cy="5334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4" name="Rectangle 14"/>
          <p:cNvSpPr>
            <a:spLocks noChangeArrowheads="1"/>
          </p:cNvSpPr>
          <p:nvPr/>
        </p:nvSpPr>
        <p:spPr bwMode="auto">
          <a:xfrm>
            <a:off x="2351088" y="2090738"/>
            <a:ext cx="925512"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dirty="0" err="1">
                <a:ea typeface="Arial Unicode MS" pitchFamily="34" charset="-128"/>
                <a:cs typeface="Arial Unicode MS" pitchFamily="34" charset="-128"/>
              </a:rPr>
              <a:t>Myocytes</a:t>
            </a:r>
            <a:endParaRPr lang="en-US" sz="1600" b="1" dirty="0">
              <a:ea typeface="Arial Unicode MS" pitchFamily="34" charset="-128"/>
              <a:cs typeface="Arial Unicode MS" pitchFamily="34" charset="-128"/>
            </a:endParaRPr>
          </a:p>
        </p:txBody>
      </p:sp>
      <p:sp>
        <p:nvSpPr>
          <p:cNvPr id="40975" name="Rectangle 15"/>
          <p:cNvSpPr>
            <a:spLocks noChangeArrowheads="1"/>
          </p:cNvSpPr>
          <p:nvPr/>
        </p:nvSpPr>
        <p:spPr bwMode="auto">
          <a:xfrm>
            <a:off x="1452563" y="3587750"/>
            <a:ext cx="996950" cy="195263"/>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l-GR" sz="1600" b="1" i="1">
                <a:latin typeface="Arial Unicode MS" pitchFamily="34" charset="-128"/>
                <a:ea typeface="Arial Unicode MS" pitchFamily="34" charset="-128"/>
                <a:cs typeface="Arial Unicode MS" pitchFamily="34" charset="-128"/>
              </a:rPr>
              <a:t>β</a:t>
            </a:r>
            <a:r>
              <a:rPr lang="en-US" sz="1600" b="1" i="1">
                <a:latin typeface="Arial Unicode MS" pitchFamily="34" charset="-128"/>
                <a:ea typeface="Arial Unicode MS" pitchFamily="34" charset="-128"/>
                <a:cs typeface="Arial Unicode MS" pitchFamily="34" charset="-128"/>
              </a:rPr>
              <a:t>-oxidation</a:t>
            </a:r>
            <a:endParaRPr lang="el-GR" sz="1600" b="1" i="1">
              <a:latin typeface="Arial Unicode MS" pitchFamily="34" charset="-128"/>
              <a:ea typeface="Arial Unicode MS" pitchFamily="34" charset="-128"/>
              <a:cs typeface="Arial Unicode MS" pitchFamily="34" charset="-128"/>
            </a:endParaRPr>
          </a:p>
        </p:txBody>
      </p:sp>
      <p:grpSp>
        <p:nvGrpSpPr>
          <p:cNvPr id="2" name="Group 25"/>
          <p:cNvGrpSpPr>
            <a:grpSpLocks/>
          </p:cNvGrpSpPr>
          <p:nvPr/>
        </p:nvGrpSpPr>
        <p:grpSpPr bwMode="auto">
          <a:xfrm>
            <a:off x="601663" y="3932238"/>
            <a:ext cx="2141537" cy="207962"/>
            <a:chOff x="235" y="2477"/>
            <a:chExt cx="1349" cy="131"/>
          </a:xfrm>
        </p:grpSpPr>
        <p:sp>
          <p:nvSpPr>
            <p:cNvPr id="40980" name="Rectangle 16"/>
            <p:cNvSpPr>
              <a:spLocks noChangeArrowheads="1"/>
            </p:cNvSpPr>
            <p:nvPr/>
          </p:nvSpPr>
          <p:spPr bwMode="auto">
            <a:xfrm>
              <a:off x="235" y="2477"/>
              <a:ext cx="834" cy="131"/>
            </a:xfrm>
            <a:prstGeom prst="rect">
              <a:avLst/>
            </a:prstGeom>
            <a:noFill/>
            <a:ln w="12700">
              <a:solidFill>
                <a:srgbClr val="FF0000"/>
              </a:solid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dirty="0">
                  <a:solidFill>
                    <a:srgbClr val="FF0000"/>
                  </a:solidFill>
                  <a:ea typeface="Arial Unicode MS" pitchFamily="34" charset="-128"/>
                  <a:cs typeface="Arial Unicode MS" pitchFamily="34" charset="-128"/>
                </a:rPr>
                <a:t>Trimetazidine</a:t>
              </a:r>
            </a:p>
          </p:txBody>
        </p:sp>
        <p:sp>
          <p:nvSpPr>
            <p:cNvPr id="40981" name="Line 17"/>
            <p:cNvSpPr>
              <a:spLocks noChangeShapeType="1"/>
            </p:cNvSpPr>
            <p:nvPr/>
          </p:nvSpPr>
          <p:spPr bwMode="auto">
            <a:xfrm>
              <a:off x="1122" y="2547"/>
              <a:ext cx="414" cy="0"/>
            </a:xfrm>
            <a:prstGeom prst="line">
              <a:avLst/>
            </a:prstGeom>
            <a:noFill/>
            <a:ln w="19050">
              <a:solidFill>
                <a:srgbClr val="FF0000"/>
              </a:solidFill>
              <a:round/>
              <a:headEnd/>
              <a:tailEnd/>
            </a:ln>
          </p:spPr>
          <p:txBody>
            <a:bodyPr lIns="0" tIns="0" rIns="0" bIns="0">
              <a:spAutoFit/>
            </a:bodyPr>
            <a:lstStyle/>
            <a:p>
              <a:endParaRPr lang="en-US"/>
            </a:p>
          </p:txBody>
        </p:sp>
        <p:sp>
          <p:nvSpPr>
            <p:cNvPr id="40982" name="Line 18"/>
            <p:cNvSpPr>
              <a:spLocks noChangeShapeType="1"/>
            </p:cNvSpPr>
            <p:nvPr/>
          </p:nvSpPr>
          <p:spPr bwMode="auto">
            <a:xfrm flipV="1">
              <a:off x="1554" y="2499"/>
              <a:ext cx="0" cy="96"/>
            </a:xfrm>
            <a:prstGeom prst="line">
              <a:avLst/>
            </a:prstGeom>
            <a:noFill/>
            <a:ln w="19050">
              <a:solidFill>
                <a:srgbClr val="FF0000"/>
              </a:solidFill>
              <a:round/>
              <a:headEnd/>
              <a:tailEnd/>
            </a:ln>
          </p:spPr>
          <p:txBody>
            <a:bodyPr lIns="0" tIns="0" rIns="0" bIns="0">
              <a:spAutoFit/>
            </a:bodyPr>
            <a:lstStyle/>
            <a:p>
              <a:endParaRPr lang="en-US"/>
            </a:p>
          </p:txBody>
        </p:sp>
        <p:sp>
          <p:nvSpPr>
            <p:cNvPr id="40983" name="Line 19"/>
            <p:cNvSpPr>
              <a:spLocks noChangeShapeType="1"/>
            </p:cNvSpPr>
            <p:nvPr/>
          </p:nvSpPr>
          <p:spPr bwMode="auto">
            <a:xfrm flipV="1">
              <a:off x="1584" y="2499"/>
              <a:ext cx="0" cy="96"/>
            </a:xfrm>
            <a:prstGeom prst="line">
              <a:avLst/>
            </a:prstGeom>
            <a:noFill/>
            <a:ln w="19050">
              <a:solidFill>
                <a:srgbClr val="FF0000"/>
              </a:solidFill>
              <a:round/>
              <a:headEnd/>
              <a:tailEnd/>
            </a:ln>
          </p:spPr>
          <p:txBody>
            <a:bodyPr lIns="0" tIns="0" rIns="0" bIns="0">
              <a:spAutoFit/>
            </a:bodyPr>
            <a:lstStyle/>
            <a:p>
              <a:endParaRPr lang="en-US"/>
            </a:p>
          </p:txBody>
        </p:sp>
      </p:grpSp>
      <p:sp>
        <p:nvSpPr>
          <p:cNvPr id="40977" name="Line 20"/>
          <p:cNvSpPr>
            <a:spLocks noChangeShapeType="1"/>
          </p:cNvSpPr>
          <p:nvPr/>
        </p:nvSpPr>
        <p:spPr bwMode="auto">
          <a:xfrm>
            <a:off x="3200400" y="3467100"/>
            <a:ext cx="0" cy="8382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8" name="Rectangle 21"/>
          <p:cNvSpPr>
            <a:spLocks noChangeArrowheads="1"/>
          </p:cNvSpPr>
          <p:nvPr/>
        </p:nvSpPr>
        <p:spPr bwMode="auto">
          <a:xfrm>
            <a:off x="2743200" y="6127750"/>
            <a:ext cx="6019800" cy="307777"/>
          </a:xfrm>
          <a:prstGeom prst="rect">
            <a:avLst/>
          </a:prstGeom>
          <a:noFill/>
          <a:ln w="9525">
            <a:noFill/>
            <a:miter lim="800000"/>
            <a:headEnd/>
            <a:tailEnd/>
          </a:ln>
        </p:spPr>
        <p:txBody>
          <a:bodyPr lIns="0" rIns="0" anchor="b">
            <a:spAutoFit/>
          </a:bodyPr>
          <a:lstStyle/>
          <a:p>
            <a:pPr algn="r" eaLnBrk="1" hangingPunct="1"/>
            <a:r>
              <a:rPr lang="en-US" sz="1400" dirty="0" smtClean="0">
                <a:solidFill>
                  <a:schemeClr val="hlink"/>
                </a:solidFill>
                <a:ea typeface="Arial Unicode MS" pitchFamily="34" charset="-128"/>
                <a:cs typeface="Arial Unicode MS" pitchFamily="34" charset="-128"/>
              </a:rPr>
              <a:t>.</a:t>
            </a:r>
            <a:endParaRPr lang="en-US" sz="1400" dirty="0">
              <a:solidFill>
                <a:schemeClr val="hlink"/>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normAutofit fontScale="77500" lnSpcReduction="20000"/>
          </a:bodyPr>
          <a:lstStyle/>
          <a:p>
            <a:r>
              <a:rPr lang="en-IN" dirty="0"/>
              <a:t>Chronic angina is a condition characterised by impaired QOL and is associated with decreased life expectancy.</a:t>
            </a:r>
          </a:p>
          <a:p>
            <a:r>
              <a:rPr lang="en-IN" dirty="0"/>
              <a:t>P</a:t>
            </a:r>
            <a:r>
              <a:rPr lang="en-IN" dirty="0" smtClean="0"/>
              <a:t>rimary symptom of myocardial ischemia</a:t>
            </a:r>
          </a:p>
          <a:p>
            <a:r>
              <a:rPr lang="en-IN" dirty="0" smtClean="0"/>
              <a:t>Occurs when oxygen supply is inadequate to meet the myocardial oxygen demand</a:t>
            </a:r>
          </a:p>
          <a:p>
            <a:endParaRPr lang="en-IN" dirty="0"/>
          </a:p>
          <a:p>
            <a:endParaRPr lang="en-IN" dirty="0" smtClean="0"/>
          </a:p>
          <a:p>
            <a:r>
              <a:rPr lang="en-IN" dirty="0" smtClean="0"/>
              <a:t>Tightness , heaviness , squeezing, crunching, pressure sensation</a:t>
            </a:r>
          </a:p>
          <a:p>
            <a:r>
              <a:rPr lang="en-IN" dirty="0" err="1" smtClean="0"/>
              <a:t>Retrosternally</a:t>
            </a:r>
            <a:r>
              <a:rPr lang="en-IN" dirty="0" smtClean="0"/>
              <a:t> located</a:t>
            </a:r>
          </a:p>
          <a:p>
            <a:r>
              <a:rPr lang="en-IN" dirty="0" smtClean="0"/>
              <a:t>+/- radiation</a:t>
            </a:r>
            <a:endParaRPr lang="en-IN" dirty="0"/>
          </a:p>
        </p:txBody>
      </p:sp>
    </p:spTree>
    <p:extLst>
      <p:ext uri="{BB962C8B-B14F-4D97-AF65-F5344CB8AC3E}">
        <p14:creationId xmlns:p14="http://schemas.microsoft.com/office/powerpoint/2010/main" val="2785277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normAutofit lnSpcReduction="10000"/>
          </a:bodyPr>
          <a:lstStyle/>
          <a:p>
            <a:endParaRPr lang="en-US" dirty="0" smtClean="0"/>
          </a:p>
          <a:p>
            <a:endParaRPr lang="en-US" dirty="0" smtClean="0"/>
          </a:p>
          <a:p>
            <a:r>
              <a:rPr lang="en-US" dirty="0" smtClean="0"/>
              <a:t>No EFFECT on HR or BP</a:t>
            </a:r>
          </a:p>
          <a:p>
            <a:pPr marL="0" indent="0">
              <a:buNone/>
            </a:pPr>
            <a:r>
              <a:rPr lang="en-US" dirty="0" smtClean="0">
                <a:solidFill>
                  <a:srgbClr val="C00000"/>
                </a:solidFill>
              </a:rPr>
              <a:t>  </a:t>
            </a:r>
          </a:p>
          <a:p>
            <a:pPr marL="0" indent="0">
              <a:buNone/>
            </a:pPr>
            <a:r>
              <a:rPr lang="en-US" dirty="0" smtClean="0">
                <a:solidFill>
                  <a:srgbClr val="C00000"/>
                </a:solidFill>
              </a:rPr>
              <a:t> TRIMPOL II </a:t>
            </a:r>
            <a:r>
              <a:rPr lang="en-US" dirty="0" smtClean="0"/>
              <a:t>–RCT </a:t>
            </a:r>
          </a:p>
          <a:p>
            <a:endParaRPr lang="en-US" dirty="0" smtClean="0"/>
          </a:p>
          <a:p>
            <a:r>
              <a:rPr lang="en-US" dirty="0" smtClean="0"/>
              <a:t>Trimetazidine 20 mg three times a day </a:t>
            </a:r>
            <a:r>
              <a:rPr lang="en-US" dirty="0" err="1" smtClean="0"/>
              <a:t>vs</a:t>
            </a:r>
            <a:r>
              <a:rPr lang="en-US" dirty="0" smtClean="0"/>
              <a:t> placebo in addition to metoprolol 50mg.               </a:t>
            </a:r>
          </a:p>
          <a:p>
            <a:r>
              <a:rPr lang="en-US" dirty="0" smtClean="0"/>
              <a:t>Improvement in :</a:t>
            </a:r>
          </a:p>
          <a:p>
            <a:pPr>
              <a:buFont typeface="Courier New" pitchFamily="49" charset="0"/>
              <a:buChar char="o"/>
            </a:pPr>
            <a:r>
              <a:rPr lang="en-US" dirty="0" smtClean="0"/>
              <a:t>Time to ST segment depression on exercise tolerance testing (ETT), </a:t>
            </a:r>
          </a:p>
          <a:p>
            <a:pPr>
              <a:buFont typeface="Courier New" pitchFamily="49" charset="0"/>
              <a:buChar char="o"/>
            </a:pPr>
            <a:r>
              <a:rPr lang="en-US" dirty="0" smtClean="0"/>
              <a:t>Decrease in angina frequency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dirty="0" smtClean="0"/>
          </a:p>
          <a:p>
            <a:pPr marL="0" indent="0">
              <a:buNone/>
            </a:pPr>
            <a:r>
              <a:rPr lang="en-US" b="1" dirty="0" smtClean="0">
                <a:solidFill>
                  <a:srgbClr val="C00000"/>
                </a:solidFill>
              </a:rPr>
              <a:t>VASCO Trial</a:t>
            </a:r>
          </a:p>
          <a:p>
            <a:pPr>
              <a:buNone/>
            </a:pPr>
            <a:r>
              <a:rPr lang="en-US" dirty="0" smtClean="0"/>
              <a:t>    Largest RCT </a:t>
            </a:r>
          </a:p>
          <a:p>
            <a:pPr>
              <a:buNone/>
            </a:pPr>
            <a:r>
              <a:rPr lang="en-US" dirty="0" smtClean="0"/>
              <a:t>    Showed </a:t>
            </a:r>
            <a:r>
              <a:rPr lang="en-US" b="1" i="1" dirty="0" smtClean="0"/>
              <a:t>no benefit </a:t>
            </a:r>
            <a:r>
              <a:rPr lang="en-US" dirty="0" smtClean="0"/>
              <a:t>as an add on in angina</a:t>
            </a:r>
          </a:p>
          <a:p>
            <a:pPr marL="0" indent="0">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1555063"/>
            <a:ext cx="6798734" cy="913463"/>
          </a:xfrm>
        </p:spPr>
        <p:txBody>
          <a:bodyPr/>
          <a:lstStyle/>
          <a:p>
            <a:r>
              <a:rPr lang="en-US" dirty="0" smtClean="0"/>
              <a:t>Side effects </a:t>
            </a:r>
            <a:endParaRPr lang="en-US" dirty="0"/>
          </a:p>
        </p:txBody>
      </p:sp>
      <p:sp>
        <p:nvSpPr>
          <p:cNvPr id="3" name="Content Placeholder 2"/>
          <p:cNvSpPr>
            <a:spLocks noGrp="1"/>
          </p:cNvSpPr>
          <p:nvPr>
            <p:ph idx="1"/>
          </p:nvPr>
        </p:nvSpPr>
        <p:spPr/>
        <p:txBody>
          <a:bodyPr/>
          <a:lstStyle/>
          <a:p>
            <a:endParaRPr lang="en-US" dirty="0" smtClean="0"/>
          </a:p>
          <a:p>
            <a:r>
              <a:rPr lang="en-US" dirty="0" smtClean="0"/>
              <a:t>Extrapyramidal symptoms</a:t>
            </a:r>
          </a:p>
          <a:p>
            <a:r>
              <a:rPr lang="en-US" dirty="0" smtClean="0"/>
              <a:t>Restless leg syndrome.</a:t>
            </a:r>
          </a:p>
          <a:p>
            <a:r>
              <a:rPr lang="en-US" dirty="0" smtClean="0"/>
              <a:t>CAUTION- Excretion impaired in p/w severe renal impairment.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p:spPr>
        <p:txBody>
          <a:bodyPr/>
          <a:lstStyle/>
          <a:p>
            <a:r>
              <a:rPr lang="en-US" dirty="0" err="1" smtClean="0"/>
              <a:t>Perhexilene</a:t>
            </a:r>
            <a:r>
              <a:rPr lang="en-US" dirty="0" smtClean="0"/>
              <a:t> </a:t>
            </a:r>
            <a:endParaRPr lang="en-US" dirty="0"/>
          </a:p>
        </p:txBody>
      </p:sp>
      <p:sp>
        <p:nvSpPr>
          <p:cNvPr id="3" name="Content Placeholder 2"/>
          <p:cNvSpPr>
            <a:spLocks noGrp="1"/>
          </p:cNvSpPr>
          <p:nvPr>
            <p:ph idx="1"/>
          </p:nvPr>
        </p:nvSpPr>
        <p:spPr>
          <a:xfrm>
            <a:off x="914400" y="2286000"/>
            <a:ext cx="7772400" cy="6477000"/>
          </a:xfrm>
        </p:spPr>
        <p:txBody>
          <a:bodyPr>
            <a:normAutofit/>
          </a:bodyPr>
          <a:lstStyle/>
          <a:p>
            <a:pPr marL="0" indent="0">
              <a:buNone/>
            </a:pPr>
            <a:endParaRPr lang="en-US" sz="2000" dirty="0" smtClean="0"/>
          </a:p>
          <a:p>
            <a:r>
              <a:rPr lang="en-US" sz="2000" dirty="0" smtClean="0"/>
              <a:t>Do not affect HR or BP</a:t>
            </a:r>
          </a:p>
          <a:p>
            <a:endParaRPr lang="en-US" sz="2000" dirty="0" smtClean="0"/>
          </a:p>
          <a:p>
            <a:r>
              <a:rPr lang="en-US" sz="2000" dirty="0" smtClean="0"/>
              <a:t>Multiple randomized trials show that it has anti </a:t>
            </a:r>
            <a:r>
              <a:rPr lang="en-US" sz="2000" dirty="0" err="1" smtClean="0"/>
              <a:t>anginal</a:t>
            </a:r>
            <a:r>
              <a:rPr lang="en-US" sz="2000" dirty="0" smtClean="0"/>
              <a:t> effect as </a:t>
            </a:r>
            <a:r>
              <a:rPr lang="en-US" sz="2000" dirty="0" err="1" smtClean="0"/>
              <a:t>monotherapy</a:t>
            </a:r>
            <a:r>
              <a:rPr lang="en-US" sz="2000" dirty="0" smtClean="0"/>
              <a:t> or in combination.</a:t>
            </a:r>
          </a:p>
          <a:p>
            <a:endParaRPr lang="en-US" sz="2000" dirty="0" smtClean="0"/>
          </a:p>
          <a:p>
            <a:r>
              <a:rPr lang="en-US" sz="2000" dirty="0" smtClean="0"/>
              <a:t>Inhibition of CPT-1 and, to a lesser extent, CPT-2, resulting in increased glucose and lactate </a:t>
            </a:r>
            <a:r>
              <a:rPr lang="en-US" sz="2000" dirty="0" err="1" smtClean="0"/>
              <a:t>utilisation</a:t>
            </a:r>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 </a:t>
            </a:r>
          </a:p>
          <a:p>
            <a:pPr marL="0" indent="0">
              <a:buNone/>
            </a:pPr>
            <a:r>
              <a:rPr lang="en-US" dirty="0" smtClean="0"/>
              <a:t>    Hepatotoxicity</a:t>
            </a:r>
          </a:p>
          <a:p>
            <a:pPr marL="0" indent="0">
              <a:buNone/>
            </a:pPr>
            <a:r>
              <a:rPr lang="en-US" dirty="0"/>
              <a:t> </a:t>
            </a:r>
            <a:r>
              <a:rPr lang="en-US" dirty="0" smtClean="0"/>
              <a:t>   </a:t>
            </a:r>
            <a:r>
              <a:rPr lang="en-US" dirty="0"/>
              <a:t>P</a:t>
            </a:r>
            <a:r>
              <a:rPr lang="en-US" dirty="0" smtClean="0"/>
              <a:t>eripheral neuropathy</a:t>
            </a:r>
          </a:p>
          <a:p>
            <a:pPr>
              <a:buNone/>
            </a:pPr>
            <a:r>
              <a:rPr lang="en-US" dirty="0" smtClean="0"/>
              <a:t>    Hypoglycemia</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p:spPr>
        <p:txBody>
          <a:bodyPr/>
          <a:lstStyle/>
          <a:p>
            <a:r>
              <a:rPr lang="en-US" dirty="0" err="1" smtClean="0"/>
              <a:t>Etomoxir</a:t>
            </a:r>
            <a:r>
              <a:rPr lang="en-US" dirty="0" smtClean="0"/>
              <a:t>/ </a:t>
            </a:r>
            <a:r>
              <a:rPr lang="en-US" dirty="0" err="1" smtClean="0"/>
              <a:t>Oxfenicine</a:t>
            </a:r>
            <a:endParaRPr lang="en-US" dirty="0"/>
          </a:p>
        </p:txBody>
      </p:sp>
      <p:sp>
        <p:nvSpPr>
          <p:cNvPr id="3" name="Content Placeholder 2"/>
          <p:cNvSpPr>
            <a:spLocks noGrp="1"/>
          </p:cNvSpPr>
          <p:nvPr>
            <p:ph idx="1"/>
          </p:nvPr>
        </p:nvSpPr>
        <p:spPr>
          <a:xfrm>
            <a:off x="990600" y="2209800"/>
            <a:ext cx="7772400" cy="5638800"/>
          </a:xfrm>
        </p:spPr>
        <p:txBody>
          <a:bodyPr>
            <a:normAutofit/>
          </a:bodyPr>
          <a:lstStyle/>
          <a:p>
            <a:pPr marL="0" indent="0">
              <a:buNone/>
            </a:pPr>
            <a:endParaRPr lang="en-US" sz="1800" dirty="0" smtClean="0"/>
          </a:p>
          <a:p>
            <a:r>
              <a:rPr lang="en-US" dirty="0" smtClean="0"/>
              <a:t>Launched as </a:t>
            </a:r>
            <a:r>
              <a:rPr lang="en-US" b="1" i="1" dirty="0" smtClean="0"/>
              <a:t>anti diabetic </a:t>
            </a:r>
            <a:r>
              <a:rPr lang="en-US" dirty="0" smtClean="0"/>
              <a:t>agent </a:t>
            </a:r>
          </a:p>
          <a:p>
            <a:endParaRPr lang="en-US" sz="1800" dirty="0"/>
          </a:p>
          <a:p>
            <a:r>
              <a:rPr lang="en-US" sz="1800" dirty="0" smtClean="0"/>
              <a:t>CPT 1 INHIBITOR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44" name="Rectangle 28"/>
          <p:cNvSpPr>
            <a:spLocks noGrp="1" noRot="1" noChangeArrowheads="1"/>
          </p:cNvSpPr>
          <p:nvPr>
            <p:ph type="title"/>
          </p:nvPr>
        </p:nvSpPr>
        <p:spPr>
          <a:xfrm>
            <a:off x="1176866" y="685800"/>
            <a:ext cx="6798734" cy="1303867"/>
          </a:xfrm>
        </p:spPr>
        <p:txBody>
          <a:bodyPr/>
          <a:lstStyle/>
          <a:p>
            <a:pPr eaLnBrk="1" hangingPunct="1">
              <a:defRPr/>
            </a:pPr>
            <a:r>
              <a:rPr lang="en-US" dirty="0" smtClean="0"/>
              <a:t>Nicorandil</a:t>
            </a:r>
          </a:p>
        </p:txBody>
      </p:sp>
      <p:sp>
        <p:nvSpPr>
          <p:cNvPr id="41987" name="Rectangle 3"/>
          <p:cNvSpPr>
            <a:spLocks noChangeArrowheads="1"/>
          </p:cNvSpPr>
          <p:nvPr/>
        </p:nvSpPr>
        <p:spPr bwMode="auto">
          <a:xfrm>
            <a:off x="3390900" y="4724400"/>
            <a:ext cx="5372100" cy="685800"/>
          </a:xfrm>
          <a:prstGeom prst="rect">
            <a:avLst/>
          </a:prstGeom>
          <a:solidFill>
            <a:schemeClr val="bg1"/>
          </a:solidFill>
          <a:ln w="19050">
            <a:solidFill>
              <a:schemeClr val="tx1"/>
            </a:solidFill>
            <a:miter lim="800000"/>
            <a:headEnd/>
            <a:tailEnd/>
          </a:ln>
        </p:spPr>
        <p:txBody>
          <a:bodyPr wrap="none" lIns="182880" tIns="0" rIns="182880" bIns="0" anchor="ctr"/>
          <a:lstStyle/>
          <a:p>
            <a:pPr marL="228600" indent="-228600" eaLnBrk="1" hangingPunct="1">
              <a:buClr>
                <a:srgbClr val="FFFF00"/>
              </a:buClr>
            </a:pPr>
            <a:r>
              <a:rPr lang="en-US" b="1" dirty="0">
                <a:ea typeface="Arial Unicode MS" pitchFamily="34" charset="-128"/>
                <a:cs typeface="Arial Unicode MS" pitchFamily="34" charset="-128"/>
              </a:rPr>
              <a:t>Nitrate-associated effects</a:t>
            </a:r>
          </a:p>
          <a:p>
            <a:pPr marL="228600" indent="-228600" eaLnBrk="1" hangingPunct="1">
              <a:buClr>
                <a:schemeClr val="tx1"/>
              </a:buClr>
              <a:buFontTx/>
              <a:buChar char="•"/>
            </a:pPr>
            <a:r>
              <a:rPr lang="en-US" b="1" dirty="0" err="1">
                <a:ea typeface="Arial Unicode MS" pitchFamily="34" charset="-128"/>
                <a:cs typeface="Arial Unicode MS" pitchFamily="34" charset="-128"/>
              </a:rPr>
              <a:t>Vasodilation</a:t>
            </a:r>
            <a:r>
              <a:rPr lang="en-US" b="1" dirty="0">
                <a:ea typeface="Arial Unicode MS" pitchFamily="34" charset="-128"/>
                <a:cs typeface="Arial Unicode MS" pitchFamily="34" charset="-128"/>
              </a:rPr>
              <a:t> of coronary </a:t>
            </a:r>
            <a:r>
              <a:rPr lang="en-US" b="1" dirty="0" err="1">
                <a:ea typeface="Arial Unicode MS" pitchFamily="34" charset="-128"/>
                <a:cs typeface="Arial Unicode MS" pitchFamily="34" charset="-128"/>
              </a:rPr>
              <a:t>epicardial</a:t>
            </a:r>
            <a:r>
              <a:rPr lang="en-US" b="1" dirty="0">
                <a:ea typeface="Arial Unicode MS" pitchFamily="34" charset="-128"/>
                <a:cs typeface="Arial Unicode MS" pitchFamily="34" charset="-128"/>
              </a:rPr>
              <a:t> arteries</a:t>
            </a:r>
          </a:p>
        </p:txBody>
      </p:sp>
      <p:sp>
        <p:nvSpPr>
          <p:cNvPr id="41988" name="Rectangle 4"/>
          <p:cNvSpPr>
            <a:spLocks noChangeArrowheads="1"/>
          </p:cNvSpPr>
          <p:nvPr/>
        </p:nvSpPr>
        <p:spPr bwMode="auto">
          <a:xfrm>
            <a:off x="457200" y="1954213"/>
            <a:ext cx="5562600" cy="914400"/>
          </a:xfrm>
          <a:prstGeom prst="rect">
            <a:avLst/>
          </a:prstGeom>
          <a:solidFill>
            <a:schemeClr val="bg1"/>
          </a:solidFill>
          <a:ln w="19050">
            <a:solidFill>
              <a:schemeClr val="tx1"/>
            </a:solidFill>
            <a:miter lim="800000"/>
            <a:headEnd/>
            <a:tailEnd/>
          </a:ln>
        </p:spPr>
        <p:txBody>
          <a:bodyPr wrap="none" lIns="182880" tIns="182880" rIns="182880" bIns="182880" anchor="ctr"/>
          <a:lstStyle/>
          <a:p>
            <a:pPr marL="228600" indent="-228600" eaLnBrk="1" hangingPunct="1">
              <a:buClr>
                <a:srgbClr val="FFFF00"/>
              </a:buClr>
            </a:pPr>
            <a:r>
              <a:rPr lang="en-US" b="1" dirty="0">
                <a:ea typeface="Arial Unicode MS" pitchFamily="34" charset="-128"/>
                <a:cs typeface="Arial Unicode MS" pitchFamily="34" charset="-128"/>
              </a:rPr>
              <a:t>Activation of ATP-sensitive K</a:t>
            </a:r>
            <a:r>
              <a:rPr lang="en-US" b="1" baseline="30000" dirty="0">
                <a:ea typeface="Arial Unicode MS" pitchFamily="34" charset="-128"/>
                <a:cs typeface="Arial Unicode MS" pitchFamily="34" charset="-128"/>
              </a:rPr>
              <a:t>+</a:t>
            </a:r>
            <a:r>
              <a:rPr lang="en-US" b="1" dirty="0">
                <a:ea typeface="Arial Unicode MS" pitchFamily="34" charset="-128"/>
                <a:cs typeface="Arial Unicode MS" pitchFamily="34" charset="-128"/>
              </a:rPr>
              <a:t> channels</a:t>
            </a:r>
          </a:p>
          <a:p>
            <a:pPr marL="228600" indent="-228600" eaLnBrk="1" hangingPunct="1">
              <a:buClr>
                <a:schemeClr val="tx1"/>
              </a:buClr>
              <a:buFontTx/>
              <a:buChar char="•"/>
            </a:pPr>
            <a:r>
              <a:rPr lang="en-US" b="1" dirty="0" smtClean="0">
                <a:ea typeface="Arial Unicode MS" pitchFamily="34" charset="-128"/>
                <a:cs typeface="Arial Unicode MS" pitchFamily="34" charset="-128"/>
              </a:rPr>
              <a:t>Dilation </a:t>
            </a:r>
            <a:r>
              <a:rPr lang="en-US" b="1" dirty="0">
                <a:ea typeface="Arial Unicode MS" pitchFamily="34" charset="-128"/>
                <a:cs typeface="Arial Unicode MS" pitchFamily="34" charset="-128"/>
              </a:rPr>
              <a:t>of coronary resistance arterioles</a:t>
            </a:r>
          </a:p>
        </p:txBody>
      </p:sp>
      <p:sp>
        <p:nvSpPr>
          <p:cNvPr id="41990" name="AutoShape 6"/>
          <p:cNvSpPr>
            <a:spLocks/>
          </p:cNvSpPr>
          <p:nvPr/>
        </p:nvSpPr>
        <p:spPr bwMode="auto">
          <a:xfrm rot="5400000" flipV="1">
            <a:off x="4646612" y="4160838"/>
            <a:ext cx="200025" cy="869950"/>
          </a:xfrm>
          <a:prstGeom prst="rightBrace">
            <a:avLst>
              <a:gd name="adj1" fmla="val 36243"/>
              <a:gd name="adj2" fmla="val 50000"/>
            </a:avLst>
          </a:prstGeom>
          <a:noFill/>
          <a:ln w="19050">
            <a:solidFill>
              <a:schemeClr val="tx1"/>
            </a:solidFill>
            <a:round/>
            <a:headEnd/>
            <a:tailEnd/>
          </a:ln>
        </p:spPr>
        <p:txBody>
          <a:bodyPr lIns="0" tIns="0" rIns="0" bIns="0" anchor="ctr">
            <a:spAutoFit/>
          </a:bodyPr>
          <a:lstStyle/>
          <a:p>
            <a:endParaRPr lang="en-US"/>
          </a:p>
        </p:txBody>
      </p:sp>
      <p:sp>
        <p:nvSpPr>
          <p:cNvPr id="41991" name="AutoShape 7"/>
          <p:cNvSpPr>
            <a:spLocks/>
          </p:cNvSpPr>
          <p:nvPr/>
        </p:nvSpPr>
        <p:spPr bwMode="auto">
          <a:xfrm rot="16200000" flipV="1">
            <a:off x="3074987" y="2020888"/>
            <a:ext cx="200025" cy="2006600"/>
          </a:xfrm>
          <a:prstGeom prst="rightBrace">
            <a:avLst>
              <a:gd name="adj1" fmla="val 36876"/>
              <a:gd name="adj2" fmla="val 50000"/>
            </a:avLst>
          </a:prstGeom>
          <a:noFill/>
          <a:ln w="19050">
            <a:solidFill>
              <a:schemeClr val="tx1"/>
            </a:solidFill>
            <a:round/>
            <a:headEnd/>
            <a:tailEnd/>
          </a:ln>
        </p:spPr>
        <p:txBody>
          <a:bodyPr lIns="0" tIns="0" rIns="0" bIns="0" anchor="ctr">
            <a:spAutoFit/>
          </a:bodyPr>
          <a:lstStyle/>
          <a:p>
            <a:endParaRPr lang="en-US"/>
          </a:p>
        </p:txBody>
      </p:sp>
      <p:grpSp>
        <p:nvGrpSpPr>
          <p:cNvPr id="2" name="Group 8"/>
          <p:cNvGrpSpPr>
            <a:grpSpLocks/>
          </p:cNvGrpSpPr>
          <p:nvPr/>
        </p:nvGrpSpPr>
        <p:grpSpPr bwMode="auto">
          <a:xfrm flipV="1">
            <a:off x="2286000" y="3203575"/>
            <a:ext cx="2465388" cy="1058863"/>
            <a:chOff x="1440" y="2018"/>
            <a:chExt cx="1553" cy="667"/>
          </a:xfrm>
        </p:grpSpPr>
        <p:sp>
          <p:nvSpPr>
            <p:cNvPr id="41998" name="AutoShape 9"/>
            <p:cNvSpPr>
              <a:spLocks noChangeArrowheads="1"/>
            </p:cNvSpPr>
            <p:nvPr/>
          </p:nvSpPr>
          <p:spPr bwMode="blackWhite">
            <a:xfrm>
              <a:off x="1465" y="2202"/>
              <a:ext cx="467" cy="402"/>
            </a:xfrm>
            <a:prstGeom prst="hexagon">
              <a:avLst>
                <a:gd name="adj" fmla="val 29042"/>
                <a:gd name="vf" fmla="val 115470"/>
              </a:avLst>
            </a:prstGeom>
            <a:noFill/>
            <a:ln w="38100" algn="ctr">
              <a:solidFill>
                <a:schemeClr val="accent1"/>
              </a:solidFill>
              <a:miter lim="800000"/>
              <a:headEnd/>
              <a:tailEnd/>
            </a:ln>
          </p:spPr>
          <p:txBody>
            <a:bodyPr wrap="none" anchor="ctr"/>
            <a:lstStyle/>
            <a:p>
              <a:endParaRPr lang="en-US"/>
            </a:p>
          </p:txBody>
        </p:sp>
        <p:sp>
          <p:nvSpPr>
            <p:cNvPr id="41999" name="Rectangle 10"/>
            <p:cNvSpPr>
              <a:spLocks noChangeArrowheads="1"/>
            </p:cNvSpPr>
            <p:nvPr/>
          </p:nvSpPr>
          <p:spPr bwMode="white">
            <a:xfrm>
              <a:off x="1440" y="2517"/>
              <a:ext cx="168" cy="168"/>
            </a:xfrm>
            <a:prstGeom prst="rect">
              <a:avLst/>
            </a:prstGeom>
            <a:solidFill>
              <a:schemeClr val="bg1"/>
            </a:solidFill>
            <a:ln w="25400">
              <a:noFill/>
              <a:miter lim="800000"/>
              <a:headEnd/>
              <a:tailEnd/>
            </a:ln>
          </p:spPr>
          <p:txBody>
            <a:bodyPr wrap="none" anchor="ctr"/>
            <a:lstStyle/>
            <a:p>
              <a:endParaRPr lang="en-US"/>
            </a:p>
          </p:txBody>
        </p:sp>
        <p:sp>
          <p:nvSpPr>
            <p:cNvPr id="42000" name="Line 11"/>
            <p:cNvSpPr>
              <a:spLocks noChangeShapeType="1"/>
            </p:cNvSpPr>
            <p:nvPr/>
          </p:nvSpPr>
          <p:spPr bwMode="blackWhite">
            <a:xfrm flipV="1">
              <a:off x="1515" y="2243"/>
              <a:ext cx="88" cy="154"/>
            </a:xfrm>
            <a:prstGeom prst="line">
              <a:avLst/>
            </a:prstGeom>
            <a:noFill/>
            <a:ln w="38100">
              <a:solidFill>
                <a:schemeClr val="accent1"/>
              </a:solidFill>
              <a:round/>
              <a:headEnd/>
              <a:tailEnd/>
            </a:ln>
          </p:spPr>
          <p:txBody>
            <a:bodyPr wrap="none" anchor="ctr"/>
            <a:lstStyle/>
            <a:p>
              <a:endParaRPr lang="en-US"/>
            </a:p>
          </p:txBody>
        </p:sp>
        <p:sp>
          <p:nvSpPr>
            <p:cNvPr id="42001" name="Line 12"/>
            <p:cNvSpPr>
              <a:spLocks noChangeShapeType="1"/>
            </p:cNvSpPr>
            <p:nvPr/>
          </p:nvSpPr>
          <p:spPr bwMode="blackWhite">
            <a:xfrm>
              <a:off x="1792" y="2239"/>
              <a:ext cx="92" cy="162"/>
            </a:xfrm>
            <a:prstGeom prst="line">
              <a:avLst/>
            </a:prstGeom>
            <a:noFill/>
            <a:ln w="38100">
              <a:solidFill>
                <a:schemeClr val="accent1"/>
              </a:solidFill>
              <a:round/>
              <a:headEnd/>
              <a:tailEnd/>
            </a:ln>
          </p:spPr>
          <p:txBody>
            <a:bodyPr wrap="none" anchor="ctr"/>
            <a:lstStyle/>
            <a:p>
              <a:endParaRPr lang="en-US"/>
            </a:p>
          </p:txBody>
        </p:sp>
        <p:sp>
          <p:nvSpPr>
            <p:cNvPr id="42002" name="Line 13"/>
            <p:cNvSpPr>
              <a:spLocks noChangeShapeType="1"/>
            </p:cNvSpPr>
            <p:nvPr/>
          </p:nvSpPr>
          <p:spPr bwMode="blackWhite">
            <a:xfrm>
              <a:off x="1627" y="2566"/>
              <a:ext cx="172" cy="0"/>
            </a:xfrm>
            <a:prstGeom prst="line">
              <a:avLst/>
            </a:prstGeom>
            <a:noFill/>
            <a:ln w="38100">
              <a:solidFill>
                <a:schemeClr val="accent1"/>
              </a:solidFill>
              <a:round/>
              <a:headEnd/>
              <a:tailEnd/>
            </a:ln>
          </p:spPr>
          <p:txBody>
            <a:bodyPr wrap="none" anchor="ctr"/>
            <a:lstStyle/>
            <a:p>
              <a:endParaRPr lang="en-US"/>
            </a:p>
          </p:txBody>
        </p:sp>
        <p:sp>
          <p:nvSpPr>
            <p:cNvPr id="42003" name="Line 14"/>
            <p:cNvSpPr>
              <a:spLocks noChangeShapeType="1"/>
            </p:cNvSpPr>
            <p:nvPr/>
          </p:nvSpPr>
          <p:spPr bwMode="blackWhite">
            <a:xfrm>
              <a:off x="1936" y="2404"/>
              <a:ext cx="215" cy="0"/>
            </a:xfrm>
            <a:prstGeom prst="line">
              <a:avLst/>
            </a:prstGeom>
            <a:noFill/>
            <a:ln w="38100">
              <a:solidFill>
                <a:schemeClr val="accent1"/>
              </a:solidFill>
              <a:round/>
              <a:headEnd/>
              <a:tailEnd/>
            </a:ln>
          </p:spPr>
          <p:txBody>
            <a:bodyPr wrap="none" anchor="ctr"/>
            <a:lstStyle/>
            <a:p>
              <a:endParaRPr lang="en-US"/>
            </a:p>
          </p:txBody>
        </p:sp>
        <p:sp>
          <p:nvSpPr>
            <p:cNvPr id="42004" name="Line 15"/>
            <p:cNvSpPr>
              <a:spLocks noChangeShapeType="1"/>
            </p:cNvSpPr>
            <p:nvPr/>
          </p:nvSpPr>
          <p:spPr bwMode="blackWhite">
            <a:xfrm>
              <a:off x="2133" y="2408"/>
              <a:ext cx="91" cy="161"/>
            </a:xfrm>
            <a:prstGeom prst="line">
              <a:avLst/>
            </a:prstGeom>
            <a:noFill/>
            <a:ln w="38100">
              <a:solidFill>
                <a:schemeClr val="accent1"/>
              </a:solidFill>
              <a:round/>
              <a:headEnd/>
              <a:tailEnd/>
            </a:ln>
          </p:spPr>
          <p:txBody>
            <a:bodyPr wrap="none" anchor="ctr"/>
            <a:lstStyle/>
            <a:p>
              <a:endParaRPr lang="en-US"/>
            </a:p>
          </p:txBody>
        </p:sp>
        <p:sp>
          <p:nvSpPr>
            <p:cNvPr id="42005" name="Line 16"/>
            <p:cNvSpPr>
              <a:spLocks noChangeShapeType="1"/>
            </p:cNvSpPr>
            <p:nvPr/>
          </p:nvSpPr>
          <p:spPr bwMode="blackWhite">
            <a:xfrm>
              <a:off x="2161" y="2380"/>
              <a:ext cx="92" cy="161"/>
            </a:xfrm>
            <a:prstGeom prst="line">
              <a:avLst/>
            </a:prstGeom>
            <a:noFill/>
            <a:ln w="38100">
              <a:solidFill>
                <a:schemeClr val="accent1"/>
              </a:solidFill>
              <a:round/>
              <a:headEnd/>
              <a:tailEnd/>
            </a:ln>
          </p:spPr>
          <p:txBody>
            <a:bodyPr wrap="none" anchor="ctr"/>
            <a:lstStyle/>
            <a:p>
              <a:endParaRPr lang="en-US"/>
            </a:p>
          </p:txBody>
        </p:sp>
        <p:sp>
          <p:nvSpPr>
            <p:cNvPr id="42006" name="Line 17"/>
            <p:cNvSpPr>
              <a:spLocks noChangeShapeType="1"/>
            </p:cNvSpPr>
            <p:nvPr/>
          </p:nvSpPr>
          <p:spPr bwMode="blackWhite">
            <a:xfrm flipV="1">
              <a:off x="2144" y="2260"/>
              <a:ext cx="87" cy="155"/>
            </a:xfrm>
            <a:prstGeom prst="line">
              <a:avLst/>
            </a:prstGeom>
            <a:noFill/>
            <a:ln w="38100">
              <a:solidFill>
                <a:schemeClr val="accent1"/>
              </a:solidFill>
              <a:round/>
              <a:headEnd/>
              <a:tailEnd/>
            </a:ln>
          </p:spPr>
          <p:txBody>
            <a:bodyPr wrap="none" anchor="ctr"/>
            <a:lstStyle/>
            <a:p>
              <a:endParaRPr lang="en-US"/>
            </a:p>
          </p:txBody>
        </p:sp>
        <p:sp>
          <p:nvSpPr>
            <p:cNvPr id="42007" name="Line 18"/>
            <p:cNvSpPr>
              <a:spLocks noChangeShapeType="1"/>
            </p:cNvSpPr>
            <p:nvPr/>
          </p:nvSpPr>
          <p:spPr bwMode="blackWhite">
            <a:xfrm>
              <a:off x="2291" y="2201"/>
              <a:ext cx="214" cy="0"/>
            </a:xfrm>
            <a:prstGeom prst="line">
              <a:avLst/>
            </a:prstGeom>
            <a:noFill/>
            <a:ln w="38100">
              <a:solidFill>
                <a:schemeClr val="accent1"/>
              </a:solidFill>
              <a:round/>
              <a:headEnd/>
              <a:tailEnd/>
            </a:ln>
          </p:spPr>
          <p:txBody>
            <a:bodyPr wrap="none" anchor="ctr"/>
            <a:lstStyle/>
            <a:p>
              <a:endParaRPr lang="en-US"/>
            </a:p>
          </p:txBody>
        </p:sp>
        <p:sp>
          <p:nvSpPr>
            <p:cNvPr id="42008" name="Line 19"/>
            <p:cNvSpPr>
              <a:spLocks noChangeShapeType="1"/>
            </p:cNvSpPr>
            <p:nvPr/>
          </p:nvSpPr>
          <p:spPr bwMode="blackWhite">
            <a:xfrm flipV="1">
              <a:off x="2498" y="2022"/>
              <a:ext cx="102" cy="175"/>
            </a:xfrm>
            <a:prstGeom prst="line">
              <a:avLst/>
            </a:prstGeom>
            <a:noFill/>
            <a:ln w="38100">
              <a:solidFill>
                <a:schemeClr val="accent1"/>
              </a:solidFill>
              <a:round/>
              <a:headEnd/>
              <a:tailEnd/>
            </a:ln>
          </p:spPr>
          <p:txBody>
            <a:bodyPr wrap="none" anchor="ctr"/>
            <a:lstStyle/>
            <a:p>
              <a:endParaRPr lang="en-US"/>
            </a:p>
          </p:txBody>
        </p:sp>
        <p:sp>
          <p:nvSpPr>
            <p:cNvPr id="42009" name="Line 20"/>
            <p:cNvSpPr>
              <a:spLocks noChangeShapeType="1"/>
            </p:cNvSpPr>
            <p:nvPr/>
          </p:nvSpPr>
          <p:spPr bwMode="blackWhite">
            <a:xfrm>
              <a:off x="2595" y="2018"/>
              <a:ext cx="177" cy="0"/>
            </a:xfrm>
            <a:prstGeom prst="line">
              <a:avLst/>
            </a:prstGeom>
            <a:noFill/>
            <a:ln w="38100">
              <a:solidFill>
                <a:schemeClr val="accent1"/>
              </a:solidFill>
              <a:round/>
              <a:headEnd/>
              <a:tailEnd/>
            </a:ln>
          </p:spPr>
          <p:txBody>
            <a:bodyPr wrap="none" anchor="ctr"/>
            <a:lstStyle/>
            <a:p>
              <a:endParaRPr lang="en-US"/>
            </a:p>
          </p:txBody>
        </p:sp>
        <p:sp>
          <p:nvSpPr>
            <p:cNvPr id="42010" name="Line 21"/>
            <p:cNvSpPr>
              <a:spLocks noChangeShapeType="1"/>
            </p:cNvSpPr>
            <p:nvPr/>
          </p:nvSpPr>
          <p:spPr bwMode="blackWhite">
            <a:xfrm>
              <a:off x="2913" y="2018"/>
              <a:ext cx="80" cy="0"/>
            </a:xfrm>
            <a:prstGeom prst="line">
              <a:avLst/>
            </a:prstGeom>
            <a:noFill/>
            <a:ln w="38100">
              <a:solidFill>
                <a:schemeClr val="accent1"/>
              </a:solidFill>
              <a:round/>
              <a:headEnd/>
              <a:tailEnd/>
            </a:ln>
          </p:spPr>
          <p:txBody>
            <a:bodyPr wrap="none" anchor="ctr"/>
            <a:lstStyle/>
            <a:p>
              <a:endParaRPr lang="en-US"/>
            </a:p>
          </p:txBody>
        </p:sp>
      </p:grpSp>
      <p:sp>
        <p:nvSpPr>
          <p:cNvPr id="41993" name="Text Box 22"/>
          <p:cNvSpPr txBox="1">
            <a:spLocks noChangeArrowheads="1"/>
          </p:cNvSpPr>
          <p:nvPr/>
        </p:nvSpPr>
        <p:spPr bwMode="blackWhite">
          <a:xfrm>
            <a:off x="2368550" y="3200400"/>
            <a:ext cx="165100"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N</a:t>
            </a:r>
          </a:p>
        </p:txBody>
      </p:sp>
      <p:sp>
        <p:nvSpPr>
          <p:cNvPr id="41994" name="Text Box 23"/>
          <p:cNvSpPr txBox="1">
            <a:spLocks noChangeArrowheads="1"/>
          </p:cNvSpPr>
          <p:nvPr/>
        </p:nvSpPr>
        <p:spPr bwMode="blackWhite">
          <a:xfrm>
            <a:off x="3535363" y="3124200"/>
            <a:ext cx="177800"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O</a:t>
            </a:r>
          </a:p>
        </p:txBody>
      </p:sp>
      <p:sp>
        <p:nvSpPr>
          <p:cNvPr id="41995" name="Text Box 24"/>
          <p:cNvSpPr txBox="1">
            <a:spLocks noChangeArrowheads="1"/>
          </p:cNvSpPr>
          <p:nvPr/>
        </p:nvSpPr>
        <p:spPr bwMode="blackWhite">
          <a:xfrm>
            <a:off x="4437063" y="4127500"/>
            <a:ext cx="177800"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O</a:t>
            </a:r>
          </a:p>
        </p:txBody>
      </p:sp>
      <p:sp>
        <p:nvSpPr>
          <p:cNvPr id="41996" name="Text Box 25"/>
          <p:cNvSpPr txBox="1">
            <a:spLocks noChangeArrowheads="1"/>
          </p:cNvSpPr>
          <p:nvPr/>
        </p:nvSpPr>
        <p:spPr bwMode="blackWhite">
          <a:xfrm>
            <a:off x="4754563" y="4114800"/>
            <a:ext cx="427037"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NO</a:t>
            </a:r>
            <a:r>
              <a:rPr lang="en-US" b="1" baseline="-25000">
                <a:ea typeface="Arial Unicode MS" pitchFamily="34" charset="-128"/>
                <a:cs typeface="Arial Unicode MS" pitchFamily="34" charset="-128"/>
              </a:rPr>
              <a:t>2</a:t>
            </a:r>
          </a:p>
        </p:txBody>
      </p:sp>
      <p:sp>
        <p:nvSpPr>
          <p:cNvPr id="41997" name="Text Box 26"/>
          <p:cNvSpPr txBox="1">
            <a:spLocks noChangeArrowheads="1"/>
          </p:cNvSpPr>
          <p:nvPr/>
        </p:nvSpPr>
        <p:spPr bwMode="blackWhite">
          <a:xfrm>
            <a:off x="3260725" y="3878263"/>
            <a:ext cx="330200" cy="274637"/>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HN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7772400" cy="4114800"/>
          </a:xfrm>
        </p:spPr>
        <p:txBody>
          <a:bodyPr>
            <a:noAutofit/>
          </a:bodyPr>
          <a:lstStyle/>
          <a:p>
            <a:r>
              <a:rPr lang="en-US" sz="2000" dirty="0" smtClean="0"/>
              <a:t>20mg bid</a:t>
            </a:r>
          </a:p>
          <a:p>
            <a:r>
              <a:rPr lang="en-US" sz="2000" dirty="0" smtClean="0"/>
              <a:t>Tolerance</a:t>
            </a:r>
          </a:p>
          <a:p>
            <a:r>
              <a:rPr lang="en-US" sz="2000" dirty="0" smtClean="0"/>
              <a:t>No cross tolerance with nitrates</a:t>
            </a:r>
          </a:p>
          <a:p>
            <a:r>
              <a:rPr lang="en-US" sz="2000" dirty="0" smtClean="0"/>
              <a:t>The Impact Of Nicorandil in Angina </a:t>
            </a:r>
            <a:r>
              <a:rPr lang="en-US" sz="2000" dirty="0" smtClean="0">
                <a:solidFill>
                  <a:srgbClr val="C00000"/>
                </a:solidFill>
              </a:rPr>
              <a:t>(IONA) trial </a:t>
            </a:r>
            <a:r>
              <a:rPr lang="en-US" sz="2000" dirty="0" smtClean="0"/>
              <a:t>- significant reduction of major coronary events in stable angina patients treated with </a:t>
            </a:r>
            <a:r>
              <a:rPr lang="en-US" sz="2000" dirty="0" err="1" smtClean="0"/>
              <a:t>nicorandil</a:t>
            </a:r>
            <a:r>
              <a:rPr lang="en-US" sz="2000" dirty="0" smtClean="0"/>
              <a:t> compared with placebo as </a:t>
            </a:r>
            <a:r>
              <a:rPr lang="en-US" sz="2000" b="1" i="1" dirty="0" smtClean="0"/>
              <a:t>add-on </a:t>
            </a:r>
            <a:r>
              <a:rPr lang="en-US" sz="2000" dirty="0" smtClean="0"/>
              <a:t>to conventional therapy</a:t>
            </a:r>
          </a:p>
          <a:p>
            <a:r>
              <a:rPr lang="en-US" sz="2000" dirty="0" smtClean="0"/>
              <a:t>Additive effects with nitrates</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25" name="Rectangle 53"/>
          <p:cNvSpPr>
            <a:spLocks noGrp="1" noRot="1" noChangeArrowheads="1"/>
          </p:cNvSpPr>
          <p:nvPr>
            <p:ph type="title"/>
          </p:nvPr>
        </p:nvSpPr>
        <p:spPr>
          <a:xfrm>
            <a:off x="381000" y="914400"/>
            <a:ext cx="8229600" cy="685800"/>
          </a:xfrm>
        </p:spPr>
        <p:txBody>
          <a:bodyPr>
            <a:noAutofit/>
          </a:bodyPr>
          <a:lstStyle/>
          <a:p>
            <a:pPr eaLnBrk="1" hangingPunct="1">
              <a:defRPr/>
            </a:pPr>
            <a:r>
              <a:rPr lang="en-US" dirty="0" err="1" smtClean="0"/>
              <a:t>Fasudil</a:t>
            </a:r>
            <a:endParaRPr lang="en-US" dirty="0" smtClean="0"/>
          </a:p>
        </p:txBody>
      </p:sp>
      <p:sp>
        <p:nvSpPr>
          <p:cNvPr id="310326" name="Rectangle 54"/>
          <p:cNvSpPr>
            <a:spLocks noGrp="1" noChangeArrowheads="1"/>
          </p:cNvSpPr>
          <p:nvPr>
            <p:ph idx="1"/>
          </p:nvPr>
        </p:nvSpPr>
        <p:spPr>
          <a:xfrm>
            <a:off x="457200" y="1447800"/>
            <a:ext cx="8382000" cy="4953000"/>
          </a:xfrm>
        </p:spPr>
        <p:txBody>
          <a:bodyPr/>
          <a:lstStyle/>
          <a:p>
            <a:pPr marL="0" indent="0" eaLnBrk="1" hangingPunct="1">
              <a:buNone/>
              <a:defRPr/>
            </a:pPr>
            <a:endParaRPr lang="en-US" sz="3100" dirty="0" smtClean="0"/>
          </a:p>
        </p:txBody>
      </p:sp>
      <p:sp>
        <p:nvSpPr>
          <p:cNvPr id="39941" name="Rectangle 5"/>
          <p:cNvSpPr>
            <a:spLocks noChangeArrowheads="1"/>
          </p:cNvSpPr>
          <p:nvPr/>
        </p:nvSpPr>
        <p:spPr bwMode="blackGray">
          <a:xfrm>
            <a:off x="647700" y="2957513"/>
            <a:ext cx="7918450" cy="509587"/>
          </a:xfrm>
          <a:prstGeom prst="rect">
            <a:avLst/>
          </a:prstGeom>
          <a:solidFill>
            <a:schemeClr val="hlink"/>
          </a:solidFill>
          <a:ln w="19050" algn="ctr">
            <a:solidFill>
              <a:schemeClr val="tx1"/>
            </a:solidFill>
            <a:miter lim="800000"/>
            <a:headEnd/>
            <a:tailEnd/>
          </a:ln>
        </p:spPr>
        <p:txBody>
          <a:bodyPr wrap="none" anchor="ctr"/>
          <a:lstStyle/>
          <a:p>
            <a:endParaRPr lang="en-US"/>
          </a:p>
        </p:txBody>
      </p:sp>
      <p:sp>
        <p:nvSpPr>
          <p:cNvPr id="39942" name="AutoShape 6"/>
          <p:cNvSpPr>
            <a:spLocks noChangeArrowheads="1"/>
          </p:cNvSpPr>
          <p:nvPr/>
        </p:nvSpPr>
        <p:spPr bwMode="invGray">
          <a:xfrm>
            <a:off x="1411288" y="2813050"/>
            <a:ext cx="454025" cy="798513"/>
          </a:xfrm>
          <a:prstGeom prst="can">
            <a:avLst>
              <a:gd name="adj" fmla="val 43969"/>
            </a:avLst>
          </a:prstGeom>
          <a:solidFill>
            <a:srgbClr val="33CC33"/>
          </a:solidFill>
          <a:ln w="19050">
            <a:solidFill>
              <a:schemeClr val="tx1"/>
            </a:solidFill>
            <a:round/>
            <a:headEnd/>
            <a:tailEnd/>
          </a:ln>
        </p:spPr>
        <p:txBody>
          <a:bodyPr wrap="none" anchor="ctr"/>
          <a:lstStyle/>
          <a:p>
            <a:endParaRPr lang="en-US"/>
          </a:p>
        </p:txBody>
      </p:sp>
      <p:sp>
        <p:nvSpPr>
          <p:cNvPr id="39943" name="AutoShape 7"/>
          <p:cNvSpPr>
            <a:spLocks noChangeArrowheads="1"/>
          </p:cNvSpPr>
          <p:nvPr/>
        </p:nvSpPr>
        <p:spPr bwMode="invGray">
          <a:xfrm>
            <a:off x="2119313" y="2813050"/>
            <a:ext cx="454025" cy="798513"/>
          </a:xfrm>
          <a:prstGeom prst="can">
            <a:avLst>
              <a:gd name="adj" fmla="val 43969"/>
            </a:avLst>
          </a:prstGeom>
          <a:solidFill>
            <a:srgbClr val="33CC33"/>
          </a:solidFill>
          <a:ln w="19050">
            <a:solidFill>
              <a:schemeClr val="tx1"/>
            </a:solidFill>
            <a:round/>
            <a:headEnd/>
            <a:tailEnd/>
          </a:ln>
        </p:spPr>
        <p:txBody>
          <a:bodyPr wrap="none" anchor="ctr"/>
          <a:lstStyle/>
          <a:p>
            <a:endParaRPr lang="en-US"/>
          </a:p>
        </p:txBody>
      </p:sp>
      <p:sp>
        <p:nvSpPr>
          <p:cNvPr id="39944" name="Rectangle 8"/>
          <p:cNvSpPr>
            <a:spLocks noChangeArrowheads="1"/>
          </p:cNvSpPr>
          <p:nvPr/>
        </p:nvSpPr>
        <p:spPr bwMode="auto">
          <a:xfrm>
            <a:off x="1295400" y="2236788"/>
            <a:ext cx="417513"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Ca</a:t>
            </a:r>
            <a:r>
              <a:rPr lang="en-US" sz="1600" b="1" baseline="30000">
                <a:ea typeface="Arial Unicode MS" pitchFamily="34" charset="-128"/>
                <a:cs typeface="Arial Unicode MS" pitchFamily="34" charset="-128"/>
              </a:rPr>
              <a:t>2+</a:t>
            </a:r>
          </a:p>
        </p:txBody>
      </p:sp>
      <p:sp>
        <p:nvSpPr>
          <p:cNvPr id="39945" name="AutoShape 9"/>
          <p:cNvSpPr>
            <a:spLocks noChangeArrowheads="1"/>
          </p:cNvSpPr>
          <p:nvPr/>
        </p:nvSpPr>
        <p:spPr bwMode="blackWhite">
          <a:xfrm>
            <a:off x="1333500" y="2495550"/>
            <a:ext cx="361950" cy="363538"/>
          </a:xfrm>
          <a:custGeom>
            <a:avLst/>
            <a:gdLst>
              <a:gd name="T0" fmla="*/ 299832 w 21600"/>
              <a:gd name="T1" fmla="*/ 44685 h 21600"/>
              <a:gd name="T2" fmla="*/ 162325 w 21600"/>
              <a:gd name="T3" fmla="*/ 46721 h 21600"/>
              <a:gd name="T4" fmla="*/ 240395 w 21600"/>
              <a:gd name="T5" fmla="*/ 113219 h 21600"/>
              <a:gd name="T6" fmla="*/ 407194 w 21600"/>
              <a:gd name="T7" fmla="*/ 181769 h 21600"/>
              <a:gd name="T8" fmla="*/ 316706 w 21600"/>
              <a:gd name="T9" fmla="*/ 272653 h 21600"/>
              <a:gd name="T10" fmla="*/ 226219 w 21600"/>
              <a:gd name="T11" fmla="*/ 18176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551" y="5399"/>
                  <a:pt x="10304" y="5417"/>
                  <a:pt x="10058" y="5451"/>
                </a:cubicBezTo>
                <a:lnTo>
                  <a:pt x="9317" y="102"/>
                </a:lnTo>
                <a:cubicBezTo>
                  <a:pt x="9808" y="34"/>
                  <a:pt x="1030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w="9525" algn="ctr">
            <a:noFill/>
            <a:miter lim="800000"/>
            <a:headEnd/>
            <a:tailEnd/>
          </a:ln>
        </p:spPr>
        <p:txBody>
          <a:bodyPr wrap="none" anchor="ctr"/>
          <a:lstStyle/>
          <a:p>
            <a:endParaRPr lang="en-US"/>
          </a:p>
        </p:txBody>
      </p:sp>
      <p:sp>
        <p:nvSpPr>
          <p:cNvPr id="39946" name="Rectangle 10"/>
          <p:cNvSpPr>
            <a:spLocks noChangeArrowheads="1"/>
          </p:cNvSpPr>
          <p:nvPr/>
        </p:nvSpPr>
        <p:spPr bwMode="auto">
          <a:xfrm>
            <a:off x="1990725" y="2236788"/>
            <a:ext cx="417513"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Ca</a:t>
            </a:r>
            <a:r>
              <a:rPr lang="en-US" sz="1600" b="1" baseline="30000">
                <a:ea typeface="Arial Unicode MS" pitchFamily="34" charset="-128"/>
                <a:cs typeface="Arial Unicode MS" pitchFamily="34" charset="-128"/>
              </a:rPr>
              <a:t>2+</a:t>
            </a:r>
          </a:p>
        </p:txBody>
      </p:sp>
      <p:sp>
        <p:nvSpPr>
          <p:cNvPr id="39947" name="AutoShape 11"/>
          <p:cNvSpPr>
            <a:spLocks noChangeArrowheads="1"/>
          </p:cNvSpPr>
          <p:nvPr/>
        </p:nvSpPr>
        <p:spPr bwMode="blackWhite">
          <a:xfrm>
            <a:off x="2027238" y="2493963"/>
            <a:ext cx="363537" cy="365125"/>
          </a:xfrm>
          <a:custGeom>
            <a:avLst/>
            <a:gdLst>
              <a:gd name="T0" fmla="*/ 301147 w 21600"/>
              <a:gd name="T1" fmla="*/ 44880 h 21600"/>
              <a:gd name="T2" fmla="*/ 163036 w 21600"/>
              <a:gd name="T3" fmla="*/ 46925 h 21600"/>
              <a:gd name="T4" fmla="*/ 241449 w 21600"/>
              <a:gd name="T5" fmla="*/ 113713 h 21600"/>
              <a:gd name="T6" fmla="*/ 408979 w 21600"/>
              <a:gd name="T7" fmla="*/ 182563 h 21600"/>
              <a:gd name="T8" fmla="*/ 318095 w 21600"/>
              <a:gd name="T9" fmla="*/ 273844 h 21600"/>
              <a:gd name="T10" fmla="*/ 227211 w 21600"/>
              <a:gd name="T11" fmla="*/ 18256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551" y="5399"/>
                  <a:pt x="10304" y="5417"/>
                  <a:pt x="10058" y="5451"/>
                </a:cubicBezTo>
                <a:lnTo>
                  <a:pt x="9317" y="102"/>
                </a:lnTo>
                <a:cubicBezTo>
                  <a:pt x="9808" y="34"/>
                  <a:pt x="1030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w="9525" algn="ctr">
            <a:noFill/>
            <a:miter lim="800000"/>
            <a:headEnd/>
            <a:tailEnd/>
          </a:ln>
        </p:spPr>
        <p:txBody>
          <a:bodyPr wrap="none" anchor="ctr"/>
          <a:lstStyle/>
          <a:p>
            <a:endParaRPr lang="en-US"/>
          </a:p>
        </p:txBody>
      </p:sp>
      <p:sp>
        <p:nvSpPr>
          <p:cNvPr id="39948" name="AutoShape 12"/>
          <p:cNvSpPr>
            <a:spLocks noChangeArrowheads="1"/>
          </p:cNvSpPr>
          <p:nvPr/>
        </p:nvSpPr>
        <p:spPr bwMode="blackWhite">
          <a:xfrm>
            <a:off x="4752975" y="3071813"/>
            <a:ext cx="436563" cy="290512"/>
          </a:xfrm>
          <a:prstGeom prst="leftArrow">
            <a:avLst>
              <a:gd name="adj1" fmla="val 50000"/>
              <a:gd name="adj2" fmla="val 37568"/>
            </a:avLst>
          </a:prstGeom>
          <a:solidFill>
            <a:schemeClr val="tx1"/>
          </a:solidFill>
          <a:ln w="9525" algn="ctr">
            <a:solidFill>
              <a:schemeClr val="bg2"/>
            </a:solidFill>
            <a:miter lim="800000"/>
            <a:headEnd/>
            <a:tailEnd/>
          </a:ln>
        </p:spPr>
        <p:txBody>
          <a:bodyPr wrap="none" anchor="ctr"/>
          <a:lstStyle/>
          <a:p>
            <a:endParaRPr lang="en-US"/>
          </a:p>
        </p:txBody>
      </p:sp>
      <p:sp>
        <p:nvSpPr>
          <p:cNvPr id="39949" name="Oval 13"/>
          <p:cNvSpPr>
            <a:spLocks noChangeArrowheads="1"/>
          </p:cNvSpPr>
          <p:nvPr/>
        </p:nvSpPr>
        <p:spPr bwMode="gray">
          <a:xfrm>
            <a:off x="3667125" y="3021013"/>
            <a:ext cx="944563" cy="381000"/>
          </a:xfrm>
          <a:prstGeom prst="ellipse">
            <a:avLst/>
          </a:prstGeom>
          <a:solidFill>
            <a:schemeClr val="accent2"/>
          </a:solidFill>
          <a:ln w="19050" algn="ctr">
            <a:solidFill>
              <a:schemeClr val="tx1"/>
            </a:solidFill>
            <a:round/>
            <a:headEnd/>
            <a:tailEnd/>
          </a:ln>
        </p:spPr>
        <p:txBody>
          <a:bodyPr wrap="none" anchor="ctr"/>
          <a:lstStyle/>
          <a:p>
            <a:pPr algn="ctr">
              <a:spcBef>
                <a:spcPct val="20000"/>
              </a:spcBef>
            </a:pPr>
            <a:r>
              <a:rPr lang="en-US" b="1">
                <a:ea typeface="Arial Unicode MS" pitchFamily="34" charset="-128"/>
                <a:cs typeface="Arial Unicode MS" pitchFamily="34" charset="-128"/>
              </a:rPr>
              <a:t>PLC</a:t>
            </a:r>
          </a:p>
        </p:txBody>
      </p:sp>
      <p:sp>
        <p:nvSpPr>
          <p:cNvPr id="39950" name="Oval 14"/>
          <p:cNvSpPr>
            <a:spLocks noChangeArrowheads="1"/>
          </p:cNvSpPr>
          <p:nvPr/>
        </p:nvSpPr>
        <p:spPr bwMode="gray">
          <a:xfrm>
            <a:off x="3309938" y="4799013"/>
            <a:ext cx="1452562" cy="652462"/>
          </a:xfrm>
          <a:prstGeom prst="ellipse">
            <a:avLst/>
          </a:prstGeom>
          <a:solidFill>
            <a:schemeClr val="accent2"/>
          </a:solidFill>
          <a:ln w="19050" algn="ctr">
            <a:solidFill>
              <a:schemeClr val="tx1"/>
            </a:solidFill>
            <a:round/>
            <a:headEnd/>
            <a:tailEnd/>
          </a:ln>
        </p:spPr>
        <p:txBody>
          <a:bodyPr wrap="none" anchor="ctr"/>
          <a:lstStyle/>
          <a:p>
            <a:pPr algn="ctr">
              <a:spcBef>
                <a:spcPct val="20000"/>
              </a:spcBef>
            </a:pPr>
            <a:r>
              <a:rPr lang="en-US" b="1">
                <a:ea typeface="Arial Unicode MS" pitchFamily="34" charset="-128"/>
                <a:cs typeface="Arial Unicode MS" pitchFamily="34" charset="-128"/>
              </a:rPr>
              <a:t>SR  Ca</a:t>
            </a:r>
            <a:r>
              <a:rPr lang="en-US" b="1" baseline="30000">
                <a:ea typeface="Arial Unicode MS" pitchFamily="34" charset="-128"/>
                <a:cs typeface="Arial Unicode MS" pitchFamily="34" charset="-128"/>
              </a:rPr>
              <a:t>2+</a:t>
            </a:r>
          </a:p>
        </p:txBody>
      </p:sp>
      <p:sp>
        <p:nvSpPr>
          <p:cNvPr id="39951" name="AutoShape 15"/>
          <p:cNvSpPr>
            <a:spLocks noChangeArrowheads="1"/>
          </p:cNvSpPr>
          <p:nvPr/>
        </p:nvSpPr>
        <p:spPr bwMode="gray">
          <a:xfrm>
            <a:off x="5407025" y="2811463"/>
            <a:ext cx="1452563" cy="873125"/>
          </a:xfrm>
          <a:prstGeom prst="roundRect">
            <a:avLst>
              <a:gd name="adj" fmla="val 16667"/>
            </a:avLst>
          </a:prstGeom>
          <a:solidFill>
            <a:schemeClr val="accent2"/>
          </a:solidFill>
          <a:ln w="19050" algn="ctr">
            <a:solidFill>
              <a:schemeClr val="tx1"/>
            </a:solidFill>
            <a:round/>
            <a:headEnd/>
            <a:tailEnd/>
          </a:ln>
        </p:spPr>
        <p:txBody>
          <a:bodyPr wrap="none" anchor="ctr"/>
          <a:lstStyle/>
          <a:p>
            <a:pPr algn="ctr">
              <a:spcBef>
                <a:spcPct val="20000"/>
              </a:spcBef>
            </a:pPr>
            <a:r>
              <a:rPr lang="en-US" b="1">
                <a:ea typeface="Arial Unicode MS" pitchFamily="34" charset="-128"/>
                <a:cs typeface="Arial Unicode MS" pitchFamily="34" charset="-128"/>
              </a:rPr>
              <a:t>Receptor</a:t>
            </a:r>
          </a:p>
        </p:txBody>
      </p:sp>
      <p:sp>
        <p:nvSpPr>
          <p:cNvPr id="39952" name="AutoShape 16"/>
          <p:cNvSpPr>
            <a:spLocks noChangeArrowheads="1"/>
          </p:cNvSpPr>
          <p:nvPr/>
        </p:nvSpPr>
        <p:spPr bwMode="gray">
          <a:xfrm>
            <a:off x="5708650" y="2209800"/>
            <a:ext cx="873125" cy="603250"/>
          </a:xfrm>
          <a:prstGeom prst="downArrowCallout">
            <a:avLst>
              <a:gd name="adj1" fmla="val 26843"/>
              <a:gd name="adj2" fmla="val 36184"/>
              <a:gd name="adj3" fmla="val 19644"/>
              <a:gd name="adj4" fmla="val 71171"/>
            </a:avLst>
          </a:prstGeom>
          <a:solidFill>
            <a:schemeClr val="accent2"/>
          </a:solidFill>
          <a:ln w="19050" algn="ctr">
            <a:solidFill>
              <a:schemeClr val="tx1"/>
            </a:solidFill>
            <a:miter lim="800000"/>
            <a:headEnd/>
            <a:tailEnd/>
          </a:ln>
        </p:spPr>
        <p:txBody>
          <a:bodyPr wrap="none" anchor="ctr"/>
          <a:lstStyle/>
          <a:p>
            <a:pPr algn="ctr">
              <a:spcBef>
                <a:spcPct val="20000"/>
              </a:spcBef>
            </a:pPr>
            <a:r>
              <a:rPr lang="en-US" sz="1600" b="1">
                <a:ea typeface="Arial Unicode MS" pitchFamily="34" charset="-128"/>
                <a:cs typeface="Arial Unicode MS" pitchFamily="34" charset="-128"/>
              </a:rPr>
              <a:t>Agonist</a:t>
            </a:r>
          </a:p>
        </p:txBody>
      </p:sp>
      <p:sp>
        <p:nvSpPr>
          <p:cNvPr id="39953" name="AutoShape 17"/>
          <p:cNvSpPr>
            <a:spLocks noChangeArrowheads="1"/>
          </p:cNvSpPr>
          <p:nvPr/>
        </p:nvSpPr>
        <p:spPr bwMode="blackWhite">
          <a:xfrm>
            <a:off x="6000750" y="4716463"/>
            <a:ext cx="311150" cy="309562"/>
          </a:xfrm>
          <a:prstGeom prst="star8">
            <a:avLst>
              <a:gd name="adj" fmla="val 21019"/>
            </a:avLst>
          </a:prstGeom>
          <a:solidFill>
            <a:schemeClr val="tx2"/>
          </a:solidFill>
          <a:ln w="9525" algn="ctr">
            <a:solidFill>
              <a:schemeClr val="tx1"/>
            </a:solidFill>
            <a:miter lim="800000"/>
            <a:headEnd/>
            <a:tailEnd/>
          </a:ln>
        </p:spPr>
        <p:txBody>
          <a:bodyPr wrap="none" anchor="ctr"/>
          <a:lstStyle/>
          <a:p>
            <a:endParaRPr lang="en-US"/>
          </a:p>
        </p:txBody>
      </p:sp>
      <p:sp>
        <p:nvSpPr>
          <p:cNvPr id="39954" name="AutoShape 18"/>
          <p:cNvSpPr>
            <a:spLocks noChangeArrowheads="1"/>
          </p:cNvSpPr>
          <p:nvPr/>
        </p:nvSpPr>
        <p:spPr bwMode="blackWhite">
          <a:xfrm>
            <a:off x="7567613" y="5686425"/>
            <a:ext cx="284162" cy="284163"/>
          </a:xfrm>
          <a:prstGeom prst="star8">
            <a:avLst>
              <a:gd name="adj" fmla="val 21019"/>
            </a:avLst>
          </a:prstGeom>
          <a:solidFill>
            <a:schemeClr val="tx2"/>
          </a:solidFill>
          <a:ln w="9525" algn="ctr">
            <a:solidFill>
              <a:schemeClr val="tx1"/>
            </a:solidFill>
            <a:miter lim="800000"/>
            <a:headEnd/>
            <a:tailEnd/>
          </a:ln>
        </p:spPr>
        <p:txBody>
          <a:bodyPr wrap="none" anchor="ctr"/>
          <a:lstStyle/>
          <a:p>
            <a:endParaRPr lang="en-US"/>
          </a:p>
        </p:txBody>
      </p:sp>
      <p:sp>
        <p:nvSpPr>
          <p:cNvPr id="39955" name="AutoShape 19"/>
          <p:cNvSpPr>
            <a:spLocks noChangeArrowheads="1"/>
          </p:cNvSpPr>
          <p:nvPr/>
        </p:nvSpPr>
        <p:spPr bwMode="blackWhite">
          <a:xfrm>
            <a:off x="5697538" y="5313363"/>
            <a:ext cx="219075" cy="509587"/>
          </a:xfrm>
          <a:prstGeom prst="curvedRightArrow">
            <a:avLst>
              <a:gd name="adj1" fmla="val 46522"/>
              <a:gd name="adj2" fmla="val 93043"/>
              <a:gd name="adj3" fmla="val 33333"/>
            </a:avLst>
          </a:prstGeom>
          <a:solidFill>
            <a:schemeClr val="hlink"/>
          </a:solidFill>
          <a:ln w="19050">
            <a:solidFill>
              <a:schemeClr val="tx1"/>
            </a:solidFill>
            <a:miter lim="800000"/>
            <a:headEnd/>
            <a:tailEnd/>
          </a:ln>
        </p:spPr>
        <p:txBody>
          <a:bodyPr wrap="none" anchor="ctr"/>
          <a:lstStyle/>
          <a:p>
            <a:endParaRPr lang="en-US"/>
          </a:p>
        </p:txBody>
      </p:sp>
      <p:sp>
        <p:nvSpPr>
          <p:cNvPr id="39956" name="AutoShape 20"/>
          <p:cNvSpPr>
            <a:spLocks noChangeArrowheads="1"/>
          </p:cNvSpPr>
          <p:nvPr/>
        </p:nvSpPr>
        <p:spPr bwMode="blackWhite">
          <a:xfrm flipH="1" flipV="1">
            <a:off x="6435725" y="5270500"/>
            <a:ext cx="219075" cy="509588"/>
          </a:xfrm>
          <a:prstGeom prst="curvedRightArrow">
            <a:avLst>
              <a:gd name="adj1" fmla="val 46522"/>
              <a:gd name="adj2" fmla="val 93044"/>
              <a:gd name="adj3" fmla="val 33333"/>
            </a:avLst>
          </a:prstGeom>
          <a:solidFill>
            <a:schemeClr val="hlink"/>
          </a:solidFill>
          <a:ln w="19050">
            <a:solidFill>
              <a:schemeClr val="tx1"/>
            </a:solidFill>
            <a:miter lim="800000"/>
            <a:headEnd/>
            <a:tailEnd/>
          </a:ln>
        </p:spPr>
        <p:txBody>
          <a:bodyPr wrap="none" anchor="ctr"/>
          <a:lstStyle/>
          <a:p>
            <a:endParaRPr lang="en-US"/>
          </a:p>
        </p:txBody>
      </p:sp>
      <p:sp>
        <p:nvSpPr>
          <p:cNvPr id="39957" name="Rectangle 21"/>
          <p:cNvSpPr>
            <a:spLocks noChangeArrowheads="1"/>
          </p:cNvSpPr>
          <p:nvPr/>
        </p:nvSpPr>
        <p:spPr bwMode="auto">
          <a:xfrm>
            <a:off x="5835650" y="5046663"/>
            <a:ext cx="655638" cy="228600"/>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500" b="1">
                <a:ea typeface="Arial Unicode MS" pitchFamily="34" charset="-128"/>
                <a:cs typeface="Arial Unicode MS" pitchFamily="34" charset="-128"/>
              </a:rPr>
              <a:t>Myosin</a:t>
            </a:r>
          </a:p>
        </p:txBody>
      </p:sp>
      <p:sp>
        <p:nvSpPr>
          <p:cNvPr id="39958" name="Rectangle 22"/>
          <p:cNvSpPr>
            <a:spLocks noChangeArrowheads="1"/>
          </p:cNvSpPr>
          <p:nvPr/>
        </p:nvSpPr>
        <p:spPr bwMode="auto">
          <a:xfrm>
            <a:off x="5767388" y="5873750"/>
            <a:ext cx="846137" cy="228600"/>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500" b="1">
                <a:ea typeface="Arial Unicode MS" pitchFamily="34" charset="-128"/>
                <a:cs typeface="Arial Unicode MS" pitchFamily="34" charset="-128"/>
              </a:rPr>
              <a:t>Myosin-P</a:t>
            </a:r>
          </a:p>
        </p:txBody>
      </p:sp>
      <p:sp>
        <p:nvSpPr>
          <p:cNvPr id="39959" name="Rectangle 23"/>
          <p:cNvSpPr>
            <a:spLocks noChangeArrowheads="1"/>
          </p:cNvSpPr>
          <p:nvPr/>
        </p:nvSpPr>
        <p:spPr bwMode="auto">
          <a:xfrm>
            <a:off x="6888163" y="5440363"/>
            <a:ext cx="1641475" cy="198437"/>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300" b="1">
                <a:ea typeface="Arial Unicode MS" pitchFamily="34" charset="-128"/>
                <a:cs typeface="Arial Unicode MS" pitchFamily="34" charset="-128"/>
              </a:rPr>
              <a:t>Myosin phosphatase</a:t>
            </a:r>
          </a:p>
        </p:txBody>
      </p:sp>
      <p:sp>
        <p:nvSpPr>
          <p:cNvPr id="39960" name="Rectangle 24"/>
          <p:cNvSpPr>
            <a:spLocks noChangeArrowheads="1"/>
          </p:cNvSpPr>
          <p:nvPr/>
        </p:nvSpPr>
        <p:spPr bwMode="auto">
          <a:xfrm>
            <a:off x="3852863" y="3638550"/>
            <a:ext cx="404812"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PIP</a:t>
            </a:r>
            <a:r>
              <a:rPr lang="en-US" sz="1600" b="1" baseline="-25000">
                <a:ea typeface="Arial Unicode MS" pitchFamily="34" charset="-128"/>
                <a:cs typeface="Arial Unicode MS" pitchFamily="34" charset="-128"/>
              </a:rPr>
              <a:t>2</a:t>
            </a:r>
          </a:p>
        </p:txBody>
      </p:sp>
      <p:sp>
        <p:nvSpPr>
          <p:cNvPr id="39961" name="Rectangle 25"/>
          <p:cNvSpPr>
            <a:spLocks noChangeArrowheads="1"/>
          </p:cNvSpPr>
          <p:nvPr/>
        </p:nvSpPr>
        <p:spPr bwMode="auto">
          <a:xfrm>
            <a:off x="3927475" y="4191000"/>
            <a:ext cx="269875"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IP</a:t>
            </a:r>
            <a:r>
              <a:rPr lang="en-US" sz="1600" b="1" baseline="-25000">
                <a:ea typeface="Arial Unicode MS" pitchFamily="34" charset="-128"/>
                <a:cs typeface="Arial Unicode MS" pitchFamily="34" charset="-128"/>
              </a:rPr>
              <a:t>3</a:t>
            </a:r>
          </a:p>
        </p:txBody>
      </p:sp>
      <p:sp>
        <p:nvSpPr>
          <p:cNvPr id="39962" name="Rectangle 26"/>
          <p:cNvSpPr>
            <a:spLocks noChangeArrowheads="1"/>
          </p:cNvSpPr>
          <p:nvPr/>
        </p:nvSpPr>
        <p:spPr bwMode="auto">
          <a:xfrm>
            <a:off x="5064125" y="5481638"/>
            <a:ext cx="512763" cy="21272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400" b="1">
                <a:ea typeface="Arial Unicode MS" pitchFamily="34" charset="-128"/>
                <a:cs typeface="Arial Unicode MS" pitchFamily="34" charset="-128"/>
              </a:rPr>
              <a:t>MLCK</a:t>
            </a:r>
            <a:endParaRPr lang="en-US" sz="1400" b="1" baseline="-25000">
              <a:ea typeface="Arial Unicode MS" pitchFamily="34" charset="-128"/>
              <a:cs typeface="Arial Unicode MS" pitchFamily="34" charset="-128"/>
            </a:endParaRPr>
          </a:p>
        </p:txBody>
      </p:sp>
      <p:sp>
        <p:nvSpPr>
          <p:cNvPr id="39965" name="Rectangle 29"/>
          <p:cNvSpPr>
            <a:spLocks noChangeArrowheads="1"/>
          </p:cNvSpPr>
          <p:nvPr/>
        </p:nvSpPr>
        <p:spPr bwMode="auto">
          <a:xfrm>
            <a:off x="3798888" y="5781675"/>
            <a:ext cx="465137" cy="274638"/>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b="1">
                <a:ea typeface="Arial Unicode MS" pitchFamily="34" charset="-128"/>
                <a:cs typeface="Arial Unicode MS" pitchFamily="34" charset="-128"/>
              </a:rPr>
              <a:t>Ca</a:t>
            </a:r>
            <a:r>
              <a:rPr lang="en-US" b="1" baseline="30000">
                <a:ea typeface="Arial Unicode MS" pitchFamily="34" charset="-128"/>
                <a:cs typeface="Arial Unicode MS" pitchFamily="34" charset="-128"/>
              </a:rPr>
              <a:t>2+</a:t>
            </a:r>
          </a:p>
        </p:txBody>
      </p:sp>
      <p:sp>
        <p:nvSpPr>
          <p:cNvPr id="39966" name="Rectangle 30"/>
          <p:cNvSpPr>
            <a:spLocks noChangeArrowheads="1"/>
          </p:cNvSpPr>
          <p:nvPr/>
        </p:nvSpPr>
        <p:spPr bwMode="auto">
          <a:xfrm>
            <a:off x="3590925" y="6008688"/>
            <a:ext cx="901700" cy="196850"/>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300" b="1">
                <a:ea typeface="Arial Unicode MS" pitchFamily="34" charset="-128"/>
                <a:cs typeface="Arial Unicode MS" pitchFamily="34" charset="-128"/>
              </a:rPr>
              <a:t>Calmodulin</a:t>
            </a:r>
          </a:p>
        </p:txBody>
      </p:sp>
      <p:sp>
        <p:nvSpPr>
          <p:cNvPr id="39967" name="Line 31"/>
          <p:cNvSpPr>
            <a:spLocks noChangeShapeType="1"/>
          </p:cNvSpPr>
          <p:nvPr/>
        </p:nvSpPr>
        <p:spPr bwMode="blackWhite">
          <a:xfrm>
            <a:off x="4038600" y="3883025"/>
            <a:ext cx="0" cy="290513"/>
          </a:xfrm>
          <a:prstGeom prst="line">
            <a:avLst/>
          </a:prstGeom>
          <a:noFill/>
          <a:ln w="38100">
            <a:solidFill>
              <a:schemeClr val="tx1"/>
            </a:solidFill>
            <a:round/>
            <a:headEnd/>
            <a:tailEnd type="triangle" w="med" len="med"/>
          </a:ln>
        </p:spPr>
        <p:txBody>
          <a:bodyPr wrap="none" anchor="ctr"/>
          <a:lstStyle/>
          <a:p>
            <a:endParaRPr lang="en-US"/>
          </a:p>
        </p:txBody>
      </p:sp>
      <p:sp>
        <p:nvSpPr>
          <p:cNvPr id="39968" name="Line 32"/>
          <p:cNvSpPr>
            <a:spLocks noChangeShapeType="1"/>
          </p:cNvSpPr>
          <p:nvPr/>
        </p:nvSpPr>
        <p:spPr bwMode="blackWhite">
          <a:xfrm>
            <a:off x="4038600" y="4446588"/>
            <a:ext cx="0" cy="288925"/>
          </a:xfrm>
          <a:prstGeom prst="line">
            <a:avLst/>
          </a:prstGeom>
          <a:noFill/>
          <a:ln w="38100">
            <a:solidFill>
              <a:schemeClr val="tx1"/>
            </a:solidFill>
            <a:round/>
            <a:headEnd/>
            <a:tailEnd type="triangle" w="med" len="med"/>
          </a:ln>
        </p:spPr>
        <p:txBody>
          <a:bodyPr wrap="none" anchor="ctr"/>
          <a:lstStyle/>
          <a:p>
            <a:endParaRPr lang="en-US"/>
          </a:p>
        </p:txBody>
      </p:sp>
      <p:sp>
        <p:nvSpPr>
          <p:cNvPr id="39969" name="Line 33"/>
          <p:cNvSpPr>
            <a:spLocks noChangeShapeType="1"/>
          </p:cNvSpPr>
          <p:nvPr/>
        </p:nvSpPr>
        <p:spPr bwMode="blackWhite">
          <a:xfrm>
            <a:off x="4038600" y="5495925"/>
            <a:ext cx="0" cy="288925"/>
          </a:xfrm>
          <a:prstGeom prst="line">
            <a:avLst/>
          </a:prstGeom>
          <a:noFill/>
          <a:ln w="38100">
            <a:solidFill>
              <a:schemeClr val="tx1"/>
            </a:solidFill>
            <a:round/>
            <a:headEnd/>
            <a:tailEnd type="triangle" w="med" len="med"/>
          </a:ln>
        </p:spPr>
        <p:txBody>
          <a:bodyPr wrap="none" anchor="ctr"/>
          <a:lstStyle/>
          <a:p>
            <a:endParaRPr lang="en-US"/>
          </a:p>
        </p:txBody>
      </p:sp>
      <p:sp>
        <p:nvSpPr>
          <p:cNvPr id="39970" name="Line 34"/>
          <p:cNvSpPr>
            <a:spLocks noChangeShapeType="1"/>
          </p:cNvSpPr>
          <p:nvPr/>
        </p:nvSpPr>
        <p:spPr bwMode="blackWhite">
          <a:xfrm rot="-5400000">
            <a:off x="4726782" y="5330031"/>
            <a:ext cx="0" cy="509587"/>
          </a:xfrm>
          <a:prstGeom prst="line">
            <a:avLst/>
          </a:prstGeom>
          <a:noFill/>
          <a:ln w="38100">
            <a:solidFill>
              <a:schemeClr val="tx1"/>
            </a:solidFill>
            <a:round/>
            <a:headEnd/>
            <a:tailEnd type="triangle" w="med" len="med"/>
          </a:ln>
        </p:spPr>
        <p:txBody>
          <a:bodyPr wrap="none" anchor="ctr"/>
          <a:lstStyle/>
          <a:p>
            <a:endParaRPr lang="en-US"/>
          </a:p>
        </p:txBody>
      </p:sp>
      <p:sp>
        <p:nvSpPr>
          <p:cNvPr id="39971" name="Arc 35"/>
          <p:cNvSpPr>
            <a:spLocks/>
          </p:cNvSpPr>
          <p:nvPr/>
        </p:nvSpPr>
        <p:spPr bwMode="blackWhite">
          <a:xfrm flipH="1" flipV="1">
            <a:off x="1660525" y="4213225"/>
            <a:ext cx="1774825" cy="1682750"/>
          </a:xfrm>
          <a:custGeom>
            <a:avLst/>
            <a:gdLst>
              <a:gd name="T0" fmla="*/ 0 w 21979"/>
              <a:gd name="T1" fmla="*/ 234 h 21600"/>
              <a:gd name="T2" fmla="*/ 1774825 w 21979"/>
              <a:gd name="T3" fmla="*/ 1682750 h 21600"/>
              <a:gd name="T4" fmla="*/ 30605 w 21979"/>
              <a:gd name="T5" fmla="*/ 1682750 h 21600"/>
              <a:gd name="T6" fmla="*/ 0 60000 65536"/>
              <a:gd name="T7" fmla="*/ 0 60000 65536"/>
              <a:gd name="T8" fmla="*/ 0 60000 65536"/>
              <a:gd name="T9" fmla="*/ 0 w 21979"/>
              <a:gd name="T10" fmla="*/ 0 h 21600"/>
              <a:gd name="T11" fmla="*/ 21979 w 21979"/>
              <a:gd name="T12" fmla="*/ 21600 h 21600"/>
            </a:gdLst>
            <a:ahLst/>
            <a:cxnLst>
              <a:cxn ang="T6">
                <a:pos x="T0" y="T1"/>
              </a:cxn>
              <a:cxn ang="T7">
                <a:pos x="T2" y="T3"/>
              </a:cxn>
              <a:cxn ang="T8">
                <a:pos x="T4" y="T5"/>
              </a:cxn>
            </a:cxnLst>
            <a:rect l="T9" t="T10" r="T11" b="T12"/>
            <a:pathLst>
              <a:path w="21979" h="21600" fill="none" extrusionOk="0">
                <a:moveTo>
                  <a:pt x="0" y="3"/>
                </a:moveTo>
                <a:cubicBezTo>
                  <a:pt x="126" y="1"/>
                  <a:pt x="252" y="-1"/>
                  <a:pt x="379" y="0"/>
                </a:cubicBezTo>
                <a:cubicBezTo>
                  <a:pt x="12308" y="0"/>
                  <a:pt x="21979" y="9670"/>
                  <a:pt x="21979" y="21600"/>
                </a:cubicBezTo>
              </a:path>
              <a:path w="21979" h="21600" stroke="0" extrusionOk="0">
                <a:moveTo>
                  <a:pt x="0" y="3"/>
                </a:moveTo>
                <a:cubicBezTo>
                  <a:pt x="126" y="1"/>
                  <a:pt x="252" y="-1"/>
                  <a:pt x="379" y="0"/>
                </a:cubicBezTo>
                <a:cubicBezTo>
                  <a:pt x="12308" y="0"/>
                  <a:pt x="21979" y="9670"/>
                  <a:pt x="21979" y="21600"/>
                </a:cubicBezTo>
                <a:lnTo>
                  <a:pt x="379" y="21600"/>
                </a:lnTo>
                <a:close/>
              </a:path>
            </a:pathLst>
          </a:custGeom>
          <a:noFill/>
          <a:ln w="38100">
            <a:solidFill>
              <a:schemeClr val="tx1"/>
            </a:solidFill>
            <a:round/>
            <a:headEnd type="triangle" w="med" len="med"/>
            <a:tailEnd/>
          </a:ln>
        </p:spPr>
        <p:txBody>
          <a:bodyPr wrap="none" anchor="ctr"/>
          <a:lstStyle/>
          <a:p>
            <a:endParaRPr lang="en-US"/>
          </a:p>
        </p:txBody>
      </p:sp>
      <p:sp>
        <p:nvSpPr>
          <p:cNvPr id="39972" name="Arc 36"/>
          <p:cNvSpPr>
            <a:spLocks/>
          </p:cNvSpPr>
          <p:nvPr/>
        </p:nvSpPr>
        <p:spPr bwMode="blackWhite">
          <a:xfrm rot="-308183" flipH="1" flipV="1">
            <a:off x="2346325" y="4098925"/>
            <a:ext cx="1887538" cy="1798638"/>
          </a:xfrm>
          <a:custGeom>
            <a:avLst/>
            <a:gdLst>
              <a:gd name="T0" fmla="*/ 971907 w 21600"/>
              <a:gd name="T1" fmla="*/ 0 h 23072"/>
              <a:gd name="T2" fmla="*/ 1845068 w 21600"/>
              <a:gd name="T3" fmla="*/ 1798638 h 23072"/>
              <a:gd name="T4" fmla="*/ 0 w 21600"/>
              <a:gd name="T5" fmla="*/ 1443463 h 23072"/>
              <a:gd name="T6" fmla="*/ 0 60000 65536"/>
              <a:gd name="T7" fmla="*/ 0 60000 65536"/>
              <a:gd name="T8" fmla="*/ 0 60000 65536"/>
              <a:gd name="T9" fmla="*/ 0 w 21600"/>
              <a:gd name="T10" fmla="*/ 0 h 23072"/>
              <a:gd name="T11" fmla="*/ 21600 w 21600"/>
              <a:gd name="T12" fmla="*/ 23072 h 23072"/>
            </a:gdLst>
            <a:ahLst/>
            <a:cxnLst>
              <a:cxn ang="T6">
                <a:pos x="T0" y="T1"/>
              </a:cxn>
              <a:cxn ang="T7">
                <a:pos x="T2" y="T3"/>
              </a:cxn>
              <a:cxn ang="T8">
                <a:pos x="T4" y="T5"/>
              </a:cxn>
            </a:cxnLst>
            <a:rect l="T9" t="T10" r="T11" b="T12"/>
            <a:pathLst>
              <a:path w="21600" h="23072" fill="none" extrusionOk="0">
                <a:moveTo>
                  <a:pt x="11122" y="-1"/>
                </a:moveTo>
                <a:cubicBezTo>
                  <a:pt x="17623" y="3904"/>
                  <a:pt x="21600" y="10932"/>
                  <a:pt x="21600" y="18516"/>
                </a:cubicBezTo>
                <a:cubicBezTo>
                  <a:pt x="21600" y="20047"/>
                  <a:pt x="21437" y="21574"/>
                  <a:pt x="21114" y="23072"/>
                </a:cubicBezTo>
              </a:path>
              <a:path w="21600" h="23072" stroke="0" extrusionOk="0">
                <a:moveTo>
                  <a:pt x="11122" y="-1"/>
                </a:moveTo>
                <a:cubicBezTo>
                  <a:pt x="17623" y="3904"/>
                  <a:pt x="21600" y="10932"/>
                  <a:pt x="21600" y="18516"/>
                </a:cubicBezTo>
                <a:cubicBezTo>
                  <a:pt x="21600" y="20047"/>
                  <a:pt x="21437" y="21574"/>
                  <a:pt x="21114" y="23072"/>
                </a:cubicBezTo>
                <a:lnTo>
                  <a:pt x="0" y="18516"/>
                </a:lnTo>
                <a:close/>
              </a:path>
            </a:pathLst>
          </a:custGeom>
          <a:noFill/>
          <a:ln w="38100">
            <a:solidFill>
              <a:schemeClr val="tx1"/>
            </a:solidFill>
            <a:round/>
            <a:headEnd/>
            <a:tailEnd/>
          </a:ln>
        </p:spPr>
        <p:txBody>
          <a:bodyPr wrap="none" anchor="ctr"/>
          <a:lstStyle/>
          <a:p>
            <a:endParaRPr lang="en-US"/>
          </a:p>
        </p:txBody>
      </p:sp>
      <p:sp>
        <p:nvSpPr>
          <p:cNvPr id="39973" name="Line 37"/>
          <p:cNvSpPr>
            <a:spLocks noChangeShapeType="1"/>
          </p:cNvSpPr>
          <p:nvPr/>
        </p:nvSpPr>
        <p:spPr bwMode="auto">
          <a:xfrm>
            <a:off x="6705600" y="5543550"/>
            <a:ext cx="152400" cy="0"/>
          </a:xfrm>
          <a:prstGeom prst="line">
            <a:avLst/>
          </a:prstGeom>
          <a:noFill/>
          <a:ln w="38100">
            <a:solidFill>
              <a:schemeClr val="tx1"/>
            </a:solidFill>
            <a:round/>
            <a:headEnd/>
            <a:tailEnd/>
          </a:ln>
        </p:spPr>
        <p:txBody>
          <a:bodyPr/>
          <a:lstStyle/>
          <a:p>
            <a:endParaRPr lang="en-US"/>
          </a:p>
        </p:txBody>
      </p:sp>
      <p:sp>
        <p:nvSpPr>
          <p:cNvPr id="39974" name="Rectangle 38"/>
          <p:cNvSpPr>
            <a:spLocks noChangeArrowheads="1"/>
          </p:cNvSpPr>
          <p:nvPr/>
        </p:nvSpPr>
        <p:spPr bwMode="auto">
          <a:xfrm>
            <a:off x="6705600" y="5534025"/>
            <a:ext cx="152400" cy="152400"/>
          </a:xfrm>
          <a:prstGeom prst="rect">
            <a:avLst/>
          </a:prstGeom>
          <a:noFill/>
          <a:ln w="25400">
            <a:noFill/>
            <a:miter lim="800000"/>
            <a:headEnd/>
            <a:tailEnd/>
          </a:ln>
        </p:spPr>
        <p:txBody>
          <a:bodyPr wrap="none" anchor="ctr"/>
          <a:lstStyle/>
          <a:p>
            <a:endParaRPr lang="en-US"/>
          </a:p>
        </p:txBody>
      </p:sp>
      <p:grpSp>
        <p:nvGrpSpPr>
          <p:cNvPr id="2" name="Group 39"/>
          <p:cNvGrpSpPr>
            <a:grpSpLocks/>
          </p:cNvGrpSpPr>
          <p:nvPr/>
        </p:nvGrpSpPr>
        <p:grpSpPr bwMode="auto">
          <a:xfrm>
            <a:off x="6350000" y="3756025"/>
            <a:ext cx="1962150" cy="1778000"/>
            <a:chOff x="4000" y="2282"/>
            <a:chExt cx="1236" cy="1120"/>
          </a:xfrm>
        </p:grpSpPr>
        <p:sp>
          <p:nvSpPr>
            <p:cNvPr id="39981" name="AutoShape 40"/>
            <p:cNvSpPr>
              <a:spLocks noChangeArrowheads="1"/>
            </p:cNvSpPr>
            <p:nvPr/>
          </p:nvSpPr>
          <p:spPr bwMode="blackGray">
            <a:xfrm>
              <a:off x="4184" y="2374"/>
              <a:ext cx="366" cy="316"/>
            </a:xfrm>
            <a:prstGeom prst="hexagon">
              <a:avLst>
                <a:gd name="adj" fmla="val 28956"/>
                <a:gd name="vf" fmla="val 115470"/>
              </a:avLst>
            </a:prstGeom>
            <a:solidFill>
              <a:schemeClr val="bg2"/>
            </a:solidFill>
            <a:ln w="19050" algn="ctr">
              <a:solidFill>
                <a:schemeClr val="tx1"/>
              </a:solidFill>
              <a:miter lim="800000"/>
              <a:headEnd/>
              <a:tailEnd/>
            </a:ln>
          </p:spPr>
          <p:txBody>
            <a:bodyPr wrap="none" anchor="ctr"/>
            <a:lstStyle/>
            <a:p>
              <a:pPr algn="ctr">
                <a:spcBef>
                  <a:spcPct val="20000"/>
                </a:spcBef>
              </a:pPr>
              <a:r>
                <a:rPr lang="en-US" b="1">
                  <a:ea typeface="Arial Unicode MS" pitchFamily="34" charset="-128"/>
                  <a:cs typeface="Arial Unicode MS" pitchFamily="34" charset="-128"/>
                </a:rPr>
                <a:t>Rho</a:t>
              </a:r>
            </a:p>
          </p:txBody>
        </p:sp>
        <p:sp>
          <p:nvSpPr>
            <p:cNvPr id="39982" name="Oval 41"/>
            <p:cNvSpPr>
              <a:spLocks noChangeArrowheads="1"/>
            </p:cNvSpPr>
            <p:nvPr/>
          </p:nvSpPr>
          <p:spPr bwMode="blackGray">
            <a:xfrm>
              <a:off x="4321" y="2793"/>
              <a:ext cx="915" cy="275"/>
            </a:xfrm>
            <a:prstGeom prst="ellipse">
              <a:avLst/>
            </a:prstGeom>
            <a:solidFill>
              <a:schemeClr val="bg2"/>
            </a:solidFill>
            <a:ln w="19050" algn="ctr">
              <a:solidFill>
                <a:schemeClr val="tx1"/>
              </a:solidFill>
              <a:round/>
              <a:headEnd/>
              <a:tailEnd/>
            </a:ln>
          </p:spPr>
          <p:txBody>
            <a:bodyPr wrap="none" anchor="ctr"/>
            <a:lstStyle/>
            <a:p>
              <a:pPr algn="ctr">
                <a:spcBef>
                  <a:spcPct val="20000"/>
                </a:spcBef>
              </a:pPr>
              <a:r>
                <a:rPr lang="en-US" sz="1600" b="1">
                  <a:ea typeface="Arial Unicode MS" pitchFamily="34" charset="-128"/>
                  <a:cs typeface="Arial Unicode MS" pitchFamily="34" charset="-128"/>
                </a:rPr>
                <a:t>Rho kinase</a:t>
              </a:r>
              <a:endParaRPr lang="en-US" sz="1600" b="1" baseline="30000">
                <a:ea typeface="Arial Unicode MS" pitchFamily="34" charset="-128"/>
                <a:cs typeface="Arial Unicode MS" pitchFamily="34" charset="-128"/>
              </a:endParaRPr>
            </a:p>
          </p:txBody>
        </p:sp>
        <p:sp>
          <p:nvSpPr>
            <p:cNvPr id="39983" name="AutoShape 42"/>
            <p:cNvSpPr>
              <a:spLocks noChangeArrowheads="1"/>
            </p:cNvSpPr>
            <p:nvPr/>
          </p:nvSpPr>
          <p:spPr bwMode="blackWhite">
            <a:xfrm rot="-5400000">
              <a:off x="4000" y="2282"/>
              <a:ext cx="183" cy="183"/>
            </a:xfrm>
            <a:prstGeom prst="leftArrow">
              <a:avLst>
                <a:gd name="adj1" fmla="val 50000"/>
                <a:gd name="adj2" fmla="val 25000"/>
              </a:avLst>
            </a:prstGeom>
            <a:solidFill>
              <a:schemeClr val="tx1"/>
            </a:solidFill>
            <a:ln w="9525" algn="ctr">
              <a:solidFill>
                <a:schemeClr val="tx1"/>
              </a:solidFill>
              <a:miter lim="800000"/>
              <a:headEnd/>
              <a:tailEnd/>
            </a:ln>
          </p:spPr>
          <p:txBody>
            <a:bodyPr wrap="none" anchor="ctr"/>
            <a:lstStyle/>
            <a:p>
              <a:endParaRPr lang="en-US"/>
            </a:p>
          </p:txBody>
        </p:sp>
        <p:sp>
          <p:nvSpPr>
            <p:cNvPr id="39984" name="Line 43"/>
            <p:cNvSpPr>
              <a:spLocks noChangeShapeType="1"/>
            </p:cNvSpPr>
            <p:nvPr/>
          </p:nvSpPr>
          <p:spPr bwMode="blackWhite">
            <a:xfrm>
              <a:off x="4550" y="2617"/>
              <a:ext cx="229" cy="138"/>
            </a:xfrm>
            <a:prstGeom prst="line">
              <a:avLst/>
            </a:prstGeom>
            <a:noFill/>
            <a:ln w="38100">
              <a:solidFill>
                <a:schemeClr val="tx1"/>
              </a:solidFill>
              <a:round/>
              <a:headEnd/>
              <a:tailEnd type="triangle" w="med" len="med"/>
            </a:ln>
          </p:spPr>
          <p:txBody>
            <a:bodyPr wrap="none" anchor="ctr"/>
            <a:lstStyle/>
            <a:p>
              <a:endParaRPr lang="en-US"/>
            </a:p>
          </p:txBody>
        </p:sp>
        <p:cxnSp>
          <p:nvCxnSpPr>
            <p:cNvPr id="39985" name="AutoShape 44"/>
            <p:cNvCxnSpPr>
              <a:cxnSpLocks noChangeShapeType="1"/>
              <a:stCxn id="39974" idx="0"/>
              <a:endCxn id="39982" idx="4"/>
            </p:cNvCxnSpPr>
            <p:nvPr/>
          </p:nvCxnSpPr>
          <p:spPr bwMode="auto">
            <a:xfrm rot="-5400000">
              <a:off x="4362" y="2984"/>
              <a:ext cx="328" cy="507"/>
            </a:xfrm>
            <a:prstGeom prst="bentConnector3">
              <a:avLst>
                <a:gd name="adj1" fmla="val 50917"/>
              </a:avLst>
            </a:prstGeom>
            <a:noFill/>
            <a:ln w="38100">
              <a:solidFill>
                <a:schemeClr val="tx1"/>
              </a:solidFill>
              <a:miter lim="800000"/>
              <a:headEnd type="triangle" w="med" len="med"/>
              <a:tailEnd/>
            </a:ln>
          </p:spPr>
        </p:cxnSp>
      </p:grpSp>
      <p:grpSp>
        <p:nvGrpSpPr>
          <p:cNvPr id="3" name="Group 55"/>
          <p:cNvGrpSpPr>
            <a:grpSpLocks/>
          </p:cNvGrpSpPr>
          <p:nvPr/>
        </p:nvGrpSpPr>
        <p:grpSpPr bwMode="auto">
          <a:xfrm>
            <a:off x="5676900" y="4135438"/>
            <a:ext cx="1562100" cy="1065212"/>
            <a:chOff x="3576" y="2605"/>
            <a:chExt cx="984" cy="671"/>
          </a:xfrm>
        </p:grpSpPr>
        <p:sp>
          <p:nvSpPr>
            <p:cNvPr id="39977" name="Text Box 46"/>
            <p:cNvSpPr txBox="1">
              <a:spLocks noChangeArrowheads="1"/>
            </p:cNvSpPr>
            <p:nvPr/>
          </p:nvSpPr>
          <p:spPr bwMode="auto">
            <a:xfrm>
              <a:off x="3576" y="2605"/>
              <a:ext cx="580" cy="228"/>
            </a:xfrm>
            <a:prstGeom prst="rect">
              <a:avLst/>
            </a:prstGeom>
            <a:noFill/>
            <a:ln w="25400">
              <a:solidFill>
                <a:srgbClr val="FF0000"/>
              </a:solidFill>
              <a:miter lim="800000"/>
              <a:headEnd/>
              <a:tailEnd/>
            </a:ln>
          </p:spPr>
          <p:txBody>
            <a:bodyPr wrap="none">
              <a:spAutoFit/>
            </a:bodyPr>
            <a:lstStyle/>
            <a:p>
              <a:r>
                <a:rPr lang="en-US" sz="1600" b="1">
                  <a:solidFill>
                    <a:srgbClr val="FF0000"/>
                  </a:solidFill>
                  <a:ea typeface="Arial Unicode MS" pitchFamily="34" charset="-128"/>
                  <a:cs typeface="Arial Unicode MS" pitchFamily="34" charset="-128"/>
                </a:rPr>
                <a:t>Fasudil</a:t>
              </a:r>
            </a:p>
          </p:txBody>
        </p:sp>
        <p:sp>
          <p:nvSpPr>
            <p:cNvPr id="39978" name="Line 47"/>
            <p:cNvSpPr>
              <a:spLocks noChangeShapeType="1"/>
            </p:cNvSpPr>
            <p:nvPr/>
          </p:nvSpPr>
          <p:spPr bwMode="auto">
            <a:xfrm>
              <a:off x="3918" y="2832"/>
              <a:ext cx="546" cy="372"/>
            </a:xfrm>
            <a:prstGeom prst="line">
              <a:avLst/>
            </a:prstGeom>
            <a:noFill/>
            <a:ln w="31750">
              <a:solidFill>
                <a:srgbClr val="FF0000"/>
              </a:solidFill>
              <a:round/>
              <a:headEnd/>
              <a:tailEnd/>
            </a:ln>
          </p:spPr>
          <p:txBody>
            <a:bodyPr/>
            <a:lstStyle/>
            <a:p>
              <a:endParaRPr lang="en-US"/>
            </a:p>
          </p:txBody>
        </p:sp>
        <p:sp>
          <p:nvSpPr>
            <p:cNvPr id="39979" name="Line 48"/>
            <p:cNvSpPr>
              <a:spLocks noChangeShapeType="1"/>
            </p:cNvSpPr>
            <p:nvPr/>
          </p:nvSpPr>
          <p:spPr bwMode="auto">
            <a:xfrm>
              <a:off x="4368" y="3234"/>
              <a:ext cx="192" cy="0"/>
            </a:xfrm>
            <a:prstGeom prst="line">
              <a:avLst/>
            </a:prstGeom>
            <a:noFill/>
            <a:ln w="25400">
              <a:solidFill>
                <a:srgbClr val="FF0000"/>
              </a:solidFill>
              <a:round/>
              <a:headEnd/>
              <a:tailEnd/>
            </a:ln>
          </p:spPr>
          <p:txBody>
            <a:bodyPr/>
            <a:lstStyle/>
            <a:p>
              <a:endParaRPr lang="en-US"/>
            </a:p>
          </p:txBody>
        </p:sp>
        <p:sp>
          <p:nvSpPr>
            <p:cNvPr id="39980" name="Line 49"/>
            <p:cNvSpPr>
              <a:spLocks noChangeShapeType="1"/>
            </p:cNvSpPr>
            <p:nvPr/>
          </p:nvSpPr>
          <p:spPr bwMode="auto">
            <a:xfrm>
              <a:off x="4368" y="3276"/>
              <a:ext cx="192" cy="0"/>
            </a:xfrm>
            <a:prstGeom prst="line">
              <a:avLst/>
            </a:prstGeom>
            <a:noFill/>
            <a:ln w="25400">
              <a:solidFill>
                <a:srgbClr val="FF0000"/>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Fasudil</a:t>
            </a:r>
            <a:r>
              <a:rPr lang="en-US" dirty="0" smtClean="0"/>
              <a:t>—80 mg TID</a:t>
            </a:r>
          </a:p>
          <a:p>
            <a:r>
              <a:rPr lang="en-US" dirty="0" smtClean="0"/>
              <a:t>Improves angina symptoms</a:t>
            </a:r>
          </a:p>
          <a:p>
            <a:pPr>
              <a:buNone/>
            </a:pPr>
            <a:r>
              <a:rPr lang="en-US" b="1" dirty="0" smtClean="0"/>
              <a:t>    </a:t>
            </a:r>
          </a:p>
          <a:p>
            <a:pPr>
              <a:buNone/>
            </a:pPr>
            <a:endParaRPr lang="en-US" b="1" dirty="0" smtClean="0"/>
          </a:p>
          <a:p>
            <a:pPr>
              <a:buNone/>
            </a:pPr>
            <a:r>
              <a:rPr lang="en-US" b="1" dirty="0" smtClean="0"/>
              <a:t>    </a:t>
            </a:r>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lstStyle/>
          <a:p>
            <a:r>
              <a:rPr lang="en-IN" dirty="0" smtClean="0"/>
              <a:t>Stable or CSA</a:t>
            </a:r>
          </a:p>
          <a:p>
            <a:endParaRPr lang="en-IN" dirty="0"/>
          </a:p>
          <a:p>
            <a:r>
              <a:rPr lang="en-IN" dirty="0" smtClean="0"/>
              <a:t>Unstable</a:t>
            </a:r>
          </a:p>
          <a:p>
            <a:pPr marL="0" indent="0">
              <a:buNone/>
            </a:pPr>
            <a:endParaRPr lang="en-IN" dirty="0"/>
          </a:p>
          <a:p>
            <a:r>
              <a:rPr lang="en-IN" dirty="0" err="1" smtClean="0"/>
              <a:t>Prinzmetals</a:t>
            </a:r>
            <a:r>
              <a:rPr lang="en-IN" dirty="0" smtClean="0"/>
              <a:t>/</a:t>
            </a:r>
            <a:r>
              <a:rPr lang="en-IN" dirty="0" err="1" smtClean="0"/>
              <a:t>vasospastic</a:t>
            </a:r>
            <a:r>
              <a:rPr lang="en-IN" dirty="0" smtClean="0"/>
              <a:t>/variant</a:t>
            </a:r>
          </a:p>
          <a:p>
            <a:endParaRPr lang="en-IN" dirty="0"/>
          </a:p>
        </p:txBody>
      </p:sp>
    </p:spTree>
    <p:extLst>
      <p:ext uri="{BB962C8B-B14F-4D97-AF65-F5344CB8AC3E}">
        <p14:creationId xmlns:p14="http://schemas.microsoft.com/office/powerpoint/2010/main" val="3530871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143000"/>
          </a:xfrm>
        </p:spPr>
        <p:txBody>
          <a:bodyPr/>
          <a:lstStyle/>
          <a:p>
            <a:r>
              <a:rPr lang="en-US" dirty="0" err="1" smtClean="0"/>
              <a:t>Molsodomine</a:t>
            </a:r>
            <a:r>
              <a:rPr lang="en-US" dirty="0" smtClean="0"/>
              <a:t> &amp; </a:t>
            </a:r>
            <a:r>
              <a:rPr lang="en-US" dirty="0" err="1" smtClean="0"/>
              <a:t>linsodomine</a:t>
            </a:r>
            <a:r>
              <a:rPr lang="en-US" dirty="0" smtClean="0"/>
              <a:t> </a:t>
            </a:r>
            <a:endParaRPr lang="en-US" dirty="0"/>
          </a:p>
        </p:txBody>
      </p:sp>
      <p:sp>
        <p:nvSpPr>
          <p:cNvPr id="3" name="Content Placeholder 2"/>
          <p:cNvSpPr>
            <a:spLocks noGrp="1"/>
          </p:cNvSpPr>
          <p:nvPr>
            <p:ph idx="1"/>
          </p:nvPr>
        </p:nvSpPr>
        <p:spPr>
          <a:xfrm>
            <a:off x="609600" y="2286000"/>
            <a:ext cx="8229600" cy="4495800"/>
          </a:xfrm>
        </p:spPr>
        <p:txBody>
          <a:bodyPr>
            <a:normAutofit/>
          </a:bodyPr>
          <a:lstStyle/>
          <a:p>
            <a:pPr marL="0" indent="0">
              <a:buNone/>
            </a:pPr>
            <a:endParaRPr lang="en-US" dirty="0" smtClean="0"/>
          </a:p>
          <a:p>
            <a:r>
              <a:rPr lang="en-US" dirty="0" smtClean="0"/>
              <a:t>Acts like nitrates</a:t>
            </a:r>
          </a:p>
          <a:p>
            <a:endParaRPr lang="en-US" dirty="0" smtClean="0"/>
          </a:p>
          <a:p>
            <a:endParaRPr lang="en-US" dirty="0" smtClean="0"/>
          </a:p>
          <a:p>
            <a:r>
              <a:rPr lang="en-US" dirty="0" smtClean="0"/>
              <a:t>Orally active</a:t>
            </a:r>
          </a:p>
          <a:p>
            <a:pPr marL="0" indent="0">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dirty="0" smtClean="0"/>
              <a:t>TMLR</a:t>
            </a:r>
          </a:p>
        </p:txBody>
      </p:sp>
      <p:sp>
        <p:nvSpPr>
          <p:cNvPr id="186371" name="Rectangle 3"/>
          <p:cNvSpPr>
            <a:spLocks noGrp="1" noChangeArrowheads="1"/>
          </p:cNvSpPr>
          <p:nvPr>
            <p:ph idx="1"/>
          </p:nvPr>
        </p:nvSpPr>
        <p:spPr/>
        <p:txBody>
          <a:bodyPr>
            <a:normAutofit/>
          </a:bodyPr>
          <a:lstStyle/>
          <a:p>
            <a:pPr eaLnBrk="1" hangingPunct="1">
              <a:defRPr/>
            </a:pPr>
            <a:r>
              <a:rPr lang="en-US" dirty="0" smtClean="0"/>
              <a:t>Surgical</a:t>
            </a:r>
          </a:p>
          <a:p>
            <a:pPr eaLnBrk="1" hangingPunct="1">
              <a:defRPr/>
            </a:pPr>
            <a:endParaRPr lang="en-US" dirty="0" smtClean="0"/>
          </a:p>
          <a:p>
            <a:pPr eaLnBrk="1" hangingPunct="1">
              <a:defRPr/>
            </a:pPr>
            <a:r>
              <a:rPr lang="en-US" dirty="0" smtClean="0"/>
              <a:t>surgeons use the laser to make holes between 20 and 40 tiny (one-millimeter-wide)</a:t>
            </a:r>
          </a:p>
          <a:p>
            <a:pPr eaLnBrk="1" hangingPunct="1">
              <a:defRPr/>
            </a:pPr>
            <a:endParaRPr lang="en-US" dirty="0" smtClean="0"/>
          </a:p>
          <a:p>
            <a:pPr eaLnBrk="1" hangingPunct="1">
              <a:defRPr/>
            </a:pPr>
            <a:r>
              <a:rPr lang="en-US" dirty="0" smtClean="0"/>
              <a:t>Done along with CABG sometimes</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mtClean="0"/>
              <a:t>Percutaneous TMR</a:t>
            </a:r>
          </a:p>
        </p:txBody>
      </p:sp>
      <p:sp>
        <p:nvSpPr>
          <p:cNvPr id="192515" name="Rectangle 3"/>
          <p:cNvSpPr>
            <a:spLocks noGrp="1" noChangeArrowheads="1"/>
          </p:cNvSpPr>
          <p:nvPr>
            <p:ph idx="1"/>
          </p:nvPr>
        </p:nvSpPr>
        <p:spPr/>
        <p:txBody>
          <a:bodyPr/>
          <a:lstStyle/>
          <a:p>
            <a:pPr eaLnBrk="1" hangingPunct="1">
              <a:buNone/>
              <a:defRPr/>
            </a:pPr>
            <a:endParaRPr lang="en-US" dirty="0" smtClean="0"/>
          </a:p>
        </p:txBody>
      </p:sp>
      <p:pic>
        <p:nvPicPr>
          <p:cNvPr id="60420" name="Picture 4" descr="f037011"/>
          <p:cNvPicPr>
            <a:picLocks noChangeAspect="1" noChangeArrowheads="1"/>
          </p:cNvPicPr>
          <p:nvPr/>
        </p:nvPicPr>
        <p:blipFill>
          <a:blip r:embed="rId3" cstate="print"/>
          <a:srcRect/>
          <a:stretch>
            <a:fillRect/>
          </a:stretch>
        </p:blipFill>
        <p:spPr bwMode="auto">
          <a:xfrm>
            <a:off x="1143000" y="2209800"/>
            <a:ext cx="621982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endParaRPr lang="en-US" dirty="0" smtClean="0"/>
          </a:p>
        </p:txBody>
      </p:sp>
      <p:sp>
        <p:nvSpPr>
          <p:cNvPr id="194563" name="Rectangle 3"/>
          <p:cNvSpPr>
            <a:spLocks noGrp="1" noChangeArrowheads="1"/>
          </p:cNvSpPr>
          <p:nvPr>
            <p:ph idx="1"/>
          </p:nvPr>
        </p:nvSpPr>
        <p:spPr/>
        <p:txBody>
          <a:bodyPr/>
          <a:lstStyle/>
          <a:p>
            <a:pPr eaLnBrk="1" hangingPunct="1">
              <a:defRPr/>
            </a:pPr>
            <a:r>
              <a:rPr lang="en-US" dirty="0" smtClean="0"/>
              <a:t>stimulation of angiogenesis</a:t>
            </a:r>
          </a:p>
          <a:p>
            <a:pPr marL="0" indent="0" eaLnBrk="1" hangingPunct="1">
              <a:buNone/>
              <a:defRPr/>
            </a:pPr>
            <a:endParaRPr lang="en-US" dirty="0"/>
          </a:p>
          <a:p>
            <a:pPr>
              <a:defRPr/>
            </a:pPr>
            <a:r>
              <a:rPr lang="en-US" dirty="0" smtClean="0"/>
              <a:t>Anesthetic effect -destruction of sympathetic nerves carrying pain-sensitive afferent fibers</a:t>
            </a:r>
          </a:p>
          <a:p>
            <a:pPr eaLnBrk="1" hangingPunct="1">
              <a:buNone/>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ecp"/>
          <p:cNvPicPr>
            <a:picLocks noChangeAspect="1" noChangeArrowheads="1"/>
          </p:cNvPicPr>
          <p:nvPr/>
        </p:nvPicPr>
        <p:blipFill>
          <a:blip r:embed="rId3" cstate="print"/>
          <a:srcRect/>
          <a:stretch>
            <a:fillRect/>
          </a:stretch>
        </p:blipFill>
        <p:spPr bwMode="auto">
          <a:xfrm>
            <a:off x="762000" y="1676400"/>
            <a:ext cx="7924800" cy="4597400"/>
          </a:xfrm>
          <a:prstGeom prst="rect">
            <a:avLst/>
          </a:prstGeom>
          <a:noFill/>
          <a:ln w="9525">
            <a:noFill/>
            <a:miter lim="800000"/>
            <a:headEnd/>
            <a:tailEnd/>
          </a:ln>
        </p:spPr>
      </p:pic>
      <p:sp>
        <p:nvSpPr>
          <p:cNvPr id="196611" name="Text Box 3"/>
          <p:cNvSpPr txBox="1">
            <a:spLocks noChangeArrowheads="1"/>
          </p:cNvSpPr>
          <p:nvPr/>
        </p:nvSpPr>
        <p:spPr bwMode="auto">
          <a:xfrm>
            <a:off x="1447800" y="838200"/>
            <a:ext cx="6191951" cy="646331"/>
          </a:xfrm>
          <a:prstGeom prst="rect">
            <a:avLst/>
          </a:prstGeom>
          <a:noFill/>
          <a:ln w="9525">
            <a:noFill/>
            <a:miter lim="800000"/>
            <a:headEnd/>
            <a:tailEnd/>
          </a:ln>
          <a:effectLst/>
        </p:spPr>
        <p:txBody>
          <a:bodyPr wrap="none">
            <a:spAutoFit/>
          </a:bodyPr>
          <a:lstStyle/>
          <a:p>
            <a:pPr>
              <a:defRPr/>
            </a:pPr>
            <a:r>
              <a:rPr lang="en-US" sz="3600" dirty="0" smtClean="0">
                <a:effectLst>
                  <a:outerShdw blurRad="38100" dist="38100" dir="2700000" algn="tl">
                    <a:srgbClr val="000000"/>
                  </a:outerShdw>
                </a:effectLst>
              </a:rPr>
              <a:t>Enhanced external </a:t>
            </a:r>
            <a:r>
              <a:rPr lang="en-US" sz="3600" dirty="0" err="1" smtClean="0">
                <a:effectLst>
                  <a:outerShdw blurRad="38100" dist="38100" dir="2700000" algn="tl">
                    <a:srgbClr val="000000"/>
                  </a:outerShdw>
                </a:effectLst>
              </a:rPr>
              <a:t>counterpulsation</a:t>
            </a:r>
            <a:endParaRPr lang="en-US" sz="36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66800" y="1363133"/>
            <a:ext cx="6798734" cy="1303867"/>
          </a:xfrm>
        </p:spPr>
        <p:txBody>
          <a:bodyPr/>
          <a:lstStyle/>
          <a:p>
            <a:pPr eaLnBrk="1" hangingPunct="1">
              <a:defRPr/>
            </a:pPr>
            <a:r>
              <a:rPr lang="en-US" dirty="0" smtClean="0"/>
              <a:t>EECP</a:t>
            </a:r>
          </a:p>
        </p:txBody>
      </p:sp>
      <p:sp>
        <p:nvSpPr>
          <p:cNvPr id="198659" name="Rectangle 3"/>
          <p:cNvSpPr>
            <a:spLocks noGrp="1" noChangeArrowheads="1"/>
          </p:cNvSpPr>
          <p:nvPr>
            <p:ph idx="1"/>
          </p:nvPr>
        </p:nvSpPr>
        <p:spPr>
          <a:xfrm>
            <a:off x="1176865" y="2209800"/>
            <a:ext cx="6798736" cy="3444997"/>
          </a:xfrm>
        </p:spPr>
        <p:txBody>
          <a:bodyPr>
            <a:normAutofit/>
          </a:bodyPr>
          <a:lstStyle/>
          <a:p>
            <a:pPr marL="0" indent="0" eaLnBrk="1" hangingPunct="1">
              <a:buNone/>
              <a:defRPr/>
            </a:pPr>
            <a:endParaRPr lang="en-US" dirty="0" smtClean="0"/>
          </a:p>
          <a:p>
            <a:pPr eaLnBrk="1" hangingPunct="1">
              <a:defRPr/>
            </a:pPr>
            <a:r>
              <a:rPr lang="en-US" dirty="0" smtClean="0"/>
              <a:t>Cuffs are wrapped around the patients legs and sequential pressure (300mmHg) is applied in early diastole.</a:t>
            </a:r>
          </a:p>
          <a:p>
            <a:pPr eaLnBrk="1" hangingPunct="1">
              <a:defRPr/>
            </a:pPr>
            <a:endParaRPr lang="en-US" dirty="0" smtClean="0"/>
          </a:p>
          <a:p>
            <a:pPr eaLnBrk="1" hangingPunct="1">
              <a:defRPr/>
            </a:pPr>
            <a:r>
              <a:rPr lang="en-US" dirty="0" smtClean="0"/>
              <a:t>3 pairs of cuffs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176866" y="1058333"/>
            <a:ext cx="6798734" cy="1303867"/>
          </a:xfrm>
        </p:spPr>
        <p:txBody>
          <a:bodyPr/>
          <a:lstStyle/>
          <a:p>
            <a:pPr eaLnBrk="1" hangingPunct="1">
              <a:defRPr/>
            </a:pPr>
            <a:endParaRPr lang="en-US" dirty="0" smtClean="0"/>
          </a:p>
        </p:txBody>
      </p:sp>
      <p:sp>
        <p:nvSpPr>
          <p:cNvPr id="202755" name="Rectangle 3"/>
          <p:cNvSpPr>
            <a:spLocks noGrp="1" noChangeArrowheads="1"/>
          </p:cNvSpPr>
          <p:nvPr>
            <p:ph idx="1"/>
          </p:nvPr>
        </p:nvSpPr>
        <p:spPr>
          <a:xfrm>
            <a:off x="1176865" y="2362200"/>
            <a:ext cx="6798736" cy="3444997"/>
          </a:xfrm>
        </p:spPr>
        <p:txBody>
          <a:bodyPr/>
          <a:lstStyle/>
          <a:p>
            <a:pPr eaLnBrk="1" hangingPunct="1">
              <a:defRPr/>
            </a:pPr>
            <a:r>
              <a:rPr lang="en-US" dirty="0" smtClean="0"/>
              <a:t>Angina class III/IV </a:t>
            </a:r>
          </a:p>
          <a:p>
            <a:pPr lvl="1" eaLnBrk="1" hangingPunct="1">
              <a:defRPr/>
            </a:pPr>
            <a:r>
              <a:rPr lang="en-US" dirty="0" smtClean="0"/>
              <a:t>Refractory to medical therapy</a:t>
            </a:r>
          </a:p>
          <a:p>
            <a:pPr lvl="1" eaLnBrk="1" hangingPunct="1">
              <a:defRPr/>
            </a:pPr>
            <a:r>
              <a:rPr lang="en-US" dirty="0" smtClean="0"/>
              <a:t>not amenable for revascularization</a:t>
            </a:r>
          </a:p>
          <a:p>
            <a:pPr eaLnBrk="1" hangingPunct="1">
              <a:defRPr/>
            </a:pPr>
            <a:r>
              <a:rPr lang="en-US" dirty="0" smtClean="0"/>
              <a:t>Excluded if LVEF&lt;20% or current major illness </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t="1785" b="3572"/>
          <a:stretch>
            <a:fillRect/>
          </a:stretch>
        </p:blipFill>
        <p:spPr bwMode="auto">
          <a:xfrm>
            <a:off x="458788" y="915337"/>
            <a:ext cx="4113212" cy="5333063"/>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srcRect t="2316" b="5609"/>
          <a:stretch>
            <a:fillRect/>
          </a:stretch>
        </p:blipFill>
        <p:spPr bwMode="auto">
          <a:xfrm>
            <a:off x="4421188" y="915337"/>
            <a:ext cx="4341812" cy="5333063"/>
          </a:xfrm>
          <a:prstGeom prst="rect">
            <a:avLst/>
          </a:prstGeom>
          <a:noFill/>
          <a:ln w="9525">
            <a:noFill/>
            <a:miter lim="800000"/>
            <a:headEnd/>
            <a:tailEnd/>
          </a:ln>
        </p:spPr>
      </p:pic>
      <p:sp>
        <p:nvSpPr>
          <p:cNvPr id="2" name="Title 1"/>
          <p:cNvSpPr>
            <a:spLocks noGrp="1"/>
          </p:cNvSpPr>
          <p:nvPr>
            <p:ph type="title"/>
          </p:nvPr>
        </p:nvSpPr>
        <p:spPr/>
        <p:txBody>
          <a:bodyPr/>
          <a:lstStyle/>
          <a:p>
            <a:endParaRPr lang="en-IN"/>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a:xfrm>
            <a:off x="533400" y="2362200"/>
            <a:ext cx="8229600" cy="5257800"/>
          </a:xfrm>
        </p:spPr>
        <p:txBody>
          <a:bodyPr>
            <a:normAutofit/>
          </a:bodyPr>
          <a:lstStyle/>
          <a:p>
            <a:pPr eaLnBrk="1" hangingPunct="1">
              <a:lnSpc>
                <a:spcPct val="80000"/>
              </a:lnSpc>
              <a:defRPr/>
            </a:pPr>
            <a:r>
              <a:rPr lang="en-US" sz="2800" dirty="0" smtClean="0"/>
              <a:t>35 total treatments</a:t>
            </a:r>
          </a:p>
          <a:p>
            <a:pPr lvl="1" eaLnBrk="1" hangingPunct="1">
              <a:lnSpc>
                <a:spcPct val="80000"/>
              </a:lnSpc>
              <a:defRPr/>
            </a:pPr>
            <a:r>
              <a:rPr lang="en-US" sz="2400" dirty="0" smtClean="0">
                <a:solidFill>
                  <a:srgbClr val="FF0000"/>
                </a:solidFill>
              </a:rPr>
              <a:t>5 days per week x 7 weeks</a:t>
            </a:r>
          </a:p>
          <a:p>
            <a:pPr lvl="1" eaLnBrk="1" hangingPunct="1">
              <a:lnSpc>
                <a:spcPct val="80000"/>
              </a:lnSpc>
              <a:defRPr/>
            </a:pPr>
            <a:r>
              <a:rPr lang="en-US" sz="2400" dirty="0" smtClean="0">
                <a:solidFill>
                  <a:srgbClr val="FF0000"/>
                </a:solidFill>
              </a:rPr>
              <a:t>1 hour per day </a:t>
            </a:r>
          </a:p>
          <a:p>
            <a:pPr eaLnBrk="1" hangingPunct="1">
              <a:lnSpc>
                <a:spcPct val="80000"/>
              </a:lnSpc>
              <a:defRPr/>
            </a:pPr>
            <a:r>
              <a:rPr lang="en-US" sz="2800" dirty="0" smtClean="0"/>
              <a:t>reduce severity of angina </a:t>
            </a:r>
          </a:p>
          <a:p>
            <a:pPr eaLnBrk="1" hangingPunct="1">
              <a:lnSpc>
                <a:spcPct val="80000"/>
              </a:lnSpc>
              <a:defRPr/>
            </a:pPr>
            <a:endParaRPr lang="en-US" sz="2800" dirty="0" smtClean="0"/>
          </a:p>
          <a:p>
            <a:pPr eaLnBrk="1" hangingPunct="1">
              <a:lnSpc>
                <a:spcPct val="80000"/>
              </a:lnSpc>
              <a:defRPr/>
            </a:pPr>
            <a:r>
              <a:rPr lang="en-US" sz="2800" dirty="0" smtClean="0"/>
              <a:t>Indicated for CAD not amenable to revascularization </a:t>
            </a:r>
          </a:p>
          <a:p>
            <a:pPr eaLnBrk="1" hangingPunct="1">
              <a:lnSpc>
                <a:spcPct val="80000"/>
              </a:lnSpc>
              <a:defRPr/>
            </a:pPr>
            <a:endParaRPr lang="en-US" sz="2800" dirty="0" smtClean="0"/>
          </a:p>
          <a:p>
            <a:pPr eaLnBrk="1" hangingPunct="1">
              <a:lnSpc>
                <a:spcPct val="80000"/>
              </a:lnSpc>
              <a:defRPr/>
            </a:pPr>
            <a:r>
              <a:rPr lang="en-US" sz="2800" dirty="0"/>
              <a:t>B</a:t>
            </a:r>
            <a:r>
              <a:rPr lang="en-US" sz="2800" dirty="0" smtClean="0"/>
              <a:t>eneficial in treatment of refractory CHF </a:t>
            </a:r>
          </a:p>
        </p:txBody>
      </p:sp>
      <p:sp>
        <p:nvSpPr>
          <p:cNvPr id="2" name="Title 1"/>
          <p:cNvSpPr>
            <a:spLocks noGrp="1"/>
          </p:cNvSpPr>
          <p:nvPr>
            <p:ph type="title"/>
          </p:nvPr>
        </p:nvSpPr>
        <p:spPr/>
        <p:txBody>
          <a:bodyPr/>
          <a:lstStyle/>
          <a:p>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fade">
                                      <p:cBhvr>
                                        <p:cTn id="7" dur="2000"/>
                                        <p:tgtEl>
                                          <p:spTgt spid="288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8771">
                                            <p:txEl>
                                              <p:pRg st="1" end="1"/>
                                            </p:txEl>
                                          </p:spTgt>
                                        </p:tgtEl>
                                        <p:attrNameLst>
                                          <p:attrName>style.visibility</p:attrName>
                                        </p:attrNameLst>
                                      </p:cBhvr>
                                      <p:to>
                                        <p:strVal val="visible"/>
                                      </p:to>
                                    </p:set>
                                    <p:animEffect transition="in" filter="fade">
                                      <p:cBhvr>
                                        <p:cTn id="10" dur="2000"/>
                                        <p:tgtEl>
                                          <p:spTgt spid="288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animEffect transition="in" filter="fade">
                                      <p:cBhvr>
                                        <p:cTn id="13" dur="2000"/>
                                        <p:tgtEl>
                                          <p:spTgt spid="2887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8771">
                                            <p:txEl>
                                              <p:pRg st="3" end="3"/>
                                            </p:txEl>
                                          </p:spTgt>
                                        </p:tgtEl>
                                        <p:attrNameLst>
                                          <p:attrName>style.visibility</p:attrName>
                                        </p:attrNameLst>
                                      </p:cBhvr>
                                      <p:to>
                                        <p:strVal val="visible"/>
                                      </p:to>
                                    </p:set>
                                    <p:animEffect transition="in" filter="fade">
                                      <p:cBhvr>
                                        <p:cTn id="18" dur="2000"/>
                                        <p:tgtEl>
                                          <p:spTgt spid="2887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8771">
                                            <p:txEl>
                                              <p:pRg st="5" end="5"/>
                                            </p:txEl>
                                          </p:spTgt>
                                        </p:tgtEl>
                                        <p:attrNameLst>
                                          <p:attrName>style.visibility</p:attrName>
                                        </p:attrNameLst>
                                      </p:cBhvr>
                                      <p:to>
                                        <p:strVal val="visible"/>
                                      </p:to>
                                    </p:set>
                                    <p:animEffect transition="in" filter="fade">
                                      <p:cBhvr>
                                        <p:cTn id="23" dur="2000"/>
                                        <p:tgtEl>
                                          <p:spTgt spid="28877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8771">
                                            <p:txEl>
                                              <p:pRg st="7" end="7"/>
                                            </p:txEl>
                                          </p:spTgt>
                                        </p:tgtEl>
                                        <p:attrNameLst>
                                          <p:attrName>style.visibility</p:attrName>
                                        </p:attrNameLst>
                                      </p:cBhvr>
                                      <p:to>
                                        <p:strVal val="visible"/>
                                      </p:to>
                                    </p:set>
                                    <p:animEffect transition="in" filter="fade">
                                      <p:cBhvr>
                                        <p:cTn id="28" dur="2000"/>
                                        <p:tgtEl>
                                          <p:spTgt spid="288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a:xfrm>
            <a:off x="457200" y="1600200"/>
            <a:ext cx="8686800" cy="4648200"/>
          </a:xfrm>
        </p:spPr>
        <p:txBody>
          <a:bodyPr>
            <a:normAutofit lnSpcReduction="10000"/>
          </a:bodyPr>
          <a:lstStyle/>
          <a:p>
            <a:pPr eaLnBrk="1" hangingPunct="1">
              <a:defRPr/>
            </a:pPr>
            <a:r>
              <a:rPr lang="en-US" dirty="0" smtClean="0"/>
              <a:t>Arrhythmias </a:t>
            </a:r>
          </a:p>
          <a:p>
            <a:pPr eaLnBrk="1" hangingPunct="1">
              <a:defRPr/>
            </a:pPr>
            <a:endParaRPr lang="en-US" dirty="0" smtClean="0"/>
          </a:p>
          <a:p>
            <a:pPr eaLnBrk="1" hangingPunct="1">
              <a:defRPr/>
            </a:pPr>
            <a:r>
              <a:rPr lang="en-US" dirty="0" smtClean="0"/>
              <a:t>Bleeding diathesis</a:t>
            </a:r>
          </a:p>
          <a:p>
            <a:pPr eaLnBrk="1" hangingPunct="1">
              <a:defRPr/>
            </a:pPr>
            <a:endParaRPr lang="en-US" dirty="0" smtClean="0"/>
          </a:p>
          <a:p>
            <a:pPr eaLnBrk="1" hangingPunct="1">
              <a:defRPr/>
            </a:pPr>
            <a:r>
              <a:rPr lang="en-US" dirty="0" smtClean="0"/>
              <a:t>Active </a:t>
            </a:r>
            <a:r>
              <a:rPr lang="en-US" dirty="0" err="1" smtClean="0"/>
              <a:t>thrombophlebitis</a:t>
            </a:r>
            <a:r>
              <a:rPr lang="en-US" dirty="0" smtClean="0"/>
              <a:t> &amp; severe lower extremity </a:t>
            </a:r>
            <a:r>
              <a:rPr lang="en-US" dirty="0" err="1" smtClean="0"/>
              <a:t>vaso</a:t>
            </a:r>
            <a:r>
              <a:rPr lang="en-US" dirty="0" smtClean="0"/>
              <a:t>-occlusive disease</a:t>
            </a:r>
          </a:p>
          <a:p>
            <a:pPr eaLnBrk="1" hangingPunct="1">
              <a:defRPr/>
            </a:pPr>
            <a:endParaRPr lang="en-US" dirty="0" smtClean="0"/>
          </a:p>
          <a:p>
            <a:pPr eaLnBrk="1" hangingPunct="1">
              <a:defRPr/>
            </a:pPr>
            <a:r>
              <a:rPr lang="en-US" dirty="0" smtClean="0"/>
              <a:t>Presence of significant AAA</a:t>
            </a:r>
          </a:p>
          <a:p>
            <a:pPr eaLnBrk="1" hangingPunct="1">
              <a:defRPr/>
            </a:pPr>
            <a:endParaRPr lang="en-US" dirty="0" smtClean="0"/>
          </a:p>
          <a:p>
            <a:pPr eaLnBrk="1" hangingPunct="1">
              <a:defRPr/>
            </a:pPr>
            <a:r>
              <a:rPr lang="en-US" dirty="0" smtClean="0"/>
              <a:t>Pregnancy</a:t>
            </a:r>
          </a:p>
        </p:txBody>
      </p:sp>
      <p:sp>
        <p:nvSpPr>
          <p:cNvPr id="4" name="Title 3"/>
          <p:cNvSpPr>
            <a:spLocks noGrp="1"/>
          </p:cNvSpPr>
          <p:nvPr>
            <p:ph type="title"/>
          </p:nvPr>
        </p:nvSpPr>
        <p:spPr/>
        <p:txBody>
          <a:bodyPr/>
          <a:lstStyle/>
          <a:p>
            <a:endParaRPr lang="en-IN"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normAutofit lnSpcReduction="10000"/>
          </a:bodyPr>
          <a:lstStyle/>
          <a:p>
            <a:pPr marL="0" indent="0">
              <a:buNone/>
            </a:pPr>
            <a:r>
              <a:rPr lang="en-IN" dirty="0" smtClean="0"/>
              <a:t>Stable</a:t>
            </a:r>
          </a:p>
          <a:p>
            <a:r>
              <a:rPr lang="en-IN" dirty="0" smtClean="0"/>
              <a:t>Narrowing of </a:t>
            </a:r>
            <a:r>
              <a:rPr lang="en-IN" dirty="0" err="1" smtClean="0"/>
              <a:t>epicardial</a:t>
            </a:r>
            <a:r>
              <a:rPr lang="en-IN" dirty="0" smtClean="0"/>
              <a:t> coronaries</a:t>
            </a:r>
          </a:p>
          <a:p>
            <a:r>
              <a:rPr lang="en-IN" dirty="0" smtClean="0"/>
              <a:t>Atherosclerotic process</a:t>
            </a:r>
          </a:p>
          <a:p>
            <a:r>
              <a:rPr lang="en-IN" dirty="0" smtClean="0"/>
              <a:t>Short duration</a:t>
            </a:r>
          </a:p>
          <a:p>
            <a:r>
              <a:rPr lang="en-IN" dirty="0" smtClean="0"/>
              <a:t>2-5mts</a:t>
            </a:r>
          </a:p>
          <a:p>
            <a:endParaRPr lang="en-IN" dirty="0"/>
          </a:p>
          <a:p>
            <a:r>
              <a:rPr lang="en-IN" dirty="0" smtClean="0"/>
              <a:t>Aggravating and relieving factors</a:t>
            </a:r>
            <a:endParaRPr lang="en-IN" dirty="0"/>
          </a:p>
        </p:txBody>
      </p:sp>
    </p:spTree>
    <p:extLst>
      <p:ext uri="{BB962C8B-B14F-4D97-AF65-F5344CB8AC3E}">
        <p14:creationId xmlns:p14="http://schemas.microsoft.com/office/powerpoint/2010/main" val="1120506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1576" descr="Leadpuncture"/>
          <p:cNvPicPr>
            <a:picLocks noChangeAspect="1" noChangeArrowheads="1"/>
          </p:cNvPicPr>
          <p:nvPr/>
        </p:nvPicPr>
        <p:blipFill>
          <a:blip r:embed="rId2" cstate="print"/>
          <a:srcRect/>
          <a:stretch>
            <a:fillRect/>
          </a:stretch>
        </p:blipFill>
        <p:spPr bwMode="auto">
          <a:xfrm>
            <a:off x="2514600" y="2438400"/>
            <a:ext cx="4425950" cy="3660775"/>
          </a:xfrm>
          <a:prstGeom prst="rect">
            <a:avLst/>
          </a:prstGeom>
          <a:noFill/>
          <a:ln w="9525">
            <a:noFill/>
            <a:miter lim="800000"/>
            <a:headEnd/>
            <a:tailEnd/>
          </a:ln>
        </p:spPr>
      </p:pic>
      <p:sp>
        <p:nvSpPr>
          <p:cNvPr id="356914" name="Rectangle 1586"/>
          <p:cNvSpPr>
            <a:spLocks noGrp="1" noRot="1" noChangeArrowheads="1"/>
          </p:cNvSpPr>
          <p:nvPr>
            <p:ph type="title"/>
          </p:nvPr>
        </p:nvSpPr>
        <p:spPr>
          <a:xfrm>
            <a:off x="-27296" y="1270379"/>
            <a:ext cx="9144000" cy="1143000"/>
          </a:xfrm>
        </p:spPr>
        <p:txBody>
          <a:bodyPr/>
          <a:lstStyle/>
          <a:p>
            <a:pPr eaLnBrk="1" hangingPunct="1">
              <a:defRPr/>
            </a:pPr>
            <a:r>
              <a:rPr lang="en-US" dirty="0" smtClean="0"/>
              <a:t>Spinal Cord Stimulation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EXERCISE</a:t>
            </a:r>
            <a:endParaRPr lang="en-IN" dirty="0"/>
          </a:p>
        </p:txBody>
      </p:sp>
      <p:sp>
        <p:nvSpPr>
          <p:cNvPr id="3" name="Content Placeholder 2"/>
          <p:cNvSpPr>
            <a:spLocks noGrp="1"/>
          </p:cNvSpPr>
          <p:nvPr>
            <p:ph idx="1"/>
          </p:nvPr>
        </p:nvSpPr>
        <p:spPr/>
        <p:txBody>
          <a:bodyPr>
            <a:normAutofit lnSpcReduction="10000"/>
          </a:bodyPr>
          <a:lstStyle/>
          <a:p>
            <a:r>
              <a:rPr lang="en-IN" dirty="0" smtClean="0"/>
              <a:t>Anti atherosclerotic (improved lipid profile)</a:t>
            </a:r>
          </a:p>
          <a:p>
            <a:r>
              <a:rPr lang="en-IN" dirty="0" smtClean="0"/>
              <a:t>Anti thrombotic (decreased platelet adhesiveness, decreased fibrinogen, increased fibrinolysis, decreased blood viscosity)</a:t>
            </a:r>
          </a:p>
          <a:p>
            <a:r>
              <a:rPr lang="en-IN" dirty="0" smtClean="0"/>
              <a:t>Anti ischemic(decreased myocardial 02 demand, increased NO, increased CBF)</a:t>
            </a:r>
          </a:p>
          <a:p>
            <a:r>
              <a:rPr lang="en-IN" dirty="0" smtClean="0"/>
              <a:t>Anti arrhythmic( decreased adrenergic activity, increased vagal tone)</a:t>
            </a:r>
            <a:endParaRPr lang="en-IN" dirty="0"/>
          </a:p>
        </p:txBody>
      </p:sp>
    </p:spTree>
    <p:extLst>
      <p:ext uri="{BB962C8B-B14F-4D97-AF65-F5344CB8AC3E}">
        <p14:creationId xmlns:p14="http://schemas.microsoft.com/office/powerpoint/2010/main" val="403772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0"/>
            <a:ext cx="7772400" cy="1143000"/>
          </a:xfrm>
        </p:spPr>
        <p:txBody>
          <a:bodyPr/>
          <a:lstStyle/>
          <a:p>
            <a:r>
              <a:rPr lang="en-US" dirty="0" smtClean="0"/>
              <a:t>       THANK YOU</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a:t>
            </a:r>
            <a:endParaRPr lang="en-IN" dirty="0"/>
          </a:p>
        </p:txBody>
      </p:sp>
      <p:sp>
        <p:nvSpPr>
          <p:cNvPr id="3" name="Content Placeholder 2"/>
          <p:cNvSpPr>
            <a:spLocks noGrp="1"/>
          </p:cNvSpPr>
          <p:nvPr>
            <p:ph idx="1"/>
          </p:nvPr>
        </p:nvSpPr>
        <p:spPr/>
        <p:txBody>
          <a:bodyPr/>
          <a:lstStyle/>
          <a:p>
            <a:pPr marL="0" indent="0">
              <a:buNone/>
            </a:pPr>
            <a:r>
              <a:rPr lang="en-IN" dirty="0" smtClean="0"/>
              <a:t>ALL are fatty acid oxidation inhibitors except</a:t>
            </a:r>
          </a:p>
          <a:p>
            <a:pPr marL="0" indent="0">
              <a:buNone/>
            </a:pPr>
            <a:r>
              <a:rPr lang="en-IN" dirty="0" smtClean="0"/>
              <a:t>1.Etomoxir</a:t>
            </a:r>
          </a:p>
          <a:p>
            <a:pPr marL="0" indent="0">
              <a:buNone/>
            </a:pPr>
            <a:r>
              <a:rPr lang="en-IN" dirty="0" smtClean="0"/>
              <a:t>2.Oxfenicine</a:t>
            </a:r>
          </a:p>
          <a:p>
            <a:pPr marL="0" indent="0">
              <a:buNone/>
            </a:pPr>
            <a:r>
              <a:rPr lang="en-IN" dirty="0" smtClean="0"/>
              <a:t>3.Ranolazine</a:t>
            </a:r>
          </a:p>
          <a:p>
            <a:pPr marL="0" indent="0">
              <a:buNone/>
            </a:pPr>
            <a:r>
              <a:rPr lang="en-IN" dirty="0" smtClean="0"/>
              <a:t>4.Fasudil</a:t>
            </a:r>
          </a:p>
          <a:p>
            <a:pPr marL="0" indent="0">
              <a:buNone/>
            </a:pPr>
            <a:r>
              <a:rPr lang="en-IN" dirty="0" smtClean="0"/>
              <a:t>5.trimetazidine</a:t>
            </a:r>
            <a:endParaRPr lang="en-IN" dirty="0"/>
          </a:p>
        </p:txBody>
      </p:sp>
    </p:spTree>
    <p:extLst>
      <p:ext uri="{BB962C8B-B14F-4D97-AF65-F5344CB8AC3E}">
        <p14:creationId xmlns:p14="http://schemas.microsoft.com/office/powerpoint/2010/main" val="2810253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2</a:t>
            </a:r>
          </a:p>
        </p:txBody>
      </p:sp>
      <p:sp>
        <p:nvSpPr>
          <p:cNvPr id="3" name="Content Placeholder 2"/>
          <p:cNvSpPr>
            <a:spLocks noGrp="1"/>
          </p:cNvSpPr>
          <p:nvPr>
            <p:ph idx="1"/>
          </p:nvPr>
        </p:nvSpPr>
        <p:spPr/>
        <p:txBody>
          <a:bodyPr/>
          <a:lstStyle/>
          <a:p>
            <a:pPr marL="0" indent="0">
              <a:buNone/>
            </a:pPr>
            <a:r>
              <a:rPr lang="en-IN" dirty="0" smtClean="0"/>
              <a:t>Major source of energy production in </a:t>
            </a:r>
            <a:r>
              <a:rPr lang="en-IN" dirty="0" err="1" smtClean="0"/>
              <a:t>cardiomyocyte</a:t>
            </a:r>
            <a:endParaRPr lang="en-IN" dirty="0" smtClean="0"/>
          </a:p>
          <a:p>
            <a:pPr marL="457200" indent="-457200">
              <a:buAutoNum type="arabicPeriod"/>
            </a:pPr>
            <a:r>
              <a:rPr lang="en-IN" dirty="0" smtClean="0"/>
              <a:t>Glycogen</a:t>
            </a:r>
          </a:p>
          <a:p>
            <a:pPr marL="457200" indent="-457200">
              <a:buAutoNum type="arabicPeriod"/>
            </a:pPr>
            <a:r>
              <a:rPr lang="en-IN" dirty="0" smtClean="0"/>
              <a:t>Ketones</a:t>
            </a:r>
          </a:p>
          <a:p>
            <a:pPr marL="457200" indent="-457200">
              <a:buAutoNum type="arabicPeriod"/>
            </a:pPr>
            <a:r>
              <a:rPr lang="en-IN" dirty="0" smtClean="0"/>
              <a:t>Free fatty acids </a:t>
            </a:r>
          </a:p>
          <a:p>
            <a:pPr marL="457200" indent="-457200">
              <a:buAutoNum type="arabicPeriod"/>
            </a:pPr>
            <a:r>
              <a:rPr lang="en-IN" dirty="0" smtClean="0"/>
              <a:t>glucose</a:t>
            </a:r>
            <a:endParaRPr lang="en-IN" dirty="0"/>
          </a:p>
        </p:txBody>
      </p:sp>
    </p:spTree>
    <p:extLst>
      <p:ext uri="{BB962C8B-B14F-4D97-AF65-F5344CB8AC3E}">
        <p14:creationId xmlns:p14="http://schemas.microsoft.com/office/powerpoint/2010/main" val="39950532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3</a:t>
            </a:r>
            <a:endParaRPr lang="en-IN" dirty="0"/>
          </a:p>
        </p:txBody>
      </p:sp>
      <p:sp>
        <p:nvSpPr>
          <p:cNvPr id="3" name="Content Placeholder 2"/>
          <p:cNvSpPr>
            <a:spLocks noGrp="1"/>
          </p:cNvSpPr>
          <p:nvPr>
            <p:ph idx="1"/>
          </p:nvPr>
        </p:nvSpPr>
        <p:spPr/>
        <p:txBody>
          <a:bodyPr/>
          <a:lstStyle/>
          <a:p>
            <a:pPr marL="0" indent="0">
              <a:buNone/>
            </a:pPr>
            <a:r>
              <a:rPr lang="en-IN" dirty="0" smtClean="0"/>
              <a:t>Oxygen consumption of heart during exercise(ml/min/100g)</a:t>
            </a:r>
          </a:p>
          <a:p>
            <a:pPr marL="457200" indent="-457200">
              <a:buAutoNum type="arabicPeriod"/>
            </a:pPr>
            <a:r>
              <a:rPr lang="en-IN" dirty="0" smtClean="0"/>
              <a:t>60</a:t>
            </a:r>
          </a:p>
          <a:p>
            <a:pPr marL="457200" indent="-457200">
              <a:buAutoNum type="arabicPeriod"/>
            </a:pPr>
            <a:r>
              <a:rPr lang="en-IN" dirty="0" smtClean="0"/>
              <a:t>70</a:t>
            </a:r>
          </a:p>
          <a:p>
            <a:pPr marL="457200" indent="-457200">
              <a:buAutoNum type="arabicPeriod"/>
            </a:pPr>
            <a:r>
              <a:rPr lang="en-IN" dirty="0" smtClean="0"/>
              <a:t>80</a:t>
            </a:r>
          </a:p>
          <a:p>
            <a:pPr marL="457200" indent="-457200">
              <a:buAutoNum type="arabicPeriod"/>
            </a:pPr>
            <a:r>
              <a:rPr lang="en-IN" dirty="0" smtClean="0"/>
              <a:t>90</a:t>
            </a:r>
            <a:endParaRPr lang="en-IN" dirty="0"/>
          </a:p>
        </p:txBody>
      </p:sp>
    </p:spTree>
    <p:extLst>
      <p:ext uri="{BB962C8B-B14F-4D97-AF65-F5344CB8AC3E}">
        <p14:creationId xmlns:p14="http://schemas.microsoft.com/office/powerpoint/2010/main" val="1234262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4</a:t>
            </a:r>
            <a:endParaRPr lang="en-IN" dirty="0"/>
          </a:p>
        </p:txBody>
      </p:sp>
      <p:sp>
        <p:nvSpPr>
          <p:cNvPr id="3" name="Content Placeholder 2"/>
          <p:cNvSpPr>
            <a:spLocks noGrp="1"/>
          </p:cNvSpPr>
          <p:nvPr>
            <p:ph idx="1"/>
          </p:nvPr>
        </p:nvSpPr>
        <p:spPr/>
        <p:txBody>
          <a:bodyPr/>
          <a:lstStyle/>
          <a:p>
            <a:pPr marL="0" indent="0">
              <a:buNone/>
            </a:pPr>
            <a:r>
              <a:rPr lang="en-IN" dirty="0" smtClean="0"/>
              <a:t>Hemodynamic modulators include all except</a:t>
            </a:r>
          </a:p>
          <a:p>
            <a:pPr marL="0" indent="0">
              <a:buNone/>
            </a:pPr>
            <a:r>
              <a:rPr lang="en-IN" dirty="0" smtClean="0"/>
              <a:t>1.Diltiazem</a:t>
            </a:r>
          </a:p>
          <a:p>
            <a:pPr marL="0" indent="0">
              <a:buNone/>
            </a:pPr>
            <a:r>
              <a:rPr lang="en-IN" dirty="0" smtClean="0"/>
              <a:t>2.Amlodipine</a:t>
            </a:r>
          </a:p>
          <a:p>
            <a:pPr marL="0" indent="0">
              <a:buNone/>
            </a:pPr>
            <a:r>
              <a:rPr lang="en-IN" dirty="0" smtClean="0"/>
              <a:t>3.Ranolazine</a:t>
            </a:r>
          </a:p>
          <a:p>
            <a:pPr marL="0" indent="0">
              <a:buNone/>
            </a:pPr>
            <a:r>
              <a:rPr lang="en-IN" dirty="0" smtClean="0"/>
              <a:t>4.atenolol</a:t>
            </a:r>
            <a:endParaRPr lang="en-IN" dirty="0"/>
          </a:p>
        </p:txBody>
      </p:sp>
    </p:spTree>
    <p:extLst>
      <p:ext uri="{BB962C8B-B14F-4D97-AF65-F5344CB8AC3E}">
        <p14:creationId xmlns:p14="http://schemas.microsoft.com/office/powerpoint/2010/main" val="3710580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5</a:t>
            </a:r>
            <a:endParaRPr lang="en-IN" dirty="0"/>
          </a:p>
        </p:txBody>
      </p:sp>
      <p:sp>
        <p:nvSpPr>
          <p:cNvPr id="3" name="Content Placeholder 2"/>
          <p:cNvSpPr>
            <a:spLocks noGrp="1"/>
          </p:cNvSpPr>
          <p:nvPr>
            <p:ph idx="1"/>
          </p:nvPr>
        </p:nvSpPr>
        <p:spPr/>
        <p:txBody>
          <a:bodyPr/>
          <a:lstStyle/>
          <a:p>
            <a:pPr marL="0" indent="0">
              <a:buNone/>
            </a:pPr>
            <a:r>
              <a:rPr lang="en-IN" dirty="0" smtClean="0"/>
              <a:t>In ischemia, false statement</a:t>
            </a:r>
          </a:p>
          <a:p>
            <a:pPr marL="0" indent="0">
              <a:buNone/>
            </a:pPr>
            <a:r>
              <a:rPr lang="en-IN" dirty="0" smtClean="0"/>
              <a:t>1.Sodium overload</a:t>
            </a:r>
          </a:p>
          <a:p>
            <a:pPr marL="0" indent="0">
              <a:buNone/>
            </a:pPr>
            <a:r>
              <a:rPr lang="en-IN" dirty="0" smtClean="0"/>
              <a:t>2.Calcium overload</a:t>
            </a:r>
          </a:p>
          <a:p>
            <a:pPr marL="0" indent="0">
              <a:buNone/>
            </a:pPr>
            <a:r>
              <a:rPr lang="en-IN" dirty="0" smtClean="0"/>
              <a:t>3.Microvascular </a:t>
            </a:r>
            <a:r>
              <a:rPr lang="en-IN" dirty="0" err="1" smtClean="0"/>
              <a:t>hypoperfusion</a:t>
            </a:r>
            <a:endParaRPr lang="en-IN" dirty="0" smtClean="0"/>
          </a:p>
          <a:p>
            <a:pPr marL="0" indent="0">
              <a:buNone/>
            </a:pPr>
            <a:r>
              <a:rPr lang="en-IN" dirty="0" smtClean="0"/>
              <a:t>4.Decreased late sodium current</a:t>
            </a:r>
          </a:p>
        </p:txBody>
      </p:sp>
    </p:spTree>
    <p:extLst>
      <p:ext uri="{BB962C8B-B14F-4D97-AF65-F5344CB8AC3E}">
        <p14:creationId xmlns:p14="http://schemas.microsoft.com/office/powerpoint/2010/main" val="27486221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6</a:t>
            </a:r>
            <a:endParaRPr lang="en-IN" dirty="0"/>
          </a:p>
        </p:txBody>
      </p:sp>
      <p:sp>
        <p:nvSpPr>
          <p:cNvPr id="3" name="Content Placeholder 2"/>
          <p:cNvSpPr>
            <a:spLocks noGrp="1"/>
          </p:cNvSpPr>
          <p:nvPr>
            <p:ph idx="1"/>
          </p:nvPr>
        </p:nvSpPr>
        <p:spPr/>
        <p:txBody>
          <a:bodyPr/>
          <a:lstStyle/>
          <a:p>
            <a:pPr marL="0" indent="0">
              <a:buNone/>
            </a:pPr>
            <a:r>
              <a:rPr lang="en-IN" dirty="0" smtClean="0"/>
              <a:t>Trial not associated with RANOLAZINE</a:t>
            </a:r>
          </a:p>
          <a:p>
            <a:pPr marL="0" indent="0">
              <a:buNone/>
            </a:pPr>
            <a:r>
              <a:rPr lang="en-IN" dirty="0" smtClean="0"/>
              <a:t>1.INITIATIVE</a:t>
            </a:r>
          </a:p>
          <a:p>
            <a:pPr marL="0" indent="0">
              <a:buNone/>
            </a:pPr>
            <a:r>
              <a:rPr lang="en-IN" dirty="0" smtClean="0"/>
              <a:t>2.ASSOCIATE</a:t>
            </a:r>
          </a:p>
          <a:p>
            <a:pPr marL="0" indent="0">
              <a:buNone/>
            </a:pPr>
            <a:r>
              <a:rPr lang="en-IN" dirty="0" smtClean="0"/>
              <a:t>3.VASCO</a:t>
            </a:r>
          </a:p>
          <a:p>
            <a:pPr marL="0" indent="0">
              <a:buNone/>
            </a:pPr>
            <a:r>
              <a:rPr lang="en-IN" dirty="0" smtClean="0"/>
              <a:t>4.ALL OF THE ABOVE  </a:t>
            </a:r>
            <a:endParaRPr lang="en-IN" dirty="0"/>
          </a:p>
        </p:txBody>
      </p:sp>
    </p:spTree>
    <p:extLst>
      <p:ext uri="{BB962C8B-B14F-4D97-AF65-F5344CB8AC3E}">
        <p14:creationId xmlns:p14="http://schemas.microsoft.com/office/powerpoint/2010/main" val="26624875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7</a:t>
            </a:r>
            <a:endParaRPr lang="en-IN" dirty="0"/>
          </a:p>
        </p:txBody>
      </p:sp>
      <p:sp>
        <p:nvSpPr>
          <p:cNvPr id="3" name="Content Placeholder 2"/>
          <p:cNvSpPr>
            <a:spLocks noGrp="1"/>
          </p:cNvSpPr>
          <p:nvPr>
            <p:ph idx="1"/>
          </p:nvPr>
        </p:nvSpPr>
        <p:spPr/>
        <p:txBody>
          <a:bodyPr/>
          <a:lstStyle/>
          <a:p>
            <a:pPr marL="0" indent="0">
              <a:buNone/>
            </a:pPr>
            <a:r>
              <a:rPr lang="en-IN" dirty="0" err="1" smtClean="0"/>
              <a:t>Ranolazine</a:t>
            </a:r>
            <a:r>
              <a:rPr lang="en-IN" dirty="0" smtClean="0"/>
              <a:t> , true statement</a:t>
            </a:r>
          </a:p>
          <a:p>
            <a:pPr marL="0" indent="0">
              <a:buNone/>
            </a:pPr>
            <a:r>
              <a:rPr lang="en-IN" dirty="0" smtClean="0"/>
              <a:t>1.Increase HbA1C</a:t>
            </a:r>
          </a:p>
          <a:p>
            <a:pPr marL="0" indent="0">
              <a:buNone/>
            </a:pPr>
            <a:r>
              <a:rPr lang="en-IN" dirty="0" smtClean="0"/>
              <a:t>2.Shortens QT interval</a:t>
            </a:r>
          </a:p>
          <a:p>
            <a:pPr marL="0" indent="0">
              <a:buNone/>
            </a:pPr>
            <a:r>
              <a:rPr lang="en-IN" dirty="0" smtClean="0"/>
              <a:t>3.Decrease diastolic stiffness</a:t>
            </a:r>
          </a:p>
          <a:p>
            <a:pPr marL="0" indent="0">
              <a:buNone/>
            </a:pPr>
            <a:r>
              <a:rPr lang="en-IN" dirty="0" smtClean="0"/>
              <a:t>4.Promotes late sodium current</a:t>
            </a:r>
            <a:endParaRPr lang="en-IN" dirty="0"/>
          </a:p>
        </p:txBody>
      </p:sp>
    </p:spTree>
    <p:extLst>
      <p:ext uri="{BB962C8B-B14F-4D97-AF65-F5344CB8AC3E}">
        <p14:creationId xmlns:p14="http://schemas.microsoft.com/office/powerpoint/2010/main" val="680797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normAutofit fontScale="92500" lnSpcReduction="10000"/>
          </a:bodyPr>
          <a:lstStyle/>
          <a:p>
            <a:pPr marL="0" indent="0">
              <a:buNone/>
            </a:pPr>
            <a:r>
              <a:rPr lang="en-IN" dirty="0" smtClean="0"/>
              <a:t>Unstable</a:t>
            </a:r>
          </a:p>
          <a:p>
            <a:r>
              <a:rPr lang="en-IN" dirty="0" smtClean="0"/>
              <a:t>+/_ rest</a:t>
            </a:r>
          </a:p>
          <a:p>
            <a:r>
              <a:rPr lang="en-IN" dirty="0" smtClean="0"/>
              <a:t>Rupture of atherosclerotic plaque with superimposed thrombus formation</a:t>
            </a:r>
          </a:p>
          <a:p>
            <a:r>
              <a:rPr lang="en-IN" dirty="0" smtClean="0"/>
              <a:t>Severe( crescendo)</a:t>
            </a:r>
          </a:p>
          <a:p>
            <a:r>
              <a:rPr lang="en-IN" dirty="0" smtClean="0"/>
              <a:t>Frequency</a:t>
            </a:r>
          </a:p>
          <a:p>
            <a:r>
              <a:rPr lang="en-IN" dirty="0" smtClean="0"/>
              <a:t>Duration </a:t>
            </a:r>
          </a:p>
          <a:p>
            <a:r>
              <a:rPr lang="en-IN" dirty="0" smtClean="0"/>
              <a:t>More precipitating factors</a:t>
            </a:r>
          </a:p>
        </p:txBody>
      </p:sp>
    </p:spTree>
    <p:extLst>
      <p:ext uri="{BB962C8B-B14F-4D97-AF65-F5344CB8AC3E}">
        <p14:creationId xmlns:p14="http://schemas.microsoft.com/office/powerpoint/2010/main" val="28252956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8</a:t>
            </a:r>
            <a:endParaRPr lang="en-IN" dirty="0"/>
          </a:p>
        </p:txBody>
      </p:sp>
      <p:sp>
        <p:nvSpPr>
          <p:cNvPr id="3" name="Content Placeholder 2"/>
          <p:cNvSpPr>
            <a:spLocks noGrp="1"/>
          </p:cNvSpPr>
          <p:nvPr>
            <p:ph idx="1"/>
          </p:nvPr>
        </p:nvSpPr>
        <p:spPr/>
        <p:txBody>
          <a:bodyPr/>
          <a:lstStyle/>
          <a:p>
            <a:pPr marL="0" indent="0">
              <a:buNone/>
            </a:pPr>
            <a:r>
              <a:rPr lang="en-IN" dirty="0" err="1" smtClean="0"/>
              <a:t>Perhexilene</a:t>
            </a:r>
            <a:r>
              <a:rPr lang="en-IN" dirty="0" smtClean="0"/>
              <a:t> S/E all except</a:t>
            </a:r>
          </a:p>
          <a:p>
            <a:pPr marL="0" indent="0">
              <a:buNone/>
            </a:pPr>
            <a:r>
              <a:rPr lang="en-IN" dirty="0" smtClean="0"/>
              <a:t>1.Hepatotoxicity</a:t>
            </a:r>
          </a:p>
          <a:p>
            <a:pPr marL="0" indent="0">
              <a:buNone/>
            </a:pPr>
            <a:r>
              <a:rPr lang="en-IN" dirty="0" smtClean="0"/>
              <a:t>2.Peripheral neuropathy</a:t>
            </a:r>
          </a:p>
          <a:p>
            <a:pPr marL="0" indent="0">
              <a:buNone/>
            </a:pPr>
            <a:r>
              <a:rPr lang="en-IN" dirty="0" smtClean="0"/>
              <a:t>3.Hyperglycemia</a:t>
            </a:r>
          </a:p>
          <a:p>
            <a:pPr marL="0" indent="0">
              <a:buNone/>
            </a:pPr>
            <a:r>
              <a:rPr lang="en-IN" dirty="0" smtClean="0"/>
              <a:t>4.All of the above</a:t>
            </a:r>
            <a:endParaRPr lang="en-IN" dirty="0"/>
          </a:p>
        </p:txBody>
      </p:sp>
    </p:spTree>
    <p:extLst>
      <p:ext uri="{BB962C8B-B14F-4D97-AF65-F5344CB8AC3E}">
        <p14:creationId xmlns:p14="http://schemas.microsoft.com/office/powerpoint/2010/main" val="27123752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9</a:t>
            </a:r>
            <a:endParaRPr lang="en-IN" dirty="0"/>
          </a:p>
        </p:txBody>
      </p:sp>
      <p:sp>
        <p:nvSpPr>
          <p:cNvPr id="3" name="Content Placeholder 2"/>
          <p:cNvSpPr>
            <a:spLocks noGrp="1"/>
          </p:cNvSpPr>
          <p:nvPr>
            <p:ph idx="1"/>
          </p:nvPr>
        </p:nvSpPr>
        <p:spPr/>
        <p:txBody>
          <a:bodyPr/>
          <a:lstStyle/>
          <a:p>
            <a:pPr marL="0" indent="0">
              <a:buNone/>
            </a:pPr>
            <a:r>
              <a:rPr lang="en-IN" dirty="0" smtClean="0"/>
              <a:t>TRIMETAZINE S/E all except</a:t>
            </a:r>
          </a:p>
          <a:p>
            <a:pPr marL="0" indent="0">
              <a:buNone/>
            </a:pPr>
            <a:r>
              <a:rPr lang="en-IN" dirty="0" smtClean="0"/>
              <a:t>1.RLS</a:t>
            </a:r>
          </a:p>
          <a:p>
            <a:pPr marL="0" indent="0">
              <a:buNone/>
            </a:pPr>
            <a:r>
              <a:rPr lang="en-IN" dirty="0" smtClean="0"/>
              <a:t>2.EPS</a:t>
            </a:r>
          </a:p>
          <a:p>
            <a:pPr marL="0" indent="0">
              <a:buNone/>
            </a:pPr>
            <a:r>
              <a:rPr lang="en-IN" dirty="0" smtClean="0"/>
              <a:t>3.Luminous phenomenon</a:t>
            </a:r>
          </a:p>
          <a:p>
            <a:pPr marL="0" indent="0">
              <a:buNone/>
            </a:pPr>
            <a:r>
              <a:rPr lang="en-IN" dirty="0" smtClean="0"/>
              <a:t>4.None of the above</a:t>
            </a:r>
            <a:endParaRPr lang="en-IN" dirty="0"/>
          </a:p>
        </p:txBody>
      </p:sp>
    </p:spTree>
    <p:extLst>
      <p:ext uri="{BB962C8B-B14F-4D97-AF65-F5344CB8AC3E}">
        <p14:creationId xmlns:p14="http://schemas.microsoft.com/office/powerpoint/2010/main" val="12097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10</a:t>
            </a:r>
            <a:endParaRPr lang="en-IN" dirty="0"/>
          </a:p>
        </p:txBody>
      </p:sp>
      <p:sp>
        <p:nvSpPr>
          <p:cNvPr id="3" name="Content Placeholder 2"/>
          <p:cNvSpPr>
            <a:spLocks noGrp="1"/>
          </p:cNvSpPr>
          <p:nvPr>
            <p:ph idx="1"/>
          </p:nvPr>
        </p:nvSpPr>
        <p:spPr/>
        <p:txBody>
          <a:bodyPr/>
          <a:lstStyle/>
          <a:p>
            <a:pPr marL="0" indent="0">
              <a:buNone/>
            </a:pPr>
            <a:r>
              <a:rPr lang="en-IN" dirty="0" smtClean="0"/>
              <a:t>False match</a:t>
            </a:r>
          </a:p>
          <a:p>
            <a:pPr marL="0" indent="0">
              <a:buNone/>
            </a:pPr>
            <a:r>
              <a:rPr lang="en-IN" dirty="0" smtClean="0"/>
              <a:t>1.IONA –NICORANDIL</a:t>
            </a:r>
          </a:p>
          <a:p>
            <a:pPr marL="0" indent="0">
              <a:buNone/>
            </a:pPr>
            <a:r>
              <a:rPr lang="en-IN" dirty="0" smtClean="0"/>
              <a:t>2.ASSOCIATE-IVABRADINE</a:t>
            </a:r>
          </a:p>
          <a:p>
            <a:pPr marL="0" indent="0">
              <a:buNone/>
            </a:pPr>
            <a:r>
              <a:rPr lang="en-IN" dirty="0" smtClean="0"/>
              <a:t>3.MERLIN TIMI – RANOLAZINE</a:t>
            </a:r>
          </a:p>
          <a:p>
            <a:pPr marL="0" indent="0">
              <a:buNone/>
            </a:pPr>
            <a:r>
              <a:rPr lang="en-IN" dirty="0" smtClean="0"/>
              <a:t>4.TRIMPOL- PERHEXILINE</a:t>
            </a:r>
          </a:p>
        </p:txBody>
      </p:sp>
    </p:spTree>
    <p:extLst>
      <p:ext uri="{BB962C8B-B14F-4D97-AF65-F5344CB8AC3E}">
        <p14:creationId xmlns:p14="http://schemas.microsoft.com/office/powerpoint/2010/main" val="3391253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5400" dirty="0" smtClean="0"/>
              <a:t>       </a:t>
            </a:r>
          </a:p>
          <a:p>
            <a:pPr marL="0" indent="0">
              <a:buNone/>
            </a:pPr>
            <a:r>
              <a:rPr lang="en-IN" sz="5400" dirty="0"/>
              <a:t> </a:t>
            </a:r>
            <a:r>
              <a:rPr lang="en-IN" sz="5400" dirty="0" smtClean="0"/>
              <a:t>      THANK YOU..</a:t>
            </a:r>
            <a:endParaRPr lang="en-IN" sz="5400" dirty="0"/>
          </a:p>
        </p:txBody>
      </p:sp>
    </p:spTree>
    <p:extLst>
      <p:ext uri="{BB962C8B-B14F-4D97-AF65-F5344CB8AC3E}">
        <p14:creationId xmlns:p14="http://schemas.microsoft.com/office/powerpoint/2010/main" val="411518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idx="1"/>
          </p:nvPr>
        </p:nvSpPr>
        <p:spPr/>
        <p:txBody>
          <a:bodyPr/>
          <a:lstStyle/>
          <a:p>
            <a:pPr marL="0" indent="0">
              <a:buNone/>
            </a:pPr>
            <a:r>
              <a:rPr lang="en-IN" dirty="0" smtClean="0"/>
              <a:t>Vasospastic/variant/</a:t>
            </a:r>
            <a:r>
              <a:rPr lang="en-IN" dirty="0" err="1" smtClean="0"/>
              <a:t>prinzmetals</a:t>
            </a:r>
            <a:endParaRPr lang="en-IN" dirty="0" smtClean="0"/>
          </a:p>
          <a:p>
            <a:r>
              <a:rPr lang="en-IN" dirty="0" smtClean="0"/>
              <a:t>At rest </a:t>
            </a:r>
          </a:p>
          <a:p>
            <a:r>
              <a:rPr lang="en-IN" dirty="0" smtClean="0"/>
              <a:t>Severe</a:t>
            </a:r>
          </a:p>
          <a:p>
            <a:endParaRPr lang="en-IN" dirty="0"/>
          </a:p>
          <a:p>
            <a:r>
              <a:rPr lang="en-IN" dirty="0" smtClean="0"/>
              <a:t>Spasm –transient</a:t>
            </a:r>
          </a:p>
          <a:p>
            <a:endParaRPr lang="en-IN" dirty="0" smtClean="0"/>
          </a:p>
          <a:p>
            <a:pPr marL="0" indent="0">
              <a:buNone/>
            </a:pPr>
            <a:endParaRPr lang="en-IN" dirty="0" smtClean="0"/>
          </a:p>
          <a:p>
            <a:endParaRPr lang="en-IN" dirty="0"/>
          </a:p>
        </p:txBody>
      </p:sp>
    </p:spTree>
    <p:extLst>
      <p:ext uri="{BB962C8B-B14F-4D97-AF65-F5344CB8AC3E}">
        <p14:creationId xmlns:p14="http://schemas.microsoft.com/office/powerpoint/2010/main" val="13022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dirty="0" smtClean="0"/>
              <a:t>pathophysiology</a:t>
            </a:r>
            <a:endParaRPr lang="en-IN" dirty="0"/>
          </a:p>
        </p:txBody>
      </p:sp>
      <p:sp>
        <p:nvSpPr>
          <p:cNvPr id="5" name="Content Placeholder 2"/>
          <p:cNvSpPr>
            <a:spLocks noGrp="1"/>
          </p:cNvSpPr>
          <p:nvPr>
            <p:ph idx="1"/>
          </p:nvPr>
        </p:nvSpPr>
        <p:spPr/>
        <p:txBody>
          <a:bodyPr/>
          <a:lstStyle/>
          <a:p>
            <a:r>
              <a:rPr lang="en-IN" dirty="0" smtClean="0"/>
              <a:t>Demand supply mismatch</a:t>
            </a:r>
          </a:p>
          <a:p>
            <a:endParaRPr lang="en-IN" dirty="0"/>
          </a:p>
          <a:p>
            <a:r>
              <a:rPr lang="en-IN" dirty="0" smtClean="0"/>
              <a:t>O2 demand&gt;&gt;&gt;&gt; O2 supply</a:t>
            </a:r>
            <a:endParaRPr lang="en-IN" dirty="0"/>
          </a:p>
        </p:txBody>
      </p:sp>
    </p:spTree>
    <p:extLst>
      <p:ext uri="{BB962C8B-B14F-4D97-AF65-F5344CB8AC3E}">
        <p14:creationId xmlns:p14="http://schemas.microsoft.com/office/powerpoint/2010/main" val="561303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4380</TotalTime>
  <Words>2105</Words>
  <Application>Microsoft Office PowerPoint</Application>
  <PresentationFormat>On-screen Show (4:3)</PresentationFormat>
  <Paragraphs>501</Paragraphs>
  <Slides>73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 Unicode MS</vt:lpstr>
      <vt:lpstr>Arial</vt:lpstr>
      <vt:lpstr>Arial Narrow</vt:lpstr>
      <vt:lpstr>Calibri</vt:lpstr>
      <vt:lpstr>Courier New</vt:lpstr>
      <vt:lpstr>Garamond</vt:lpstr>
      <vt:lpstr>Times</vt:lpstr>
      <vt:lpstr>Wingdings</vt:lpstr>
      <vt:lpstr>Organic</vt:lpstr>
      <vt:lpstr> NEWER ANTIANGINALS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pathophysiology</vt:lpstr>
      <vt:lpstr>PowerPoint Presentation</vt:lpstr>
      <vt:lpstr>Conditions aggravating angina</vt:lpstr>
      <vt:lpstr>PowerPoint Presentation</vt:lpstr>
      <vt:lpstr>PowerPoint Presentation</vt:lpstr>
      <vt:lpstr>PowerPoint Presentation</vt:lpstr>
      <vt:lpstr>PowerPoint Presentation</vt:lpstr>
      <vt:lpstr>ANTIANGINALS</vt:lpstr>
      <vt:lpstr>PowerPoint Presentation</vt:lpstr>
      <vt:lpstr>HISTORY OF ANTI ANGINAL THERAPY</vt:lpstr>
      <vt:lpstr>PowerPoint Presentation</vt:lpstr>
      <vt:lpstr>Cardiac metabolism</vt:lpstr>
      <vt:lpstr>Ranolazine </vt:lpstr>
      <vt:lpstr>PowerPoint Presentation</vt:lpstr>
      <vt:lpstr>PowerPoint Presentation</vt:lpstr>
      <vt:lpstr>Ranolazine</vt:lpstr>
      <vt:lpstr>PowerPoint Presentation</vt:lpstr>
      <vt:lpstr>Trials</vt:lpstr>
      <vt:lpstr>MARISA and CARISA TRIAL</vt:lpstr>
      <vt:lpstr>ERICA TRIAL</vt:lpstr>
      <vt:lpstr>MERLIN TIMI 36</vt:lpstr>
      <vt:lpstr>Contraindications </vt:lpstr>
      <vt:lpstr>PowerPoint Presentation</vt:lpstr>
      <vt:lpstr>Other beneficial effects</vt:lpstr>
      <vt:lpstr>Side effects</vt:lpstr>
      <vt:lpstr> Sinus node inhibition: Ivabradine</vt:lpstr>
      <vt:lpstr>PowerPoint Presentation</vt:lpstr>
      <vt:lpstr>Trials</vt:lpstr>
      <vt:lpstr>PowerPoint Presentation</vt:lpstr>
      <vt:lpstr>PowerPoint Presentation</vt:lpstr>
      <vt:lpstr>Trimetazidine</vt:lpstr>
      <vt:lpstr>PowerPoint Presentation</vt:lpstr>
      <vt:lpstr>PowerPoint Presentation</vt:lpstr>
      <vt:lpstr>Side effects </vt:lpstr>
      <vt:lpstr>Perhexilene </vt:lpstr>
      <vt:lpstr>PowerPoint Presentation</vt:lpstr>
      <vt:lpstr>Etomoxir/ Oxfenicine</vt:lpstr>
      <vt:lpstr>Nicorandil</vt:lpstr>
      <vt:lpstr>PowerPoint Presentation</vt:lpstr>
      <vt:lpstr>Fasudil</vt:lpstr>
      <vt:lpstr>PowerPoint Presentation</vt:lpstr>
      <vt:lpstr>Molsodomine &amp; linsodomine </vt:lpstr>
      <vt:lpstr>TMLR</vt:lpstr>
      <vt:lpstr>Percutaneous TMR</vt:lpstr>
      <vt:lpstr>PowerPoint Presentation</vt:lpstr>
      <vt:lpstr>PowerPoint Presentation</vt:lpstr>
      <vt:lpstr>EECP</vt:lpstr>
      <vt:lpstr>PowerPoint Presentation</vt:lpstr>
      <vt:lpstr>PowerPoint Presentation</vt:lpstr>
      <vt:lpstr>PowerPoint Presentation</vt:lpstr>
      <vt:lpstr>PowerPoint Presentation</vt:lpstr>
      <vt:lpstr>Spinal Cord Stimulation</vt:lpstr>
      <vt:lpstr>EXERCISE</vt:lpstr>
      <vt:lpstr>       THANK YOU</vt:lpstr>
      <vt:lpstr>1</vt:lpstr>
      <vt:lpstr>2</vt:lpstr>
      <vt:lpstr>3</vt:lpstr>
      <vt:lpstr>4</vt:lpstr>
      <vt:lpstr>5</vt:lpstr>
      <vt:lpstr>6</vt:lpstr>
      <vt:lpstr>7</vt:lpstr>
      <vt:lpstr>8</vt:lpstr>
      <vt:lpstr>9</vt:lpstr>
      <vt:lpstr>10</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Newer anti anginals</dc:title>
  <dc:creator>ASUS</dc:creator>
  <cp:lastModifiedBy>DELL</cp:lastModifiedBy>
  <cp:revision>183</cp:revision>
  <dcterms:created xsi:type="dcterms:W3CDTF">2013-01-23T01:23:26Z</dcterms:created>
  <dcterms:modified xsi:type="dcterms:W3CDTF">2019-02-19T02:45:43Z</dcterms:modified>
</cp:coreProperties>
</file>